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04"/>
  </p:notesMasterIdLst>
  <p:handoutMasterIdLst>
    <p:handoutMasterId r:id="rId205"/>
  </p:handoutMasterIdLst>
  <p:sldIdLst>
    <p:sldId id="256" r:id="rId5"/>
    <p:sldId id="464" r:id="rId6"/>
    <p:sldId id="465" r:id="rId7"/>
    <p:sldId id="467" r:id="rId8"/>
    <p:sldId id="661" r:id="rId9"/>
    <p:sldId id="662" r:id="rId10"/>
    <p:sldId id="663" r:id="rId11"/>
    <p:sldId id="664" r:id="rId12"/>
    <p:sldId id="468" r:id="rId13"/>
    <p:sldId id="611" r:id="rId14"/>
    <p:sldId id="613" r:id="rId15"/>
    <p:sldId id="614" r:id="rId16"/>
    <p:sldId id="615" r:id="rId17"/>
    <p:sldId id="616" r:id="rId18"/>
    <p:sldId id="617" r:id="rId19"/>
    <p:sldId id="618" r:id="rId20"/>
    <p:sldId id="619" r:id="rId21"/>
    <p:sldId id="620" r:id="rId22"/>
    <p:sldId id="621" r:id="rId23"/>
    <p:sldId id="622" r:id="rId24"/>
    <p:sldId id="623" r:id="rId25"/>
    <p:sldId id="624" r:id="rId26"/>
    <p:sldId id="625" r:id="rId27"/>
    <p:sldId id="626" r:id="rId28"/>
    <p:sldId id="627" r:id="rId29"/>
    <p:sldId id="628" r:id="rId30"/>
    <p:sldId id="629" r:id="rId31"/>
    <p:sldId id="630" r:id="rId32"/>
    <p:sldId id="631" r:id="rId33"/>
    <p:sldId id="632" r:id="rId34"/>
    <p:sldId id="633" r:id="rId35"/>
    <p:sldId id="634" r:id="rId36"/>
    <p:sldId id="635" r:id="rId37"/>
    <p:sldId id="638" r:id="rId38"/>
    <p:sldId id="636" r:id="rId39"/>
    <p:sldId id="637" r:id="rId40"/>
    <p:sldId id="639" r:id="rId41"/>
    <p:sldId id="640" r:id="rId42"/>
    <p:sldId id="641" r:id="rId43"/>
    <p:sldId id="642" r:id="rId44"/>
    <p:sldId id="643" r:id="rId45"/>
    <p:sldId id="644" r:id="rId46"/>
    <p:sldId id="645" r:id="rId47"/>
    <p:sldId id="646" r:id="rId48"/>
    <p:sldId id="647" r:id="rId49"/>
    <p:sldId id="648" r:id="rId50"/>
    <p:sldId id="649" r:id="rId51"/>
    <p:sldId id="650" r:id="rId52"/>
    <p:sldId id="651" r:id="rId53"/>
    <p:sldId id="652" r:id="rId54"/>
    <p:sldId id="653" r:id="rId55"/>
    <p:sldId id="654" r:id="rId56"/>
    <p:sldId id="655" r:id="rId57"/>
    <p:sldId id="656" r:id="rId58"/>
    <p:sldId id="657" r:id="rId59"/>
    <p:sldId id="658" r:id="rId60"/>
    <p:sldId id="659" r:id="rId61"/>
    <p:sldId id="610" r:id="rId62"/>
    <p:sldId id="469" r:id="rId63"/>
    <p:sldId id="470" r:id="rId64"/>
    <p:sldId id="471" r:id="rId65"/>
    <p:sldId id="472" r:id="rId66"/>
    <p:sldId id="473" r:id="rId67"/>
    <p:sldId id="474" r:id="rId68"/>
    <p:sldId id="475" r:id="rId69"/>
    <p:sldId id="476" r:id="rId70"/>
    <p:sldId id="477" r:id="rId71"/>
    <p:sldId id="478" r:id="rId72"/>
    <p:sldId id="479" r:id="rId73"/>
    <p:sldId id="480" r:id="rId74"/>
    <p:sldId id="481" r:id="rId75"/>
    <p:sldId id="482" r:id="rId76"/>
    <p:sldId id="483" r:id="rId77"/>
    <p:sldId id="484" r:id="rId78"/>
    <p:sldId id="485" r:id="rId79"/>
    <p:sldId id="487" r:id="rId80"/>
    <p:sldId id="486" r:id="rId81"/>
    <p:sldId id="488" r:id="rId82"/>
    <p:sldId id="489" r:id="rId83"/>
    <p:sldId id="490" r:id="rId84"/>
    <p:sldId id="491" r:id="rId85"/>
    <p:sldId id="492" r:id="rId86"/>
    <p:sldId id="493" r:id="rId87"/>
    <p:sldId id="494" r:id="rId88"/>
    <p:sldId id="495" r:id="rId89"/>
    <p:sldId id="496" r:id="rId90"/>
    <p:sldId id="497" r:id="rId91"/>
    <p:sldId id="498" r:id="rId92"/>
    <p:sldId id="499" r:id="rId93"/>
    <p:sldId id="500" r:id="rId94"/>
    <p:sldId id="501" r:id="rId95"/>
    <p:sldId id="502" r:id="rId96"/>
    <p:sldId id="503" r:id="rId97"/>
    <p:sldId id="504" r:id="rId98"/>
    <p:sldId id="505" r:id="rId99"/>
    <p:sldId id="506" r:id="rId100"/>
    <p:sldId id="507" r:id="rId101"/>
    <p:sldId id="508" r:id="rId102"/>
    <p:sldId id="509" r:id="rId103"/>
    <p:sldId id="510" r:id="rId104"/>
    <p:sldId id="511" r:id="rId105"/>
    <p:sldId id="512" r:id="rId106"/>
    <p:sldId id="513" r:id="rId107"/>
    <p:sldId id="514" r:id="rId108"/>
    <p:sldId id="515" r:id="rId109"/>
    <p:sldId id="516" r:id="rId110"/>
    <p:sldId id="517" r:id="rId111"/>
    <p:sldId id="518" r:id="rId112"/>
    <p:sldId id="519" r:id="rId113"/>
    <p:sldId id="520" r:id="rId114"/>
    <p:sldId id="521" r:id="rId115"/>
    <p:sldId id="522" r:id="rId116"/>
    <p:sldId id="523" r:id="rId117"/>
    <p:sldId id="524" r:id="rId118"/>
    <p:sldId id="525" r:id="rId119"/>
    <p:sldId id="526" r:id="rId120"/>
    <p:sldId id="527" r:id="rId121"/>
    <p:sldId id="528" r:id="rId122"/>
    <p:sldId id="529" r:id="rId123"/>
    <p:sldId id="530" r:id="rId124"/>
    <p:sldId id="531" r:id="rId125"/>
    <p:sldId id="532" r:id="rId126"/>
    <p:sldId id="533" r:id="rId127"/>
    <p:sldId id="534" r:id="rId128"/>
    <p:sldId id="535" r:id="rId129"/>
    <p:sldId id="536" r:id="rId130"/>
    <p:sldId id="537" r:id="rId131"/>
    <p:sldId id="538" r:id="rId132"/>
    <p:sldId id="539" r:id="rId133"/>
    <p:sldId id="540" r:id="rId134"/>
    <p:sldId id="541" r:id="rId135"/>
    <p:sldId id="542" r:id="rId136"/>
    <p:sldId id="544" r:id="rId137"/>
    <p:sldId id="543" r:id="rId138"/>
    <p:sldId id="545" r:id="rId139"/>
    <p:sldId id="546" r:id="rId140"/>
    <p:sldId id="547" r:id="rId141"/>
    <p:sldId id="548" r:id="rId142"/>
    <p:sldId id="549" r:id="rId143"/>
    <p:sldId id="550" r:id="rId144"/>
    <p:sldId id="551" r:id="rId145"/>
    <p:sldId id="552" r:id="rId146"/>
    <p:sldId id="553" r:id="rId147"/>
    <p:sldId id="554" r:id="rId148"/>
    <p:sldId id="555" r:id="rId149"/>
    <p:sldId id="556" r:id="rId150"/>
    <p:sldId id="557" r:id="rId151"/>
    <p:sldId id="558" r:id="rId152"/>
    <p:sldId id="559" r:id="rId153"/>
    <p:sldId id="560" r:id="rId154"/>
    <p:sldId id="561" r:id="rId155"/>
    <p:sldId id="562" r:id="rId156"/>
    <p:sldId id="563" r:id="rId157"/>
    <p:sldId id="564" r:id="rId158"/>
    <p:sldId id="565" r:id="rId159"/>
    <p:sldId id="566" r:id="rId160"/>
    <p:sldId id="567" r:id="rId161"/>
    <p:sldId id="568" r:id="rId162"/>
    <p:sldId id="569" r:id="rId163"/>
    <p:sldId id="570" r:id="rId164"/>
    <p:sldId id="571" r:id="rId165"/>
    <p:sldId id="572" r:id="rId166"/>
    <p:sldId id="573" r:id="rId167"/>
    <p:sldId id="574" r:id="rId168"/>
    <p:sldId id="575" r:id="rId169"/>
    <p:sldId id="576" r:id="rId170"/>
    <p:sldId id="577" r:id="rId171"/>
    <p:sldId id="578" r:id="rId172"/>
    <p:sldId id="579" r:id="rId173"/>
    <p:sldId id="580" r:id="rId174"/>
    <p:sldId id="581" r:id="rId175"/>
    <p:sldId id="582" r:id="rId176"/>
    <p:sldId id="583" r:id="rId177"/>
    <p:sldId id="584" r:id="rId178"/>
    <p:sldId id="585" r:id="rId179"/>
    <p:sldId id="586" r:id="rId180"/>
    <p:sldId id="587" r:id="rId181"/>
    <p:sldId id="588" r:id="rId182"/>
    <p:sldId id="589" r:id="rId183"/>
    <p:sldId id="590" r:id="rId184"/>
    <p:sldId id="591" r:id="rId185"/>
    <p:sldId id="592" r:id="rId186"/>
    <p:sldId id="593" r:id="rId187"/>
    <p:sldId id="594" r:id="rId188"/>
    <p:sldId id="595" r:id="rId189"/>
    <p:sldId id="596" r:id="rId190"/>
    <p:sldId id="597" r:id="rId191"/>
    <p:sldId id="598" r:id="rId192"/>
    <p:sldId id="599" r:id="rId193"/>
    <p:sldId id="600" r:id="rId194"/>
    <p:sldId id="601" r:id="rId195"/>
    <p:sldId id="602" r:id="rId196"/>
    <p:sldId id="603" r:id="rId197"/>
    <p:sldId id="604" r:id="rId198"/>
    <p:sldId id="605" r:id="rId199"/>
    <p:sldId id="606" r:id="rId200"/>
    <p:sldId id="607" r:id="rId201"/>
    <p:sldId id="608" r:id="rId202"/>
    <p:sldId id="609" r:id="rId203"/>
  </p:sldIdLst>
  <p:sldSz cx="9144000" cy="6858000" type="screen4x3"/>
  <p:notesSz cx="9928225" cy="6797675"/>
  <p:custDataLst>
    <p:tags r:id="rId20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2E5E9"/>
    <a:srgbClr val="EAE8E9"/>
    <a:srgbClr val="B9CDE5"/>
    <a:srgbClr val="E7E8EC"/>
    <a:srgbClr val="E9EBEE"/>
    <a:srgbClr val="DFF9E8"/>
    <a:srgbClr val="E2E7EB"/>
    <a:srgbClr val="FFFAF1"/>
    <a:srgbClr val="FF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15" autoAdjust="0"/>
    <p:restoredTop sz="95141" autoAdjust="0"/>
  </p:normalViewPr>
  <p:slideViewPr>
    <p:cSldViewPr>
      <p:cViewPr varScale="1">
        <p:scale>
          <a:sx n="82" d="100"/>
          <a:sy n="82" d="100"/>
        </p:scale>
        <p:origin x="1098" y="9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tags" Target="tags/tag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commentAuthors" Target="commentAuthor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viewProps" Target="viewProps.xml"/><Relationship Id="rId190" Type="http://schemas.openxmlformats.org/officeDocument/2006/relationships/slide" Target="slides/slide186.xml"/><Relationship Id="rId20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theme" Target="theme/theme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03/06/2018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6/3/2018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36389024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6594008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20113786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6530453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9217289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20375548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42484613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13557960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31651581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7162266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3866971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36029177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12090386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30790643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21120924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38617670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40376160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18215799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16180647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13052382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118</a:t>
            </a:fld>
            <a:endParaRPr lang="en-GB" dirty="0"/>
          </a:p>
        </p:txBody>
      </p:sp>
    </p:spTree>
    <p:extLst>
      <p:ext uri="{BB962C8B-B14F-4D97-AF65-F5344CB8AC3E}">
        <p14:creationId xmlns:p14="http://schemas.microsoft.com/office/powerpoint/2010/main" val="36430540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119</a:t>
            </a:fld>
            <a:endParaRPr lang="en-GB" dirty="0"/>
          </a:p>
        </p:txBody>
      </p:sp>
    </p:spTree>
    <p:extLst>
      <p:ext uri="{BB962C8B-B14F-4D97-AF65-F5344CB8AC3E}">
        <p14:creationId xmlns:p14="http://schemas.microsoft.com/office/powerpoint/2010/main" val="2698100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33062339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120</a:t>
            </a:fld>
            <a:endParaRPr lang="en-GB" dirty="0"/>
          </a:p>
        </p:txBody>
      </p:sp>
    </p:spTree>
    <p:extLst>
      <p:ext uri="{BB962C8B-B14F-4D97-AF65-F5344CB8AC3E}">
        <p14:creationId xmlns:p14="http://schemas.microsoft.com/office/powerpoint/2010/main" val="11846051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121</a:t>
            </a:fld>
            <a:endParaRPr lang="en-GB" dirty="0"/>
          </a:p>
        </p:txBody>
      </p:sp>
    </p:spTree>
    <p:extLst>
      <p:ext uri="{BB962C8B-B14F-4D97-AF65-F5344CB8AC3E}">
        <p14:creationId xmlns:p14="http://schemas.microsoft.com/office/powerpoint/2010/main" val="36842393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122</a:t>
            </a:fld>
            <a:endParaRPr lang="en-GB" dirty="0"/>
          </a:p>
        </p:txBody>
      </p:sp>
    </p:spTree>
    <p:extLst>
      <p:ext uri="{BB962C8B-B14F-4D97-AF65-F5344CB8AC3E}">
        <p14:creationId xmlns:p14="http://schemas.microsoft.com/office/powerpoint/2010/main" val="14956316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123</a:t>
            </a:fld>
            <a:endParaRPr lang="en-GB" dirty="0"/>
          </a:p>
        </p:txBody>
      </p:sp>
    </p:spTree>
    <p:extLst>
      <p:ext uri="{BB962C8B-B14F-4D97-AF65-F5344CB8AC3E}">
        <p14:creationId xmlns:p14="http://schemas.microsoft.com/office/powerpoint/2010/main" val="31023027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124</a:t>
            </a:fld>
            <a:endParaRPr lang="en-GB" dirty="0"/>
          </a:p>
        </p:txBody>
      </p:sp>
    </p:spTree>
    <p:extLst>
      <p:ext uri="{BB962C8B-B14F-4D97-AF65-F5344CB8AC3E}">
        <p14:creationId xmlns:p14="http://schemas.microsoft.com/office/powerpoint/2010/main" val="18824151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125</a:t>
            </a:fld>
            <a:endParaRPr lang="en-GB" dirty="0"/>
          </a:p>
        </p:txBody>
      </p:sp>
    </p:spTree>
    <p:extLst>
      <p:ext uri="{BB962C8B-B14F-4D97-AF65-F5344CB8AC3E}">
        <p14:creationId xmlns:p14="http://schemas.microsoft.com/office/powerpoint/2010/main" val="10028922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126</a:t>
            </a:fld>
            <a:endParaRPr lang="en-GB" dirty="0"/>
          </a:p>
        </p:txBody>
      </p:sp>
    </p:spTree>
    <p:extLst>
      <p:ext uri="{BB962C8B-B14F-4D97-AF65-F5344CB8AC3E}">
        <p14:creationId xmlns:p14="http://schemas.microsoft.com/office/powerpoint/2010/main" val="30331290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127</a:t>
            </a:fld>
            <a:endParaRPr lang="en-GB" dirty="0"/>
          </a:p>
        </p:txBody>
      </p:sp>
    </p:spTree>
    <p:extLst>
      <p:ext uri="{BB962C8B-B14F-4D97-AF65-F5344CB8AC3E}">
        <p14:creationId xmlns:p14="http://schemas.microsoft.com/office/powerpoint/2010/main" val="354705817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128</a:t>
            </a:fld>
            <a:endParaRPr lang="en-GB" dirty="0"/>
          </a:p>
        </p:txBody>
      </p:sp>
    </p:spTree>
    <p:extLst>
      <p:ext uri="{BB962C8B-B14F-4D97-AF65-F5344CB8AC3E}">
        <p14:creationId xmlns:p14="http://schemas.microsoft.com/office/powerpoint/2010/main" val="35599759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129</a:t>
            </a:fld>
            <a:endParaRPr lang="en-GB" dirty="0"/>
          </a:p>
        </p:txBody>
      </p:sp>
    </p:spTree>
    <p:extLst>
      <p:ext uri="{BB962C8B-B14F-4D97-AF65-F5344CB8AC3E}">
        <p14:creationId xmlns:p14="http://schemas.microsoft.com/office/powerpoint/2010/main" val="361875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6528303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130</a:t>
            </a:fld>
            <a:endParaRPr lang="en-GB" dirty="0"/>
          </a:p>
        </p:txBody>
      </p:sp>
    </p:spTree>
    <p:extLst>
      <p:ext uri="{BB962C8B-B14F-4D97-AF65-F5344CB8AC3E}">
        <p14:creationId xmlns:p14="http://schemas.microsoft.com/office/powerpoint/2010/main" val="15865834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131</a:t>
            </a:fld>
            <a:endParaRPr lang="en-GB" dirty="0"/>
          </a:p>
        </p:txBody>
      </p:sp>
    </p:spTree>
    <p:extLst>
      <p:ext uri="{BB962C8B-B14F-4D97-AF65-F5344CB8AC3E}">
        <p14:creationId xmlns:p14="http://schemas.microsoft.com/office/powerpoint/2010/main" val="10335557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132</a:t>
            </a:fld>
            <a:endParaRPr lang="en-GB" dirty="0"/>
          </a:p>
        </p:txBody>
      </p:sp>
    </p:spTree>
    <p:extLst>
      <p:ext uri="{BB962C8B-B14F-4D97-AF65-F5344CB8AC3E}">
        <p14:creationId xmlns:p14="http://schemas.microsoft.com/office/powerpoint/2010/main" val="423626300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133</a:t>
            </a:fld>
            <a:endParaRPr lang="en-GB" dirty="0"/>
          </a:p>
        </p:txBody>
      </p:sp>
    </p:spTree>
    <p:extLst>
      <p:ext uri="{BB962C8B-B14F-4D97-AF65-F5344CB8AC3E}">
        <p14:creationId xmlns:p14="http://schemas.microsoft.com/office/powerpoint/2010/main" val="14019902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134</a:t>
            </a:fld>
            <a:endParaRPr lang="en-GB" dirty="0"/>
          </a:p>
        </p:txBody>
      </p:sp>
    </p:spTree>
    <p:extLst>
      <p:ext uri="{BB962C8B-B14F-4D97-AF65-F5344CB8AC3E}">
        <p14:creationId xmlns:p14="http://schemas.microsoft.com/office/powerpoint/2010/main" val="10262204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135</a:t>
            </a:fld>
            <a:endParaRPr lang="en-GB" dirty="0"/>
          </a:p>
        </p:txBody>
      </p:sp>
    </p:spTree>
    <p:extLst>
      <p:ext uri="{BB962C8B-B14F-4D97-AF65-F5344CB8AC3E}">
        <p14:creationId xmlns:p14="http://schemas.microsoft.com/office/powerpoint/2010/main" val="149552306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136</a:t>
            </a:fld>
            <a:endParaRPr lang="en-GB" dirty="0"/>
          </a:p>
        </p:txBody>
      </p:sp>
    </p:spTree>
    <p:extLst>
      <p:ext uri="{BB962C8B-B14F-4D97-AF65-F5344CB8AC3E}">
        <p14:creationId xmlns:p14="http://schemas.microsoft.com/office/powerpoint/2010/main" val="28133292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137</a:t>
            </a:fld>
            <a:endParaRPr lang="en-GB" dirty="0"/>
          </a:p>
        </p:txBody>
      </p:sp>
    </p:spTree>
    <p:extLst>
      <p:ext uri="{BB962C8B-B14F-4D97-AF65-F5344CB8AC3E}">
        <p14:creationId xmlns:p14="http://schemas.microsoft.com/office/powerpoint/2010/main" val="237239603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138</a:t>
            </a:fld>
            <a:endParaRPr lang="en-GB" dirty="0"/>
          </a:p>
        </p:txBody>
      </p:sp>
    </p:spTree>
    <p:extLst>
      <p:ext uri="{BB962C8B-B14F-4D97-AF65-F5344CB8AC3E}">
        <p14:creationId xmlns:p14="http://schemas.microsoft.com/office/powerpoint/2010/main" val="280341954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139</a:t>
            </a:fld>
            <a:endParaRPr lang="en-GB" dirty="0"/>
          </a:p>
        </p:txBody>
      </p:sp>
    </p:spTree>
    <p:extLst>
      <p:ext uri="{BB962C8B-B14F-4D97-AF65-F5344CB8AC3E}">
        <p14:creationId xmlns:p14="http://schemas.microsoft.com/office/powerpoint/2010/main" val="285036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28125977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140</a:t>
            </a:fld>
            <a:endParaRPr lang="en-GB" dirty="0"/>
          </a:p>
        </p:txBody>
      </p:sp>
    </p:spTree>
    <p:extLst>
      <p:ext uri="{BB962C8B-B14F-4D97-AF65-F5344CB8AC3E}">
        <p14:creationId xmlns:p14="http://schemas.microsoft.com/office/powerpoint/2010/main" val="28862416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141</a:t>
            </a:fld>
            <a:endParaRPr lang="en-GB" dirty="0"/>
          </a:p>
        </p:txBody>
      </p:sp>
    </p:spTree>
    <p:extLst>
      <p:ext uri="{BB962C8B-B14F-4D97-AF65-F5344CB8AC3E}">
        <p14:creationId xmlns:p14="http://schemas.microsoft.com/office/powerpoint/2010/main" val="11876006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142</a:t>
            </a:fld>
            <a:endParaRPr lang="en-GB" dirty="0"/>
          </a:p>
        </p:txBody>
      </p:sp>
    </p:spTree>
    <p:extLst>
      <p:ext uri="{BB962C8B-B14F-4D97-AF65-F5344CB8AC3E}">
        <p14:creationId xmlns:p14="http://schemas.microsoft.com/office/powerpoint/2010/main" val="17355238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143</a:t>
            </a:fld>
            <a:endParaRPr lang="en-GB" dirty="0"/>
          </a:p>
        </p:txBody>
      </p:sp>
    </p:spTree>
    <p:extLst>
      <p:ext uri="{BB962C8B-B14F-4D97-AF65-F5344CB8AC3E}">
        <p14:creationId xmlns:p14="http://schemas.microsoft.com/office/powerpoint/2010/main" val="14428485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144</a:t>
            </a:fld>
            <a:endParaRPr lang="en-GB" dirty="0"/>
          </a:p>
        </p:txBody>
      </p:sp>
    </p:spTree>
    <p:extLst>
      <p:ext uri="{BB962C8B-B14F-4D97-AF65-F5344CB8AC3E}">
        <p14:creationId xmlns:p14="http://schemas.microsoft.com/office/powerpoint/2010/main" val="23662299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145</a:t>
            </a:fld>
            <a:endParaRPr lang="en-GB" dirty="0"/>
          </a:p>
        </p:txBody>
      </p:sp>
    </p:spTree>
    <p:extLst>
      <p:ext uri="{BB962C8B-B14F-4D97-AF65-F5344CB8AC3E}">
        <p14:creationId xmlns:p14="http://schemas.microsoft.com/office/powerpoint/2010/main" val="241928132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146</a:t>
            </a:fld>
            <a:endParaRPr lang="en-GB" dirty="0"/>
          </a:p>
        </p:txBody>
      </p:sp>
    </p:spTree>
    <p:extLst>
      <p:ext uri="{BB962C8B-B14F-4D97-AF65-F5344CB8AC3E}">
        <p14:creationId xmlns:p14="http://schemas.microsoft.com/office/powerpoint/2010/main" val="15525638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147</a:t>
            </a:fld>
            <a:endParaRPr lang="en-GB" dirty="0"/>
          </a:p>
        </p:txBody>
      </p:sp>
    </p:spTree>
    <p:extLst>
      <p:ext uri="{BB962C8B-B14F-4D97-AF65-F5344CB8AC3E}">
        <p14:creationId xmlns:p14="http://schemas.microsoft.com/office/powerpoint/2010/main" val="183917880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148</a:t>
            </a:fld>
            <a:endParaRPr lang="en-GB" dirty="0"/>
          </a:p>
        </p:txBody>
      </p:sp>
    </p:spTree>
    <p:extLst>
      <p:ext uri="{BB962C8B-B14F-4D97-AF65-F5344CB8AC3E}">
        <p14:creationId xmlns:p14="http://schemas.microsoft.com/office/powerpoint/2010/main" val="40431453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149</a:t>
            </a:fld>
            <a:endParaRPr lang="en-GB" dirty="0"/>
          </a:p>
        </p:txBody>
      </p:sp>
    </p:spTree>
    <p:extLst>
      <p:ext uri="{BB962C8B-B14F-4D97-AF65-F5344CB8AC3E}">
        <p14:creationId xmlns:p14="http://schemas.microsoft.com/office/powerpoint/2010/main" val="170817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242169766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150</a:t>
            </a:fld>
            <a:endParaRPr lang="en-GB" dirty="0"/>
          </a:p>
        </p:txBody>
      </p:sp>
    </p:spTree>
    <p:extLst>
      <p:ext uri="{BB962C8B-B14F-4D97-AF65-F5344CB8AC3E}">
        <p14:creationId xmlns:p14="http://schemas.microsoft.com/office/powerpoint/2010/main" val="6955950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151</a:t>
            </a:fld>
            <a:endParaRPr lang="en-GB" dirty="0"/>
          </a:p>
        </p:txBody>
      </p:sp>
    </p:spTree>
    <p:extLst>
      <p:ext uri="{BB962C8B-B14F-4D97-AF65-F5344CB8AC3E}">
        <p14:creationId xmlns:p14="http://schemas.microsoft.com/office/powerpoint/2010/main" val="28056980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152</a:t>
            </a:fld>
            <a:endParaRPr lang="en-GB" dirty="0"/>
          </a:p>
        </p:txBody>
      </p:sp>
    </p:spTree>
    <p:extLst>
      <p:ext uri="{BB962C8B-B14F-4D97-AF65-F5344CB8AC3E}">
        <p14:creationId xmlns:p14="http://schemas.microsoft.com/office/powerpoint/2010/main" val="54993305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153</a:t>
            </a:fld>
            <a:endParaRPr lang="en-GB" dirty="0"/>
          </a:p>
        </p:txBody>
      </p:sp>
    </p:spTree>
    <p:extLst>
      <p:ext uri="{BB962C8B-B14F-4D97-AF65-F5344CB8AC3E}">
        <p14:creationId xmlns:p14="http://schemas.microsoft.com/office/powerpoint/2010/main" val="20110855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154</a:t>
            </a:fld>
            <a:endParaRPr lang="en-GB" dirty="0"/>
          </a:p>
        </p:txBody>
      </p:sp>
    </p:spTree>
    <p:extLst>
      <p:ext uri="{BB962C8B-B14F-4D97-AF65-F5344CB8AC3E}">
        <p14:creationId xmlns:p14="http://schemas.microsoft.com/office/powerpoint/2010/main" val="134725001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155</a:t>
            </a:fld>
            <a:endParaRPr lang="en-GB" dirty="0"/>
          </a:p>
        </p:txBody>
      </p:sp>
    </p:spTree>
    <p:extLst>
      <p:ext uri="{BB962C8B-B14F-4D97-AF65-F5344CB8AC3E}">
        <p14:creationId xmlns:p14="http://schemas.microsoft.com/office/powerpoint/2010/main" val="196812976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156</a:t>
            </a:fld>
            <a:endParaRPr lang="en-GB" dirty="0"/>
          </a:p>
        </p:txBody>
      </p:sp>
    </p:spTree>
    <p:extLst>
      <p:ext uri="{BB962C8B-B14F-4D97-AF65-F5344CB8AC3E}">
        <p14:creationId xmlns:p14="http://schemas.microsoft.com/office/powerpoint/2010/main" val="295159649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157</a:t>
            </a:fld>
            <a:endParaRPr lang="en-GB" dirty="0"/>
          </a:p>
        </p:txBody>
      </p:sp>
    </p:spTree>
    <p:extLst>
      <p:ext uri="{BB962C8B-B14F-4D97-AF65-F5344CB8AC3E}">
        <p14:creationId xmlns:p14="http://schemas.microsoft.com/office/powerpoint/2010/main" val="377591198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158</a:t>
            </a:fld>
            <a:endParaRPr lang="en-GB" dirty="0"/>
          </a:p>
        </p:txBody>
      </p:sp>
    </p:spTree>
    <p:extLst>
      <p:ext uri="{BB962C8B-B14F-4D97-AF65-F5344CB8AC3E}">
        <p14:creationId xmlns:p14="http://schemas.microsoft.com/office/powerpoint/2010/main" val="141365100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159</a:t>
            </a:fld>
            <a:endParaRPr lang="en-GB" dirty="0"/>
          </a:p>
        </p:txBody>
      </p:sp>
    </p:spTree>
    <p:extLst>
      <p:ext uri="{BB962C8B-B14F-4D97-AF65-F5344CB8AC3E}">
        <p14:creationId xmlns:p14="http://schemas.microsoft.com/office/powerpoint/2010/main" val="1032349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240003103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160</a:t>
            </a:fld>
            <a:endParaRPr lang="en-GB" dirty="0"/>
          </a:p>
        </p:txBody>
      </p:sp>
    </p:spTree>
    <p:extLst>
      <p:ext uri="{BB962C8B-B14F-4D97-AF65-F5344CB8AC3E}">
        <p14:creationId xmlns:p14="http://schemas.microsoft.com/office/powerpoint/2010/main" val="35096257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161</a:t>
            </a:fld>
            <a:endParaRPr lang="en-GB" dirty="0"/>
          </a:p>
        </p:txBody>
      </p:sp>
    </p:spTree>
    <p:extLst>
      <p:ext uri="{BB962C8B-B14F-4D97-AF65-F5344CB8AC3E}">
        <p14:creationId xmlns:p14="http://schemas.microsoft.com/office/powerpoint/2010/main" val="27455404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162</a:t>
            </a:fld>
            <a:endParaRPr lang="en-GB" dirty="0"/>
          </a:p>
        </p:txBody>
      </p:sp>
    </p:spTree>
    <p:extLst>
      <p:ext uri="{BB962C8B-B14F-4D97-AF65-F5344CB8AC3E}">
        <p14:creationId xmlns:p14="http://schemas.microsoft.com/office/powerpoint/2010/main" val="221384266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163</a:t>
            </a:fld>
            <a:endParaRPr lang="en-GB" dirty="0"/>
          </a:p>
        </p:txBody>
      </p:sp>
    </p:spTree>
    <p:extLst>
      <p:ext uri="{BB962C8B-B14F-4D97-AF65-F5344CB8AC3E}">
        <p14:creationId xmlns:p14="http://schemas.microsoft.com/office/powerpoint/2010/main" val="211913290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164</a:t>
            </a:fld>
            <a:endParaRPr lang="en-GB" dirty="0"/>
          </a:p>
        </p:txBody>
      </p:sp>
    </p:spTree>
    <p:extLst>
      <p:ext uri="{BB962C8B-B14F-4D97-AF65-F5344CB8AC3E}">
        <p14:creationId xmlns:p14="http://schemas.microsoft.com/office/powerpoint/2010/main" val="244194653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165</a:t>
            </a:fld>
            <a:endParaRPr lang="en-GB" dirty="0"/>
          </a:p>
        </p:txBody>
      </p:sp>
    </p:spTree>
    <p:extLst>
      <p:ext uri="{BB962C8B-B14F-4D97-AF65-F5344CB8AC3E}">
        <p14:creationId xmlns:p14="http://schemas.microsoft.com/office/powerpoint/2010/main" val="40076678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166</a:t>
            </a:fld>
            <a:endParaRPr lang="en-GB" dirty="0"/>
          </a:p>
        </p:txBody>
      </p:sp>
    </p:spTree>
    <p:extLst>
      <p:ext uri="{BB962C8B-B14F-4D97-AF65-F5344CB8AC3E}">
        <p14:creationId xmlns:p14="http://schemas.microsoft.com/office/powerpoint/2010/main" val="79464343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167</a:t>
            </a:fld>
            <a:endParaRPr lang="en-GB" dirty="0"/>
          </a:p>
        </p:txBody>
      </p:sp>
    </p:spTree>
    <p:extLst>
      <p:ext uri="{BB962C8B-B14F-4D97-AF65-F5344CB8AC3E}">
        <p14:creationId xmlns:p14="http://schemas.microsoft.com/office/powerpoint/2010/main" val="8622543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168</a:t>
            </a:fld>
            <a:endParaRPr lang="en-GB" dirty="0"/>
          </a:p>
        </p:txBody>
      </p:sp>
    </p:spTree>
    <p:extLst>
      <p:ext uri="{BB962C8B-B14F-4D97-AF65-F5344CB8AC3E}">
        <p14:creationId xmlns:p14="http://schemas.microsoft.com/office/powerpoint/2010/main" val="4022676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169</a:t>
            </a:fld>
            <a:endParaRPr lang="en-GB" dirty="0"/>
          </a:p>
        </p:txBody>
      </p:sp>
    </p:spTree>
    <p:extLst>
      <p:ext uri="{BB962C8B-B14F-4D97-AF65-F5344CB8AC3E}">
        <p14:creationId xmlns:p14="http://schemas.microsoft.com/office/powerpoint/2010/main" val="2080629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42689769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170</a:t>
            </a:fld>
            <a:endParaRPr lang="en-GB" dirty="0"/>
          </a:p>
        </p:txBody>
      </p:sp>
    </p:spTree>
    <p:extLst>
      <p:ext uri="{BB962C8B-B14F-4D97-AF65-F5344CB8AC3E}">
        <p14:creationId xmlns:p14="http://schemas.microsoft.com/office/powerpoint/2010/main" val="17391793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171</a:t>
            </a:fld>
            <a:endParaRPr lang="en-GB" dirty="0"/>
          </a:p>
        </p:txBody>
      </p:sp>
    </p:spTree>
    <p:extLst>
      <p:ext uri="{BB962C8B-B14F-4D97-AF65-F5344CB8AC3E}">
        <p14:creationId xmlns:p14="http://schemas.microsoft.com/office/powerpoint/2010/main" val="109288197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172</a:t>
            </a:fld>
            <a:endParaRPr lang="en-GB" dirty="0"/>
          </a:p>
        </p:txBody>
      </p:sp>
    </p:spTree>
    <p:extLst>
      <p:ext uri="{BB962C8B-B14F-4D97-AF65-F5344CB8AC3E}">
        <p14:creationId xmlns:p14="http://schemas.microsoft.com/office/powerpoint/2010/main" val="27802348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173</a:t>
            </a:fld>
            <a:endParaRPr lang="en-GB" dirty="0"/>
          </a:p>
        </p:txBody>
      </p:sp>
    </p:spTree>
    <p:extLst>
      <p:ext uri="{BB962C8B-B14F-4D97-AF65-F5344CB8AC3E}">
        <p14:creationId xmlns:p14="http://schemas.microsoft.com/office/powerpoint/2010/main" val="134412005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174</a:t>
            </a:fld>
            <a:endParaRPr lang="en-GB" dirty="0"/>
          </a:p>
        </p:txBody>
      </p:sp>
    </p:spTree>
    <p:extLst>
      <p:ext uri="{BB962C8B-B14F-4D97-AF65-F5344CB8AC3E}">
        <p14:creationId xmlns:p14="http://schemas.microsoft.com/office/powerpoint/2010/main" val="320128669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175</a:t>
            </a:fld>
            <a:endParaRPr lang="en-GB" dirty="0"/>
          </a:p>
        </p:txBody>
      </p:sp>
    </p:spTree>
    <p:extLst>
      <p:ext uri="{BB962C8B-B14F-4D97-AF65-F5344CB8AC3E}">
        <p14:creationId xmlns:p14="http://schemas.microsoft.com/office/powerpoint/2010/main" val="329385400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176</a:t>
            </a:fld>
            <a:endParaRPr lang="en-GB" dirty="0"/>
          </a:p>
        </p:txBody>
      </p:sp>
    </p:spTree>
    <p:extLst>
      <p:ext uri="{BB962C8B-B14F-4D97-AF65-F5344CB8AC3E}">
        <p14:creationId xmlns:p14="http://schemas.microsoft.com/office/powerpoint/2010/main" val="344095352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177</a:t>
            </a:fld>
            <a:endParaRPr lang="en-GB" dirty="0"/>
          </a:p>
        </p:txBody>
      </p:sp>
    </p:spTree>
    <p:extLst>
      <p:ext uri="{BB962C8B-B14F-4D97-AF65-F5344CB8AC3E}">
        <p14:creationId xmlns:p14="http://schemas.microsoft.com/office/powerpoint/2010/main" val="34732617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178</a:t>
            </a:fld>
            <a:endParaRPr lang="en-GB" dirty="0"/>
          </a:p>
        </p:txBody>
      </p:sp>
    </p:spTree>
    <p:extLst>
      <p:ext uri="{BB962C8B-B14F-4D97-AF65-F5344CB8AC3E}">
        <p14:creationId xmlns:p14="http://schemas.microsoft.com/office/powerpoint/2010/main" val="113130666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179</a:t>
            </a:fld>
            <a:endParaRPr lang="en-GB" dirty="0"/>
          </a:p>
        </p:txBody>
      </p:sp>
    </p:spTree>
    <p:extLst>
      <p:ext uri="{BB962C8B-B14F-4D97-AF65-F5344CB8AC3E}">
        <p14:creationId xmlns:p14="http://schemas.microsoft.com/office/powerpoint/2010/main" val="4001000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286243849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180</a:t>
            </a:fld>
            <a:endParaRPr lang="en-GB" dirty="0"/>
          </a:p>
        </p:txBody>
      </p:sp>
    </p:spTree>
    <p:extLst>
      <p:ext uri="{BB962C8B-B14F-4D97-AF65-F5344CB8AC3E}">
        <p14:creationId xmlns:p14="http://schemas.microsoft.com/office/powerpoint/2010/main" val="398198608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181</a:t>
            </a:fld>
            <a:endParaRPr lang="en-GB" dirty="0"/>
          </a:p>
        </p:txBody>
      </p:sp>
    </p:spTree>
    <p:extLst>
      <p:ext uri="{BB962C8B-B14F-4D97-AF65-F5344CB8AC3E}">
        <p14:creationId xmlns:p14="http://schemas.microsoft.com/office/powerpoint/2010/main" val="390805965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182</a:t>
            </a:fld>
            <a:endParaRPr lang="en-GB" dirty="0"/>
          </a:p>
        </p:txBody>
      </p:sp>
    </p:spTree>
    <p:extLst>
      <p:ext uri="{BB962C8B-B14F-4D97-AF65-F5344CB8AC3E}">
        <p14:creationId xmlns:p14="http://schemas.microsoft.com/office/powerpoint/2010/main" val="115523778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183</a:t>
            </a:fld>
            <a:endParaRPr lang="en-GB" dirty="0"/>
          </a:p>
        </p:txBody>
      </p:sp>
    </p:spTree>
    <p:extLst>
      <p:ext uri="{BB962C8B-B14F-4D97-AF65-F5344CB8AC3E}">
        <p14:creationId xmlns:p14="http://schemas.microsoft.com/office/powerpoint/2010/main" val="380389099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184</a:t>
            </a:fld>
            <a:endParaRPr lang="en-GB" dirty="0"/>
          </a:p>
        </p:txBody>
      </p:sp>
    </p:spTree>
    <p:extLst>
      <p:ext uri="{BB962C8B-B14F-4D97-AF65-F5344CB8AC3E}">
        <p14:creationId xmlns:p14="http://schemas.microsoft.com/office/powerpoint/2010/main" val="294629471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185</a:t>
            </a:fld>
            <a:endParaRPr lang="en-GB" dirty="0"/>
          </a:p>
        </p:txBody>
      </p:sp>
    </p:spTree>
    <p:extLst>
      <p:ext uri="{BB962C8B-B14F-4D97-AF65-F5344CB8AC3E}">
        <p14:creationId xmlns:p14="http://schemas.microsoft.com/office/powerpoint/2010/main" val="283044606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186</a:t>
            </a:fld>
            <a:endParaRPr lang="en-GB" dirty="0"/>
          </a:p>
        </p:txBody>
      </p:sp>
    </p:spTree>
    <p:extLst>
      <p:ext uri="{BB962C8B-B14F-4D97-AF65-F5344CB8AC3E}">
        <p14:creationId xmlns:p14="http://schemas.microsoft.com/office/powerpoint/2010/main" val="57418033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187</a:t>
            </a:fld>
            <a:endParaRPr lang="en-GB" dirty="0"/>
          </a:p>
        </p:txBody>
      </p:sp>
    </p:spTree>
    <p:extLst>
      <p:ext uri="{BB962C8B-B14F-4D97-AF65-F5344CB8AC3E}">
        <p14:creationId xmlns:p14="http://schemas.microsoft.com/office/powerpoint/2010/main" val="226420516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188</a:t>
            </a:fld>
            <a:endParaRPr lang="en-GB" dirty="0"/>
          </a:p>
        </p:txBody>
      </p:sp>
    </p:spTree>
    <p:extLst>
      <p:ext uri="{BB962C8B-B14F-4D97-AF65-F5344CB8AC3E}">
        <p14:creationId xmlns:p14="http://schemas.microsoft.com/office/powerpoint/2010/main" val="1876824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189</a:t>
            </a:fld>
            <a:endParaRPr lang="en-GB" dirty="0"/>
          </a:p>
        </p:txBody>
      </p:sp>
    </p:spTree>
    <p:extLst>
      <p:ext uri="{BB962C8B-B14F-4D97-AF65-F5344CB8AC3E}">
        <p14:creationId xmlns:p14="http://schemas.microsoft.com/office/powerpoint/2010/main" val="404068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22103443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190</a:t>
            </a:fld>
            <a:endParaRPr lang="en-GB" dirty="0"/>
          </a:p>
        </p:txBody>
      </p:sp>
    </p:spTree>
    <p:extLst>
      <p:ext uri="{BB962C8B-B14F-4D97-AF65-F5344CB8AC3E}">
        <p14:creationId xmlns:p14="http://schemas.microsoft.com/office/powerpoint/2010/main" val="5239929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191</a:t>
            </a:fld>
            <a:endParaRPr lang="en-GB" dirty="0"/>
          </a:p>
        </p:txBody>
      </p:sp>
    </p:spTree>
    <p:extLst>
      <p:ext uri="{BB962C8B-B14F-4D97-AF65-F5344CB8AC3E}">
        <p14:creationId xmlns:p14="http://schemas.microsoft.com/office/powerpoint/2010/main" val="327296332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192</a:t>
            </a:fld>
            <a:endParaRPr lang="en-GB" dirty="0"/>
          </a:p>
        </p:txBody>
      </p:sp>
    </p:spTree>
    <p:extLst>
      <p:ext uri="{BB962C8B-B14F-4D97-AF65-F5344CB8AC3E}">
        <p14:creationId xmlns:p14="http://schemas.microsoft.com/office/powerpoint/2010/main" val="354012496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193</a:t>
            </a:fld>
            <a:endParaRPr lang="en-GB" dirty="0"/>
          </a:p>
        </p:txBody>
      </p:sp>
    </p:spTree>
    <p:extLst>
      <p:ext uri="{BB962C8B-B14F-4D97-AF65-F5344CB8AC3E}">
        <p14:creationId xmlns:p14="http://schemas.microsoft.com/office/powerpoint/2010/main" val="215068133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194</a:t>
            </a:fld>
            <a:endParaRPr lang="en-GB" dirty="0"/>
          </a:p>
        </p:txBody>
      </p:sp>
    </p:spTree>
    <p:extLst>
      <p:ext uri="{BB962C8B-B14F-4D97-AF65-F5344CB8AC3E}">
        <p14:creationId xmlns:p14="http://schemas.microsoft.com/office/powerpoint/2010/main" val="38807449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195</a:t>
            </a:fld>
            <a:endParaRPr lang="en-GB" dirty="0"/>
          </a:p>
        </p:txBody>
      </p:sp>
    </p:spTree>
    <p:extLst>
      <p:ext uri="{BB962C8B-B14F-4D97-AF65-F5344CB8AC3E}">
        <p14:creationId xmlns:p14="http://schemas.microsoft.com/office/powerpoint/2010/main" val="305414807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196</a:t>
            </a:fld>
            <a:endParaRPr lang="en-GB" dirty="0"/>
          </a:p>
        </p:txBody>
      </p:sp>
    </p:spTree>
    <p:extLst>
      <p:ext uri="{BB962C8B-B14F-4D97-AF65-F5344CB8AC3E}">
        <p14:creationId xmlns:p14="http://schemas.microsoft.com/office/powerpoint/2010/main" val="123274755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197</a:t>
            </a:fld>
            <a:endParaRPr lang="en-GB" dirty="0"/>
          </a:p>
        </p:txBody>
      </p:sp>
    </p:spTree>
    <p:extLst>
      <p:ext uri="{BB962C8B-B14F-4D97-AF65-F5344CB8AC3E}">
        <p14:creationId xmlns:p14="http://schemas.microsoft.com/office/powerpoint/2010/main" val="88160239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198</a:t>
            </a:fld>
            <a:endParaRPr lang="en-GB" dirty="0"/>
          </a:p>
        </p:txBody>
      </p:sp>
    </p:spTree>
    <p:extLst>
      <p:ext uri="{BB962C8B-B14F-4D97-AF65-F5344CB8AC3E}">
        <p14:creationId xmlns:p14="http://schemas.microsoft.com/office/powerpoint/2010/main" val="370612061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199</a:t>
            </a:fld>
            <a:endParaRPr lang="en-GB" dirty="0"/>
          </a:p>
        </p:txBody>
      </p:sp>
    </p:spTree>
    <p:extLst>
      <p:ext uri="{BB962C8B-B14F-4D97-AF65-F5344CB8AC3E}">
        <p14:creationId xmlns:p14="http://schemas.microsoft.com/office/powerpoint/2010/main" val="3573251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568575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3120467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3006757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2793843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3828491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731125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3680928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3140860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4232684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68696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1360236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3647038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814157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3021866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3141742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1541299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3430830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1790767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1676421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177073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578531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1039263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2315500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497831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42881391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1186035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2226494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3812041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1068411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232743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4242048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1655404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16330062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2325026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751768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250455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29832724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3693842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346293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3256304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2021030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24954403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2749355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1499890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5352713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39645643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40719624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14169134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4272071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1070401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42046766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173990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36237601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5510972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14546790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4049442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29201739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16145741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2629765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26640837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13336408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17613546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231787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36414405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37660039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12218983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27940222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39681289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16802867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5092300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29113596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34151483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24071947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80187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1650341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17247631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11749292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35723023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16296789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31705957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24597223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30219119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15482235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29250950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1762732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10" name="Round Same Side Corner Rectangle 9">
            <a:hlinkClick r:id="rId3" action="ppaction://hlinksldjump"/>
          </p:cNvPr>
          <p:cNvSpPr/>
          <p:nvPr userDrawn="1"/>
        </p:nvSpPr>
        <p:spPr>
          <a:xfrm>
            <a:off x="124272" y="692696"/>
            <a:ext cx="214347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100" b="1" dirty="0" smtClean="0">
                <a:latin typeface="Arial" panose="020B0604020202020204" pitchFamily="34" charset="0"/>
                <a:cs typeface="Arial" panose="020B0604020202020204" pitchFamily="34" charset="0"/>
              </a:rPr>
              <a:t>17 – Perimeter, Area Volume</a:t>
            </a:r>
            <a:endParaRPr lang="en-GB" sz="1100" b="1" dirty="0">
              <a:latin typeface="Arial" panose="020B0604020202020204" pitchFamily="34" charset="0"/>
              <a:cs typeface="Arial" panose="020B0604020202020204" pitchFamily="34" charset="0"/>
            </a:endParaRPr>
          </a:p>
        </p:txBody>
      </p:sp>
      <p:sp>
        <p:nvSpPr>
          <p:cNvPr id="11" name="Round Same Side Corner Rectangle 10">
            <a:hlinkClick r:id="" action="ppaction://noaction"/>
          </p:cNvPr>
          <p:cNvSpPr/>
          <p:nvPr userDrawn="1"/>
        </p:nvSpPr>
        <p:spPr>
          <a:xfrm>
            <a:off x="2314241" y="692696"/>
            <a:ext cx="175505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100" b="1" dirty="0" smtClean="0">
                <a:latin typeface="Arial" panose="020B0604020202020204" pitchFamily="34" charset="0"/>
                <a:cs typeface="Arial" panose="020B0604020202020204" pitchFamily="34" charset="0"/>
              </a:rPr>
              <a:t>18 – Fractions, Indices</a:t>
            </a:r>
            <a:endParaRPr lang="en-GB" sz="1100" b="1" dirty="0">
              <a:latin typeface="Arial" panose="020B0604020202020204" pitchFamily="34" charset="0"/>
              <a:cs typeface="Arial" panose="020B0604020202020204" pitchFamily="34" charset="0"/>
            </a:endParaRPr>
          </a:p>
        </p:txBody>
      </p:sp>
      <p:sp>
        <p:nvSpPr>
          <p:cNvPr id="17" name="Round Same Side Corner Rectangle 16">
            <a:hlinkClick r:id="" action="ppaction://noaction"/>
          </p:cNvPr>
          <p:cNvSpPr/>
          <p:nvPr userDrawn="1"/>
        </p:nvSpPr>
        <p:spPr>
          <a:xfrm>
            <a:off x="4115796" y="692696"/>
            <a:ext cx="17778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100" b="1" dirty="0" smtClean="0">
                <a:latin typeface="Arial" panose="020B0604020202020204" pitchFamily="34" charset="0"/>
                <a:cs typeface="Arial" panose="020B0604020202020204" pitchFamily="34" charset="0"/>
              </a:rPr>
              <a:t>19 –</a:t>
            </a:r>
            <a:r>
              <a:rPr lang="en-GB" sz="1100" b="1" baseline="0" dirty="0" smtClean="0">
                <a:latin typeface="Arial" panose="020B0604020202020204" pitchFamily="34" charset="0"/>
                <a:cs typeface="Arial" panose="020B0604020202020204" pitchFamily="34" charset="0"/>
              </a:rPr>
              <a:t> Congruence, Vectors</a:t>
            </a:r>
            <a:endParaRPr lang="en-GB" sz="1100" b="1" dirty="0">
              <a:latin typeface="Arial" panose="020B0604020202020204" pitchFamily="34" charset="0"/>
              <a:cs typeface="Arial" panose="020B0604020202020204" pitchFamily="34" charset="0"/>
            </a:endParaRPr>
          </a:p>
        </p:txBody>
      </p:sp>
      <p:sp>
        <p:nvSpPr>
          <p:cNvPr id="18" name="Round Same Side Corner Rectangle 17">
            <a:hlinkClick r:id="" action="ppaction://noaction"/>
          </p:cNvPr>
          <p:cNvSpPr/>
          <p:nvPr userDrawn="1"/>
        </p:nvSpPr>
        <p:spPr>
          <a:xfrm>
            <a:off x="5940152"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100" b="1" dirty="0" smtClean="0">
                <a:latin typeface="Arial" panose="020B0604020202020204" pitchFamily="34" charset="0"/>
                <a:cs typeface="Arial" panose="020B0604020202020204" pitchFamily="34" charset="0"/>
              </a:rPr>
              <a:t>20 - Algebra</a:t>
            </a:r>
            <a:endParaRPr lang="en-GB" sz="11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13 - Probability</a:t>
            </a:r>
            <a:endParaRPr lang="en-GB" sz="1200" b="1" dirty="0">
              <a:latin typeface="Arial" panose="020B0604020202020204" pitchFamily="34" charset="0"/>
              <a:cs typeface="Arial" panose="020B0604020202020204" pitchFamily="34" charset="0"/>
            </a:endParaRPr>
          </a:p>
        </p:txBody>
      </p:sp>
      <p:sp>
        <p:nvSpPr>
          <p:cNvPr id="13" name="Round Same Side Corner Rectangle 12">
            <a:hlinkClick r:id="" action="ppaction://noaction"/>
          </p:cNvPr>
          <p:cNvSpPr/>
          <p:nvPr userDrawn="1"/>
        </p:nvSpPr>
        <p:spPr>
          <a:xfrm>
            <a:off x="1362093" y="692696"/>
            <a:ext cx="21758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14 – Multiplicative Reasoning</a:t>
            </a:r>
            <a:endParaRPr lang="en-GB" sz="1200" b="1" dirty="0">
              <a:latin typeface="Arial" panose="020B0604020202020204" pitchFamily="34" charset="0"/>
              <a:cs typeface="Arial" panose="020B0604020202020204" pitchFamily="34" charset="0"/>
            </a:endParaRPr>
          </a:p>
        </p:txBody>
      </p:sp>
      <p:sp>
        <p:nvSpPr>
          <p:cNvPr id="14" name="Round Same Side Corner Rectangle 13">
            <a:hlinkClick r:id="" action="ppaction://noaction"/>
          </p:cNvPr>
          <p:cNvSpPr/>
          <p:nvPr userDrawn="1"/>
        </p:nvSpPr>
        <p:spPr>
          <a:xfrm>
            <a:off x="3583968" y="692696"/>
            <a:ext cx="13740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15 - Constructions</a:t>
            </a:r>
            <a:endParaRPr lang="en-GB" sz="1200" b="1" dirty="0">
              <a:latin typeface="Arial" panose="020B0604020202020204" pitchFamily="34" charset="0"/>
              <a:cs typeface="Arial" panose="020B0604020202020204" pitchFamily="34" charset="0"/>
            </a:endParaRPr>
          </a:p>
        </p:txBody>
      </p:sp>
      <p:sp>
        <p:nvSpPr>
          <p:cNvPr id="16" name="Round Same Side Corner Rectangle 15">
            <a:hlinkClick r:id="" action="ppaction://noaction"/>
          </p:cNvPr>
          <p:cNvSpPr/>
          <p:nvPr userDrawn="1"/>
        </p:nvSpPr>
        <p:spPr>
          <a:xfrm>
            <a:off x="5004048" y="692696"/>
            <a:ext cx="187220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16 – Quadratic</a:t>
            </a:r>
            <a:r>
              <a:rPr lang="en-GB" sz="1200" b="1" baseline="0" dirty="0" smtClean="0">
                <a:latin typeface="Arial" panose="020B0604020202020204" pitchFamily="34" charset="0"/>
                <a:cs typeface="Arial" panose="020B0604020202020204" pitchFamily="34" charset="0"/>
              </a:rPr>
              <a:t> Equations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4">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13 - Probability</a:t>
            </a:r>
            <a:endParaRPr lang="en-GB" sz="1200" b="1" dirty="0">
              <a:latin typeface="Arial" panose="020B0604020202020204" pitchFamily="34" charset="0"/>
              <a:cs typeface="Arial" panose="020B0604020202020204" pitchFamily="34" charset="0"/>
            </a:endParaRPr>
          </a:p>
        </p:txBody>
      </p:sp>
      <p:sp>
        <p:nvSpPr>
          <p:cNvPr id="16" name="Round Same Side Corner Rectangle 15">
            <a:hlinkClick r:id="" action="ppaction://noaction"/>
          </p:cNvPr>
          <p:cNvSpPr/>
          <p:nvPr userDrawn="1"/>
        </p:nvSpPr>
        <p:spPr>
          <a:xfrm>
            <a:off x="1362093" y="692696"/>
            <a:ext cx="21758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14 – Multiplicative Reasoning</a:t>
            </a:r>
            <a:endParaRPr lang="en-GB" sz="1200" b="1" dirty="0">
              <a:latin typeface="Arial" panose="020B0604020202020204" pitchFamily="34" charset="0"/>
              <a:cs typeface="Arial" panose="020B0604020202020204" pitchFamily="34" charset="0"/>
            </a:endParaRPr>
          </a:p>
        </p:txBody>
      </p:sp>
      <p:sp>
        <p:nvSpPr>
          <p:cNvPr id="18" name="Round Same Side Corner Rectangle 17">
            <a:hlinkClick r:id="" action="ppaction://noaction"/>
          </p:cNvPr>
          <p:cNvSpPr/>
          <p:nvPr userDrawn="1"/>
        </p:nvSpPr>
        <p:spPr>
          <a:xfrm>
            <a:off x="3583968" y="692696"/>
            <a:ext cx="13740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15 - Constructions</a:t>
            </a:r>
            <a:endParaRPr lang="en-GB" sz="1200" b="1" dirty="0">
              <a:latin typeface="Arial" panose="020B0604020202020204" pitchFamily="34" charset="0"/>
              <a:cs typeface="Arial" panose="020B0604020202020204" pitchFamily="34" charset="0"/>
            </a:endParaRPr>
          </a:p>
        </p:txBody>
      </p:sp>
      <p:sp>
        <p:nvSpPr>
          <p:cNvPr id="20" name="Round Same Side Corner Rectangle 19">
            <a:hlinkClick r:id="" action="ppaction://noaction"/>
          </p:cNvPr>
          <p:cNvSpPr/>
          <p:nvPr userDrawn="1"/>
        </p:nvSpPr>
        <p:spPr>
          <a:xfrm>
            <a:off x="5004048" y="692696"/>
            <a:ext cx="187220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16 – Quadratic</a:t>
            </a:r>
            <a:r>
              <a:rPr lang="en-GB" sz="1200" b="1" baseline="0" dirty="0" smtClean="0">
                <a:latin typeface="Arial" panose="020B0604020202020204" pitchFamily="34" charset="0"/>
                <a:cs typeface="Arial" panose="020B0604020202020204" pitchFamily="34" charset="0"/>
              </a:rPr>
              <a:t> Equations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1678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6"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6" r:id="rId4"/>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10.png"/><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109.png"/><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13.png"/><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36.png"/><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0.png"/></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5" Type="http://schemas.openxmlformats.org/officeDocument/2006/relationships/image" Target="../media/image114.emf"/><Relationship Id="rId4" Type="http://schemas.openxmlformats.org/officeDocument/2006/relationships/image" Target="../media/image36.png"/></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116.emf"/><Relationship Id="rId5" Type="http://schemas.openxmlformats.org/officeDocument/2006/relationships/image" Target="../media/image10.png"/><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CiDA%20-%20Unit%2002%20-%20LO1%20-%20Getting%20Organised.pptx" TargetMode="External"/><Relationship Id="rId7" Type="http://schemas.openxmlformats.org/officeDocument/2006/relationships/image" Target="../media/image119.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0.png"/><Relationship Id="rId4" Type="http://schemas.openxmlformats.org/officeDocument/2006/relationships/image" Target="../media/image117.png"/></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21.emf"/></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36.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124.png"/><Relationship Id="rId4" Type="http://schemas.openxmlformats.org/officeDocument/2006/relationships/image" Target="../media/image10.png"/></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25.emf"/><Relationship Id="rId4" Type="http://schemas.openxmlformats.org/officeDocument/2006/relationships/image" Target="../media/image10.png"/></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126.emf"/><Relationship Id="rId4" Type="http://schemas.openxmlformats.org/officeDocument/2006/relationships/image" Target="../media/image36.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127.emf"/><Relationship Id="rId4" Type="http://schemas.openxmlformats.org/officeDocument/2006/relationships/image" Target="../media/image36.png"/></Relationships>
</file>

<file path=ppt/slides/_rels/slide1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128.emf"/><Relationship Id="rId4" Type="http://schemas.openxmlformats.org/officeDocument/2006/relationships/image" Target="../media/image36.png"/></Relationships>
</file>

<file path=ppt/slides/_rels/slide1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29.png"/></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 Id="rId5" Type="http://schemas.openxmlformats.org/officeDocument/2006/relationships/image" Target="../media/image131.emf"/><Relationship Id="rId4" Type="http://schemas.openxmlformats.org/officeDocument/2006/relationships/image" Target="../media/image130.emf"/></Relationships>
</file>

<file path=ppt/slides/_rels/slide1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132.emf"/></Relationships>
</file>

<file path=ppt/slides/_rels/slide1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1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35.png"/><Relationship Id="rId4" Type="http://schemas.openxmlformats.org/officeDocument/2006/relationships/image" Target="../media/image134.png"/></Relationships>
</file>

<file path=ppt/slides/_rels/slide1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36.emf"/></Relationships>
</file>

<file path=ppt/slides/_rels/slide1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37.png"/></Relationships>
</file>

<file path=ppt/slides/_rels/slide1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 Id="rId5" Type="http://schemas.openxmlformats.org/officeDocument/2006/relationships/image" Target="../media/image138.emf"/><Relationship Id="rId4" Type="http://schemas.openxmlformats.org/officeDocument/2006/relationships/image" Target="../media/image10.png"/></Relationships>
</file>

<file path=ppt/slides/_rels/slide1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40.png"/><Relationship Id="rId4" Type="http://schemas.openxmlformats.org/officeDocument/2006/relationships/image" Target="../media/image139.png"/></Relationships>
</file>

<file path=ppt/slides/_rels/slide1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41.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image" Target="../media/image142.emf"/><Relationship Id="rId4" Type="http://schemas.openxmlformats.org/officeDocument/2006/relationships/image" Target="../media/image24.png"/></Relationships>
</file>

<file path=ppt/slides/_rels/slide1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5" Type="http://schemas.openxmlformats.org/officeDocument/2006/relationships/image" Target="../media/image143.emf"/><Relationship Id="rId4" Type="http://schemas.openxmlformats.org/officeDocument/2006/relationships/image" Target="../media/image24.png"/></Relationships>
</file>

<file path=ppt/slides/_rels/slide1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 Id="rId5" Type="http://schemas.openxmlformats.org/officeDocument/2006/relationships/image" Target="../media/image144.png"/><Relationship Id="rId4" Type="http://schemas.openxmlformats.org/officeDocument/2006/relationships/image" Target="../media/image24.png"/></Relationships>
</file>

<file path=ppt/slides/_rels/slide1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 Id="rId5" Type="http://schemas.openxmlformats.org/officeDocument/2006/relationships/image" Target="../media/image145.png"/><Relationship Id="rId4" Type="http://schemas.openxmlformats.org/officeDocument/2006/relationships/image" Target="../media/image24.png"/></Relationships>
</file>

<file path=ppt/slides/_rels/slide1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36.png"/><Relationship Id="rId2" Type="http://schemas.openxmlformats.org/officeDocument/2006/relationships/notesSlide" Target="../notesSlides/notesSlide134.xml"/><Relationship Id="rId1" Type="http://schemas.openxmlformats.org/officeDocument/2006/relationships/slideLayout" Target="../slideLayouts/slideLayout3.xml"/><Relationship Id="rId6" Type="http://schemas.openxmlformats.org/officeDocument/2006/relationships/image" Target="../media/image147.emf"/><Relationship Id="rId5" Type="http://schemas.openxmlformats.org/officeDocument/2006/relationships/image" Target="../media/image24.png"/><Relationship Id="rId4" Type="http://schemas.openxmlformats.org/officeDocument/2006/relationships/image" Target="../media/image146.png"/></Relationships>
</file>

<file path=ppt/slides/_rels/slide1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48.png"/></Relationships>
</file>

<file path=ppt/slides/_rels/slide1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50.emf"/><Relationship Id="rId2" Type="http://schemas.openxmlformats.org/officeDocument/2006/relationships/notesSlide" Target="../notesSlides/notesSlide13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149.png"/></Relationships>
</file>

<file path=ppt/slides/_rels/slide1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36.png"/><Relationship Id="rId2" Type="http://schemas.openxmlformats.org/officeDocument/2006/relationships/notesSlide" Target="../notesSlides/notesSlide137.xml"/><Relationship Id="rId1" Type="http://schemas.openxmlformats.org/officeDocument/2006/relationships/slideLayout" Target="../slideLayouts/slideLayout3.xml"/><Relationship Id="rId6" Type="http://schemas.openxmlformats.org/officeDocument/2006/relationships/image" Target="../media/image152.emf"/><Relationship Id="rId5" Type="http://schemas.openxmlformats.org/officeDocument/2006/relationships/image" Target="../media/image24.png"/><Relationship Id="rId4" Type="http://schemas.openxmlformats.org/officeDocument/2006/relationships/image" Target="../media/image151.png"/></Relationships>
</file>

<file path=ppt/slides/_rels/slide1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36.png"/><Relationship Id="rId4" Type="http://schemas.openxmlformats.org/officeDocument/2006/relationships/image" Target="../media/image153.png"/></Relationships>
</file>

<file path=ppt/slides/_rels/slide1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5" Type="http://schemas.openxmlformats.org/officeDocument/2006/relationships/image" Target="../media/image155.emf"/><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6" Type="http://schemas.openxmlformats.org/officeDocument/2006/relationships/image" Target="../media/image157.emf"/><Relationship Id="rId5" Type="http://schemas.openxmlformats.org/officeDocument/2006/relationships/image" Target="../media/image36.png"/><Relationship Id="rId4" Type="http://schemas.openxmlformats.org/officeDocument/2006/relationships/image" Target="../media/image156.png"/></Relationships>
</file>

<file path=ppt/slides/_rels/slide1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58.png"/></Relationships>
</file>

<file path=ppt/slides/_rels/slide1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 Id="rId6" Type="http://schemas.openxmlformats.org/officeDocument/2006/relationships/image" Target="../media/image160.png"/><Relationship Id="rId5" Type="http://schemas.openxmlformats.org/officeDocument/2006/relationships/image" Target="../media/image36.png"/><Relationship Id="rId4" Type="http://schemas.openxmlformats.org/officeDocument/2006/relationships/image" Target="../media/image159.png"/></Relationships>
</file>

<file path=ppt/slides/_rels/slide1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61.png"/></Relationships>
</file>

<file path=ppt/slides/_rels/slide1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162.emf"/></Relationships>
</file>

<file path=ppt/slides/_rels/slide1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1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5" Type="http://schemas.openxmlformats.org/officeDocument/2006/relationships/image" Target="../media/image163.png"/><Relationship Id="rId4" Type="http://schemas.openxmlformats.org/officeDocument/2006/relationships/image" Target="../media/image73.png"/></Relationships>
</file>

<file path=ppt/slides/_rels/slide1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7.xml"/><Relationship Id="rId1" Type="http://schemas.openxmlformats.org/officeDocument/2006/relationships/slideLayout" Target="../slideLayouts/slideLayout3.xml"/><Relationship Id="rId5" Type="http://schemas.openxmlformats.org/officeDocument/2006/relationships/image" Target="../media/image164.png"/><Relationship Id="rId4" Type="http://schemas.openxmlformats.org/officeDocument/2006/relationships/image" Target="../media/image9.png"/></Relationships>
</file>

<file path=ppt/slides/_rels/slide1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65.png"/></Relationships>
</file>

<file path=ppt/slides/_rels/slide1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166.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0.xml"/><Relationship Id="rId1" Type="http://schemas.openxmlformats.org/officeDocument/2006/relationships/slideLayout" Target="../slideLayouts/slideLayout4.xml"/><Relationship Id="rId4" Type="http://schemas.openxmlformats.org/officeDocument/2006/relationships/image" Target="../media/image167.png"/></Relationships>
</file>

<file path=ppt/slides/_rels/slide1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1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69.png"/></Relationships>
</file>

<file path=ppt/slides/_rels/slide1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5.xml"/><Relationship Id="rId1" Type="http://schemas.openxmlformats.org/officeDocument/2006/relationships/slideLayout" Target="../slideLayouts/slideLayout4.xml"/><Relationship Id="rId6" Type="http://schemas.openxmlformats.org/officeDocument/2006/relationships/image" Target="../media/image171.png"/><Relationship Id="rId5" Type="http://schemas.openxmlformats.org/officeDocument/2006/relationships/image" Target="../media/image36.png"/><Relationship Id="rId4" Type="http://schemas.openxmlformats.org/officeDocument/2006/relationships/image" Target="../media/image170.png"/></Relationships>
</file>

<file path=ppt/slides/_rels/slide1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72.png"/></Relationships>
</file>

<file path=ppt/slides/_rels/slide1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7.xml"/><Relationship Id="rId1" Type="http://schemas.openxmlformats.org/officeDocument/2006/relationships/slideLayout" Target="../slideLayouts/slideLayout4.xml"/><Relationship Id="rId6" Type="http://schemas.openxmlformats.org/officeDocument/2006/relationships/image" Target="../media/image174.png"/><Relationship Id="rId5" Type="http://schemas.openxmlformats.org/officeDocument/2006/relationships/image" Target="../media/image36.png"/><Relationship Id="rId4" Type="http://schemas.openxmlformats.org/officeDocument/2006/relationships/image" Target="../media/image173.png"/></Relationships>
</file>

<file path=ppt/slides/_rels/slide1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8.xml"/><Relationship Id="rId1" Type="http://schemas.openxmlformats.org/officeDocument/2006/relationships/slideLayout" Target="../slideLayouts/slideLayout3.xml"/><Relationship Id="rId5" Type="http://schemas.openxmlformats.org/officeDocument/2006/relationships/image" Target="../media/image175.png"/><Relationship Id="rId4" Type="http://schemas.openxmlformats.org/officeDocument/2006/relationships/image" Target="../media/image36.png"/></Relationships>
</file>

<file path=ppt/slides/_rels/slide1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9.xml"/><Relationship Id="rId1" Type="http://schemas.openxmlformats.org/officeDocument/2006/relationships/slideLayout" Target="../slideLayouts/slideLayout3.xml"/><Relationship Id="rId5" Type="http://schemas.openxmlformats.org/officeDocument/2006/relationships/image" Target="../media/image176.em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0.xml"/><Relationship Id="rId1" Type="http://schemas.openxmlformats.org/officeDocument/2006/relationships/slideLayout" Target="../slideLayouts/slideLayout3.xml"/><Relationship Id="rId5" Type="http://schemas.openxmlformats.org/officeDocument/2006/relationships/image" Target="../media/image177.png"/><Relationship Id="rId4" Type="http://schemas.openxmlformats.org/officeDocument/2006/relationships/image" Target="../media/image36.png"/></Relationships>
</file>

<file path=ppt/slides/_rels/slide1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1.xml"/><Relationship Id="rId1" Type="http://schemas.openxmlformats.org/officeDocument/2006/relationships/slideLayout" Target="../slideLayouts/slideLayout4.xml"/><Relationship Id="rId5" Type="http://schemas.openxmlformats.org/officeDocument/2006/relationships/image" Target="../media/image178.png"/><Relationship Id="rId4" Type="http://schemas.openxmlformats.org/officeDocument/2006/relationships/image" Target="../media/image36.png"/></Relationships>
</file>

<file path=ppt/slides/_rels/slide1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2.xml"/><Relationship Id="rId1" Type="http://schemas.openxmlformats.org/officeDocument/2006/relationships/slideLayout" Target="../slideLayouts/slideLayout3.xml"/><Relationship Id="rId5" Type="http://schemas.openxmlformats.org/officeDocument/2006/relationships/image" Target="../media/image179.png"/><Relationship Id="rId4" Type="http://schemas.openxmlformats.org/officeDocument/2006/relationships/image" Target="../media/image36.png"/></Relationships>
</file>

<file path=ppt/slides/_rels/slide1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3.xml"/><Relationship Id="rId1" Type="http://schemas.openxmlformats.org/officeDocument/2006/relationships/slideLayout" Target="../slideLayouts/slideLayout4.xml"/><Relationship Id="rId5" Type="http://schemas.openxmlformats.org/officeDocument/2006/relationships/image" Target="../media/image180.emf"/><Relationship Id="rId4" Type="http://schemas.openxmlformats.org/officeDocument/2006/relationships/image" Target="../media/image36.png"/></Relationships>
</file>

<file path=ppt/slides/_rels/slide1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4.xml"/><Relationship Id="rId1" Type="http://schemas.openxmlformats.org/officeDocument/2006/relationships/slideLayout" Target="../slideLayouts/slideLayout4.xml"/><Relationship Id="rId5" Type="http://schemas.openxmlformats.org/officeDocument/2006/relationships/image" Target="../media/image181.emf"/><Relationship Id="rId4" Type="http://schemas.openxmlformats.org/officeDocument/2006/relationships/image" Target="../media/image36.png"/></Relationships>
</file>

<file path=ppt/slides/_rels/slide1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6.xml"/><Relationship Id="rId1" Type="http://schemas.openxmlformats.org/officeDocument/2006/relationships/slideLayout" Target="../slideLayouts/slideLayout3.xml"/><Relationship Id="rId5" Type="http://schemas.openxmlformats.org/officeDocument/2006/relationships/image" Target="../media/image182.png"/><Relationship Id="rId4" Type="http://schemas.openxmlformats.org/officeDocument/2006/relationships/image" Target="../media/image36.png"/></Relationships>
</file>

<file path=ppt/slides/_rels/slide1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7.xml"/><Relationship Id="rId1" Type="http://schemas.openxmlformats.org/officeDocument/2006/relationships/slideLayout" Target="../slideLayouts/slideLayout3.xml"/><Relationship Id="rId5" Type="http://schemas.openxmlformats.org/officeDocument/2006/relationships/image" Target="../media/image183.emf"/><Relationship Id="rId4" Type="http://schemas.openxmlformats.org/officeDocument/2006/relationships/image" Target="../media/image36.png"/></Relationships>
</file>

<file path=ppt/slides/_rels/slide1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8.xml"/><Relationship Id="rId1" Type="http://schemas.openxmlformats.org/officeDocument/2006/relationships/slideLayout" Target="../slideLayouts/slideLayout3.xml"/><Relationship Id="rId5" Type="http://schemas.openxmlformats.org/officeDocument/2006/relationships/image" Target="../media/image184.emf"/><Relationship Id="rId4" Type="http://schemas.openxmlformats.org/officeDocument/2006/relationships/image" Target="../media/image36.png"/></Relationships>
</file>

<file path=ppt/slides/_rels/slide1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1.xml"/><Relationship Id="rId1" Type="http://schemas.openxmlformats.org/officeDocument/2006/relationships/slideLayout" Target="../slideLayouts/slideLayout3.xml"/><Relationship Id="rId5" Type="http://schemas.openxmlformats.org/officeDocument/2006/relationships/image" Target="../media/image185.emf"/><Relationship Id="rId4" Type="http://schemas.openxmlformats.org/officeDocument/2006/relationships/image" Target="../media/image36.png"/></Relationships>
</file>

<file path=ppt/slides/_rels/slide1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image" Target="../media/image186.png"/></Relationships>
</file>

<file path=ppt/slides/_rels/slide1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7.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0.png"/><Relationship Id="rId4" Type="http://schemas.openxmlformats.org/officeDocument/2006/relationships/image" Target="../media/image187.png"/></Relationships>
</file>

<file path=ppt/slides/_rels/slide1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8.xml"/><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10.png"/><Relationship Id="rId4" Type="http://schemas.openxmlformats.org/officeDocument/2006/relationships/image" Target="../media/image189.png"/></Relationships>
</file>

<file path=ppt/slides/_rels/slide1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91.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0.png"/></Relationships>
</file>

<file path=ppt/slides/_rels/slide1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92.png"/></Relationships>
</file>

<file path=ppt/slides/_rels/slide1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93.png"/></Relationships>
</file>

<file path=ppt/slides/_rels/slide1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4.xml"/><Relationship Id="rId1" Type="http://schemas.openxmlformats.org/officeDocument/2006/relationships/slideLayout" Target="../slideLayouts/slideLayout3.xml"/><Relationship Id="rId6" Type="http://schemas.openxmlformats.org/officeDocument/2006/relationships/image" Target="../media/image195.emf"/><Relationship Id="rId5" Type="http://schemas.openxmlformats.org/officeDocument/2006/relationships/image" Target="../media/image36.png"/><Relationship Id="rId4" Type="http://schemas.openxmlformats.org/officeDocument/2006/relationships/image" Target="../media/image194.png"/></Relationships>
</file>

<file path=ppt/slides/_rels/slide1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5.xml"/><Relationship Id="rId1" Type="http://schemas.openxmlformats.org/officeDocument/2006/relationships/slideLayout" Target="../slideLayouts/slideLayout3.xml"/><Relationship Id="rId5" Type="http://schemas.openxmlformats.org/officeDocument/2006/relationships/image" Target="../media/image196.png"/><Relationship Id="rId4" Type="http://schemas.openxmlformats.org/officeDocument/2006/relationships/image" Target="../media/image36.png"/></Relationships>
</file>

<file path=ppt/slides/_rels/slide1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97.png"/></Relationships>
</file>

<file path=ppt/slides/_rels/slide1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98.emf"/></Relationships>
</file>

<file path=ppt/slides/_rels/slide1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9.xml"/><Relationship Id="rId1" Type="http://schemas.openxmlformats.org/officeDocument/2006/relationships/slideLayout" Target="../slideLayouts/slideLayout3.xml"/><Relationship Id="rId5" Type="http://schemas.openxmlformats.org/officeDocument/2006/relationships/image" Target="../media/image19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0.png"/></Relationships>
</file>

<file path=ppt/slides/_rels/slide1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00.png"/></Relationships>
</file>

<file path=ppt/slides/_rels/slide1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0.png"/></Relationships>
</file>

<file path=ppt/slides/_rels/slide1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201.png"/></Relationships>
</file>

<file path=ppt/slides/_rels/slide1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9.xml"/><Relationship Id="rId1" Type="http://schemas.openxmlformats.org/officeDocument/2006/relationships/slideLayout" Target="../slideLayouts/slideLayout3.xml"/><Relationship Id="rId5" Type="http://schemas.openxmlformats.org/officeDocument/2006/relationships/image" Target="../media/image202.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5.emf"/><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56.emf"/><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8.emf"/><Relationship Id="rId5" Type="http://schemas.openxmlformats.org/officeDocument/2006/relationships/image" Target="../media/image36.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1.emf"/><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3.emf"/><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9.emf"/><Relationship Id="rId5" Type="http://schemas.openxmlformats.org/officeDocument/2006/relationships/image" Target="../media/image36.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76.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78.emf"/><Relationship Id="rId5" Type="http://schemas.openxmlformats.org/officeDocument/2006/relationships/image" Target="../media/image36.pn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81.emf"/><Relationship Id="rId5" Type="http://schemas.openxmlformats.org/officeDocument/2006/relationships/image" Target="../media/image36.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10.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24.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95.emf"/><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97.emf"/><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98.emf"/><Relationship Id="rId4" Type="http://schemas.openxmlformats.org/officeDocument/2006/relationships/image" Target="../media/image36.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0.emf"/><Relationship Id="rId5" Type="http://schemas.openxmlformats.org/officeDocument/2006/relationships/image" Target="../media/image36.png"/><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36.png"/></Relationships>
</file>

<file path=ppt/slides/_rels/slide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103.emf"/><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05.png"/></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07</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pic>
        <p:nvPicPr>
          <p:cNvPr id="1026" name="Picture 2" descr="Image result for foundation mathematic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99793" y="1903209"/>
            <a:ext cx="6336704" cy="3253983"/>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251520" y="5394228"/>
            <a:ext cx="8784976" cy="771076"/>
          </a:xfrm>
          <a:prstGeom prst="rect">
            <a:avLst/>
          </a:prstGeom>
        </p:spPr>
        <p:txBody>
          <a:bodyPr vert="horz" lIns="45720" r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marR="64008" indent="0" algn="r" rtl="0" eaLnBrk="1" latinLnBrk="0" hangingPunct="1">
              <a:spcBef>
                <a:spcPts val="0"/>
              </a:spcBef>
              <a:spcAft>
                <a:spcPts val="600"/>
              </a:spcAft>
              <a:buClr>
                <a:schemeClr val="accent1"/>
              </a:buClr>
              <a:buSzPct val="68000"/>
              <a:buFont typeface="Wingdings 3"/>
              <a:buNone/>
              <a:defRPr kumimoji="0" sz="2700" b="1" kern="1200">
                <a:solidFill>
                  <a:schemeClr val="bg1"/>
                </a:solidFill>
                <a:latin typeface="Calibri" pitchFamily="34" charset="0"/>
                <a:ea typeface="+mn-ea"/>
                <a:cs typeface="Calibri" pitchFamily="34" charset="0"/>
              </a:defRPr>
            </a:lvl1pPr>
            <a:lvl2pPr marL="457200" indent="0" algn="ctr" rtl="0" eaLnBrk="1" latinLnBrk="0" hangingPunct="1">
              <a:spcBef>
                <a:spcPts val="0"/>
              </a:spcBef>
              <a:spcAft>
                <a:spcPts val="600"/>
              </a:spcAft>
              <a:buClr>
                <a:schemeClr val="accent1"/>
              </a:buClr>
              <a:buFont typeface="Verdana"/>
              <a:buNone/>
              <a:defRPr kumimoji="0" sz="2300" kern="1200">
                <a:solidFill>
                  <a:schemeClr val="tx1"/>
                </a:solidFill>
                <a:latin typeface="Calibri" pitchFamily="34" charset="0"/>
                <a:ea typeface="+mn-ea"/>
                <a:cs typeface="Calibri" pitchFamily="34" charset="0"/>
              </a:defRPr>
            </a:lvl2pPr>
            <a:lvl3pPr marL="914400" indent="0" algn="ctr" rtl="0" eaLnBrk="1" latinLnBrk="0" hangingPunct="1">
              <a:spcBef>
                <a:spcPts val="0"/>
              </a:spcBef>
              <a:spcAft>
                <a:spcPts val="600"/>
              </a:spcAft>
              <a:buClr>
                <a:schemeClr val="accent2"/>
              </a:buClr>
              <a:buSzPct val="100000"/>
              <a:buFont typeface="Wingdings 2"/>
              <a:buNone/>
              <a:defRPr kumimoji="0" sz="2100" kern="1200">
                <a:solidFill>
                  <a:schemeClr val="tx1"/>
                </a:solidFill>
                <a:latin typeface="Calibri" pitchFamily="34" charset="0"/>
                <a:ea typeface="+mn-ea"/>
                <a:cs typeface="Calibri" pitchFamily="34" charset="0"/>
              </a:defRPr>
            </a:lvl3pPr>
            <a:lvl4pPr marL="1371600" indent="0" algn="ctr" rtl="0" eaLnBrk="1" latinLnBrk="0" hangingPunct="1">
              <a:spcBef>
                <a:spcPts val="0"/>
              </a:spcBef>
              <a:spcAft>
                <a:spcPts val="600"/>
              </a:spcAft>
              <a:buClr>
                <a:schemeClr val="accent2"/>
              </a:buClr>
              <a:buFont typeface="Wingdings 2"/>
              <a:buNone/>
              <a:defRPr kumimoji="0" sz="1900" kern="1200">
                <a:solidFill>
                  <a:schemeClr val="tx1"/>
                </a:solidFill>
                <a:latin typeface="Calibri" pitchFamily="34" charset="0"/>
                <a:ea typeface="+mn-ea"/>
                <a:cs typeface="Calibri" pitchFamily="34" charset="0"/>
              </a:defRPr>
            </a:lvl4pPr>
            <a:lvl5pPr marL="1828800" indent="0" algn="ctr" rtl="0" eaLnBrk="1" latinLnBrk="0" hangingPunct="1">
              <a:spcBef>
                <a:spcPts val="0"/>
              </a:spcBef>
              <a:spcAft>
                <a:spcPts val="600"/>
              </a:spcAft>
              <a:buClr>
                <a:schemeClr val="accent2"/>
              </a:buClr>
              <a:buFont typeface="Wingdings 2"/>
              <a:buNone/>
              <a:defRPr kumimoji="0" sz="1800" kern="1200">
                <a:solidFill>
                  <a:schemeClr val="tx1"/>
                </a:solidFill>
                <a:latin typeface="Calibri" pitchFamily="34" charset="0"/>
                <a:ea typeface="+mn-ea"/>
                <a:cs typeface="Calibri" pitchFamily="34" charset="0"/>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pPr fontAlgn="auto"/>
            <a:r>
              <a:rPr lang="en-US"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Units 17-20 – Perimeter, Area, Volume, Fractions, Indices, Congruence Algebra</a:t>
            </a:r>
            <a:endParaRPr lang="en-GB"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17.2 – Circumference of a Circle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139</a:t>
            </a:r>
            <a:endParaRPr lang="en-GB" sz="1400" b="1" dirty="0">
              <a:latin typeface="Calibri" panose="020F0502020204030204" pitchFamily="34" charset="0"/>
            </a:endParaRPr>
          </a:p>
        </p:txBody>
      </p:sp>
      <p:sp>
        <p:nvSpPr>
          <p:cNvPr id="3" name="Rectangle 2"/>
          <p:cNvSpPr/>
          <p:nvPr/>
        </p:nvSpPr>
        <p:spPr>
          <a:xfrm>
            <a:off x="251520" y="1196752"/>
            <a:ext cx="5256584" cy="5401479"/>
          </a:xfrm>
          <a:prstGeom prst="rect">
            <a:avLst/>
          </a:prstGeom>
        </p:spPr>
        <p:txBody>
          <a:bodyPr wrap="square">
            <a:spAutoFit/>
          </a:bodyPr>
          <a:lstStyle/>
          <a:p>
            <a:pPr marL="457200" indent="-457200">
              <a:buClr>
                <a:srgbClr val="C00000"/>
              </a:buClr>
              <a:buFont typeface="+mj-lt"/>
              <a:buAutoNum type="arabicPeriod" startAt="3"/>
              <a:tabLst>
                <a:tab pos="804863" algn="l"/>
              </a:tabLst>
            </a:pPr>
            <a:r>
              <a:rPr lang="en-US" sz="2300" dirty="0" smtClean="0">
                <a:solidFill>
                  <a:srgbClr val="C00000"/>
                </a:solidFill>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Rudi weighs 72.642 kg to the nearest gram.</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his minimum possible weight in kilograms?</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his maximum possible weight in kilograms?</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an inequality to show the possible weights</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804863" algn="l"/>
              </a:tabLst>
            </a:pPr>
            <a:r>
              <a:rPr lang="en-US" sz="2300" dirty="0" smtClean="0">
                <a:latin typeface="Arial" panose="020B0604020202020204" pitchFamily="34" charset="0"/>
                <a:cs typeface="Arial" panose="020B0604020202020204" pitchFamily="34" charset="0"/>
              </a:rPr>
              <a:t>The population of the UK is 64 000 000 to the nearest million.</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Write an inequality to show the possible minimum and maximum populations.</a:t>
            </a:r>
            <a:endParaRPr lang="en-US" sz="2300" dirty="0">
              <a:latin typeface="Arial" panose="020B0604020202020204" pitchFamily="34" charset="0"/>
              <a:cs typeface="Arial" panose="020B0604020202020204" pitchFamily="34" charset="0"/>
            </a:endParaRPr>
          </a:p>
        </p:txBody>
      </p:sp>
      <p:sp>
        <p:nvSpPr>
          <p:cNvPr id="5" name="Rectangle 4"/>
          <p:cNvSpPr/>
          <p:nvPr/>
        </p:nvSpPr>
        <p:spPr>
          <a:xfrm flipH="1">
            <a:off x="251520" y="4163065"/>
            <a:ext cx="5204539" cy="49007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ts val="2800"/>
              </a:lnSpc>
            </a:pPr>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4400" dirty="0" smtClean="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w &lt; </a:t>
            </a:r>
            <a:r>
              <a:rPr lang="en-US" sz="4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spTree>
    <p:extLst>
      <p:ext uri="{BB962C8B-B14F-4D97-AF65-F5344CB8AC3E}">
        <p14:creationId xmlns:p14="http://schemas.microsoft.com/office/powerpoint/2010/main" val="225413390"/>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152</a:t>
            </a:r>
            <a:endParaRPr lang="en-GB" sz="1400" b="1" dirty="0">
              <a:latin typeface="Calibri" panose="020F0502020204030204" pitchFamily="34" charset="0"/>
            </a:endParaRPr>
          </a:p>
        </p:txBody>
      </p:sp>
      <p:sp>
        <p:nvSpPr>
          <p:cNvPr id="3" name="Rectangle 2"/>
          <p:cNvSpPr/>
          <p:nvPr/>
        </p:nvSpPr>
        <p:spPr>
          <a:xfrm>
            <a:off x="287524" y="1196752"/>
            <a:ext cx="5220580" cy="5262979"/>
          </a:xfrm>
          <a:prstGeom prst="rect">
            <a:avLst/>
          </a:prstGeom>
        </p:spPr>
        <p:txBody>
          <a:bodyPr wrap="square">
            <a:spAutoFit/>
          </a:bodyPr>
          <a:lstStyle/>
          <a:p>
            <a:pPr marL="571500" indent="-571500">
              <a:buClr>
                <a:srgbClr val="C00000"/>
              </a:buClr>
              <a:buFont typeface="+mj-lt"/>
              <a:buAutoNum type="arabicPeriod" startAt="10"/>
              <a:tabLst>
                <a:tab pos="2908300" algn="l"/>
                <a:tab pos="3309938" algn="l"/>
              </a:tabLst>
            </a:pPr>
            <a:r>
              <a:rPr lang="en-US" sz="2400" dirty="0" smtClean="0"/>
              <a:t>Distance </a:t>
            </a:r>
            <a:r>
              <a:rPr lang="en-US" sz="2400" dirty="0"/>
              <a:t>in space is often measured in astronomical units (AU</a:t>
            </a:r>
            <a:r>
              <a:rPr lang="en-US" sz="2400" dirty="0" smtClean="0"/>
              <a:t>).</a:t>
            </a:r>
            <a:br>
              <a:rPr lang="en-US" sz="2400" dirty="0" smtClean="0"/>
            </a:br>
            <a:r>
              <a:rPr lang="en-US" sz="2400" dirty="0" smtClean="0"/>
              <a:t>1 </a:t>
            </a:r>
            <a:r>
              <a:rPr lang="en-US" sz="2400" dirty="0"/>
              <a:t>AU measures approximately 9.3 x </a:t>
            </a:r>
            <a:r>
              <a:rPr lang="en-US" sz="2400" dirty="0" smtClean="0"/>
              <a:t>10</a:t>
            </a:r>
            <a:r>
              <a:rPr lang="en-US" sz="2400" baseline="30000" dirty="0" smtClean="0"/>
              <a:t>7</a:t>
            </a:r>
            <a:r>
              <a:rPr lang="en-US" sz="2400" dirty="0" smtClean="0"/>
              <a:t> </a:t>
            </a:r>
            <a:r>
              <a:rPr lang="en-US" sz="2400" dirty="0"/>
              <a:t>miles. This is approximately the distance from Earth to the </a:t>
            </a:r>
            <a:r>
              <a:rPr lang="en-US" sz="2400" dirty="0" smtClean="0"/>
              <a:t>Sun</a:t>
            </a:r>
          </a:p>
          <a:p>
            <a:pPr marL="971550" lvl="1" indent="-400050">
              <a:buClr>
                <a:srgbClr val="C00000"/>
              </a:buClr>
              <a:buFont typeface="+mj-lt"/>
              <a:buAutoNum type="alphaLcPeriod"/>
              <a:tabLst>
                <a:tab pos="2908300" algn="l"/>
                <a:tab pos="3309938" algn="l"/>
              </a:tabLst>
            </a:pPr>
            <a:r>
              <a:rPr lang="en-US" sz="2400" dirty="0" smtClean="0"/>
              <a:t>Neptune </a:t>
            </a:r>
            <a:r>
              <a:rPr lang="en-US" sz="2400" dirty="0"/>
              <a:t>is approximately 30.1 AU from the </a:t>
            </a:r>
            <a:r>
              <a:rPr lang="en-US" sz="2400" dirty="0" smtClean="0"/>
              <a:t>Sun.</a:t>
            </a:r>
            <a:br>
              <a:rPr lang="en-US" sz="2400" dirty="0" smtClean="0"/>
            </a:br>
            <a:r>
              <a:rPr lang="en-US" sz="2400" dirty="0" smtClean="0"/>
              <a:t>How </a:t>
            </a:r>
            <a:r>
              <a:rPr lang="en-US" sz="2400" dirty="0"/>
              <a:t>many miles is this distance? </a:t>
            </a:r>
            <a:endParaRPr lang="en-US" sz="2400" dirty="0" smtClean="0"/>
          </a:p>
          <a:p>
            <a:pPr marL="971550" lvl="1" indent="-400050">
              <a:buClr>
                <a:srgbClr val="C00000"/>
              </a:buClr>
              <a:buFont typeface="+mj-lt"/>
              <a:buAutoNum type="alphaLcPeriod"/>
              <a:tabLst>
                <a:tab pos="2908300" algn="l"/>
                <a:tab pos="3309938" algn="l"/>
              </a:tabLst>
            </a:pPr>
            <a:r>
              <a:rPr lang="en-US" sz="2400" dirty="0" smtClean="0"/>
              <a:t>The </a:t>
            </a:r>
            <a:r>
              <a:rPr lang="en-US" sz="2400" dirty="0" err="1"/>
              <a:t>Oort</a:t>
            </a:r>
            <a:r>
              <a:rPr lang="en-US" sz="2400" dirty="0"/>
              <a:t> Cloud can be as far as 1 x 10</a:t>
            </a:r>
            <a:r>
              <a:rPr lang="en-US" sz="2400" baseline="30000" dirty="0"/>
              <a:t>5</a:t>
            </a:r>
            <a:r>
              <a:rPr lang="en-US" sz="2400" dirty="0"/>
              <a:t> AU from the </a:t>
            </a:r>
            <a:r>
              <a:rPr lang="en-US" sz="2400" dirty="0" smtClean="0"/>
              <a:t>Sun.</a:t>
            </a:r>
            <a:br>
              <a:rPr lang="en-US" sz="2400" dirty="0" smtClean="0"/>
            </a:br>
            <a:r>
              <a:rPr lang="en-US" sz="2400" dirty="0" smtClean="0"/>
              <a:t>How </a:t>
            </a:r>
            <a:r>
              <a:rPr lang="en-US" sz="2400" dirty="0"/>
              <a:t>many miles is this</a:t>
            </a:r>
            <a:r>
              <a:rPr lang="en-US" sz="2400" dirty="0" smtClean="0"/>
              <a:t>?</a:t>
            </a:r>
            <a:endParaRPr lang="en-US" sz="2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717084960"/>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19.1 </a:t>
            </a:r>
            <a:r>
              <a:rPr lang="en-GB" sz="4000" dirty="0" smtClean="0"/>
              <a:t>– </a:t>
            </a:r>
            <a:r>
              <a:rPr lang="en-GB" sz="4000" dirty="0" smtClean="0"/>
              <a:t>Similarity and Enlargement</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a:latin typeface="Calibri" panose="020F0502020204030204" pitchFamily="34" charset="0"/>
              </a:rPr>
              <a:t>153</a:t>
            </a:r>
            <a:endParaRPr lang="en-GB" sz="1400" b="1" dirty="0">
              <a:latin typeface="Calibri" panose="020F0502020204030204" pitchFamily="34" charset="0"/>
            </a:endParaRPr>
          </a:p>
        </p:txBody>
      </p:sp>
      <p:grpSp>
        <p:nvGrpSpPr>
          <p:cNvPr id="6" name="Group 5"/>
          <p:cNvGrpSpPr/>
          <p:nvPr/>
        </p:nvGrpSpPr>
        <p:grpSpPr>
          <a:xfrm>
            <a:off x="305905" y="1268760"/>
            <a:ext cx="5130191" cy="5301589"/>
            <a:chOff x="3483872" y="1089031"/>
            <a:chExt cx="5264592" cy="5301589"/>
          </a:xfrm>
        </p:grpSpPr>
        <p:sp>
          <p:nvSpPr>
            <p:cNvPr id="7" name="Round Diagonal Corner Rectangle 6"/>
            <p:cNvSpPr/>
            <p:nvPr/>
          </p:nvSpPr>
          <p:spPr>
            <a:xfrm>
              <a:off x="3491880" y="1089031"/>
              <a:ext cx="5256584" cy="529897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4724370"/>
            </a:xfrm>
            <a:prstGeom prst="rect">
              <a:avLst/>
            </a:prstGeom>
          </p:spPr>
          <p:txBody>
            <a:bodyPr wrap="square">
              <a:spAutoFit/>
            </a:bodyPr>
            <a:lstStyle/>
            <a:p>
              <a:pPr>
                <a:spcAft>
                  <a:spcPts val="0"/>
                </a:spcAft>
                <a:tabLst>
                  <a:tab pos="4972050" algn="r"/>
                </a:tabLst>
              </a:pPr>
              <a:r>
                <a:rPr lang="en-US" sz="2100" dirty="0"/>
                <a:t>A small triangle has base length 8 cm and height 3 cm.</a:t>
              </a:r>
            </a:p>
            <a:p>
              <a:pPr>
                <a:spcAft>
                  <a:spcPts val="0"/>
                </a:spcAft>
                <a:tabLst>
                  <a:tab pos="4972050" algn="r"/>
                </a:tabLst>
              </a:pPr>
              <a:r>
                <a:rPr lang="en-US" sz="2100" dirty="0" err="1"/>
                <a:t>Mirka</a:t>
              </a:r>
              <a:r>
                <a:rPr lang="en-US" sz="2100" dirty="0"/>
                <a:t> enlarges the </a:t>
              </a:r>
              <a:r>
                <a:rPr lang="en-US" sz="2100" dirty="0" smtClean="0"/>
                <a:t>triangle. The </a:t>
              </a:r>
              <a:r>
                <a:rPr lang="en-US" sz="2100" dirty="0"/>
                <a:t>large triangle has base </a:t>
              </a:r>
              <a:r>
                <a:rPr lang="en-US" sz="2100" dirty="0" smtClean="0"/>
                <a:t>length 24cm</a:t>
              </a:r>
              <a:r>
                <a:rPr lang="en-US" sz="2100" dirty="0"/>
                <a:t>.</a:t>
              </a:r>
            </a:p>
            <a:p>
              <a:pPr>
                <a:spcAft>
                  <a:spcPts val="0"/>
                </a:spcAft>
                <a:tabLst>
                  <a:tab pos="4972050" algn="r"/>
                </a:tabLst>
              </a:pPr>
              <a:endParaRPr lang="en-US" sz="2100" dirty="0" smtClean="0"/>
            </a:p>
            <a:p>
              <a:pPr>
                <a:spcAft>
                  <a:spcPts val="0"/>
                </a:spcAft>
                <a:tabLst>
                  <a:tab pos="4972050" algn="r"/>
                </a:tabLst>
              </a:pPr>
              <a:endParaRPr lang="en-US" sz="2100" dirty="0" smtClean="0"/>
            </a:p>
            <a:p>
              <a:pPr>
                <a:spcAft>
                  <a:spcPts val="0"/>
                </a:spcAft>
                <a:tabLst>
                  <a:tab pos="4972050" algn="r"/>
                </a:tabLst>
              </a:pPr>
              <a:endParaRPr lang="en-US" sz="2100" dirty="0"/>
            </a:p>
            <a:p>
              <a:pPr>
                <a:spcAft>
                  <a:spcPts val="0"/>
                </a:spcAft>
                <a:tabLst>
                  <a:tab pos="4972050" algn="r"/>
                </a:tabLst>
              </a:pPr>
              <a:endParaRPr lang="en-US" sz="2800" dirty="0" smtClean="0"/>
            </a:p>
            <a:p>
              <a:pPr>
                <a:spcAft>
                  <a:spcPts val="0"/>
                </a:spcAft>
                <a:tabLst>
                  <a:tab pos="4972050" algn="r"/>
                </a:tabLst>
              </a:pPr>
              <a:endParaRPr lang="en-US" sz="2100" dirty="0" smtClean="0"/>
            </a:p>
            <a:p>
              <a:pPr>
                <a:spcAft>
                  <a:spcPts val="0"/>
                </a:spcAft>
                <a:tabLst>
                  <a:tab pos="4972050" algn="r"/>
                </a:tabLst>
              </a:pPr>
              <a:endParaRPr lang="en-US" sz="2100" dirty="0"/>
            </a:p>
            <a:p>
              <a:pPr>
                <a:spcAft>
                  <a:spcPts val="0"/>
                </a:spcAft>
                <a:tabLst>
                  <a:tab pos="4972050" algn="r"/>
                </a:tabLst>
              </a:pPr>
              <a:r>
                <a:rPr lang="en-US" sz="2100" dirty="0" smtClean="0"/>
                <a:t>Diagram </a:t>
              </a:r>
              <a:r>
                <a:rPr lang="en-US" sz="2100" dirty="0"/>
                <a:t>NOT accurately drawn</a:t>
              </a:r>
            </a:p>
            <a:p>
              <a:pPr>
                <a:spcAft>
                  <a:spcPts val="0"/>
                </a:spcAft>
                <a:tabLst>
                  <a:tab pos="4972050" algn="r"/>
                </a:tabLst>
              </a:pPr>
              <a:r>
                <a:rPr lang="en-US" sz="2100" dirty="0" smtClean="0"/>
                <a:t>The </a:t>
              </a:r>
              <a:r>
                <a:rPr lang="en-US" sz="2100" dirty="0"/>
                <a:t>two triangles are similar.</a:t>
              </a:r>
            </a:p>
            <a:p>
              <a:pPr>
                <a:spcAft>
                  <a:spcPts val="0"/>
                </a:spcAft>
                <a:tabLst>
                  <a:tab pos="4972050" algn="r"/>
                </a:tabLst>
              </a:pPr>
              <a:r>
                <a:rPr lang="en-US" sz="2100" dirty="0"/>
                <a:t>Work out the height of the larger triangle</a:t>
              </a:r>
              <a:r>
                <a:rPr lang="en-US" sz="2100" dirty="0" smtClean="0"/>
                <a:t>.	</a:t>
              </a:r>
              <a:r>
                <a:rPr lang="en-US" sz="2100" b="1" dirty="0" smtClean="0"/>
                <a:t>(</a:t>
              </a:r>
              <a:r>
                <a:rPr lang="en-US" sz="2100" b="1" dirty="0"/>
                <a:t>3 marks)</a:t>
              </a:r>
              <a:endParaRPr lang="en-US" sz="2100" b="1" dirty="0"/>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1007164" y="3256053"/>
            <a:ext cx="4033328" cy="1882223"/>
          </a:xfrm>
          <a:prstGeom prst="rect">
            <a:avLst/>
          </a:prstGeom>
          <a:noFill/>
          <a:ln w="9525">
            <a:noFill/>
            <a:miter lim="800000"/>
            <a:headEnd/>
            <a:tailEnd/>
          </a:ln>
          <a:effectLst/>
        </p:spPr>
      </p:pic>
    </p:spTree>
    <p:extLst>
      <p:ext uri="{BB962C8B-B14F-4D97-AF65-F5344CB8AC3E}">
        <p14:creationId xmlns:p14="http://schemas.microsoft.com/office/powerpoint/2010/main" val="1180805957"/>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19.1 – Similarity and Enlargement</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a:latin typeface="Calibri" panose="020F0502020204030204" pitchFamily="34" charset="0"/>
              </a:rPr>
              <a:t>153</a:t>
            </a:r>
            <a:endParaRPr lang="en-GB" sz="1400" b="1" dirty="0">
              <a:latin typeface="Calibri" panose="020F0502020204030204" pitchFamily="34" charset="0"/>
            </a:endParaRPr>
          </a:p>
        </p:txBody>
      </p:sp>
      <p:sp>
        <p:nvSpPr>
          <p:cNvPr id="3" name="Rectangle 2"/>
          <p:cNvSpPr/>
          <p:nvPr/>
        </p:nvSpPr>
        <p:spPr>
          <a:xfrm>
            <a:off x="287524" y="1196752"/>
            <a:ext cx="5220580" cy="2677656"/>
          </a:xfrm>
          <a:prstGeom prst="rect">
            <a:avLst/>
          </a:prstGeom>
        </p:spPr>
        <p:txBody>
          <a:bodyPr wrap="square">
            <a:spAutoFit/>
          </a:bodyPr>
          <a:lstStyle/>
          <a:p>
            <a:pPr marL="571500" indent="-571500">
              <a:buClr>
                <a:srgbClr val="C00000"/>
              </a:buClr>
              <a:buFont typeface="+mj-lt"/>
              <a:buAutoNum type="arabicPeriod" startAt="2"/>
              <a:tabLst>
                <a:tab pos="2908300" algn="l"/>
                <a:tab pos="3309938" algn="l"/>
              </a:tabLst>
            </a:pPr>
            <a:r>
              <a:rPr lang="en-US" sz="2400" dirty="0"/>
              <a:t>A shape is enlarged by scale factor </a:t>
            </a:r>
            <a:r>
              <a:rPr lang="en-US" sz="2400" dirty="0" smtClean="0"/>
              <a:t>3.</a:t>
            </a:r>
            <a:br>
              <a:rPr lang="en-US" sz="2400" dirty="0" smtClean="0"/>
            </a:br>
            <a:r>
              <a:rPr lang="en-US" sz="2400" dirty="0" smtClean="0"/>
              <a:t>What </a:t>
            </a:r>
            <a:r>
              <a:rPr lang="en-US" sz="2400" dirty="0"/>
              <a:t>can you say about the shape and its enlargement?</a:t>
            </a:r>
          </a:p>
          <a:p>
            <a:pPr marL="571500" indent="-571500">
              <a:buClr>
                <a:srgbClr val="C00000"/>
              </a:buClr>
              <a:buFont typeface="+mj-lt"/>
              <a:buAutoNum type="arabicPeriod" startAt="2"/>
              <a:tabLst>
                <a:tab pos="2908300" algn="l"/>
                <a:tab pos="3309938" algn="l"/>
              </a:tabLst>
            </a:pPr>
            <a:r>
              <a:rPr lang="en-US" sz="2400" dirty="0"/>
              <a:t>Identify the two similar </a:t>
            </a:r>
            <a:r>
              <a:rPr lang="en-US" sz="2400" dirty="0" smtClean="0"/>
              <a:t>rectangles.</a:t>
            </a:r>
            <a:br>
              <a:rPr lang="en-US" sz="2400" dirty="0" smtClean="0"/>
            </a:br>
            <a:r>
              <a:rPr lang="en-US" sz="2400" dirty="0" smtClean="0"/>
              <a:t>Give </a:t>
            </a:r>
            <a:r>
              <a:rPr lang="en-US" sz="2400" dirty="0"/>
              <a:t>a reason for your answer.</a:t>
            </a:r>
          </a:p>
        </p:txBody>
      </p:sp>
      <p:pic>
        <p:nvPicPr>
          <p:cNvPr id="4" name="Picture 3"/>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1253193" y="3847173"/>
            <a:ext cx="3534831" cy="2731461"/>
          </a:xfrm>
          <a:prstGeom prst="rect">
            <a:avLst/>
          </a:prstGeom>
          <a:noFill/>
          <a:ln w="9525">
            <a:noFill/>
            <a:miter lim="800000"/>
            <a:headEnd/>
            <a:tailEnd/>
          </a:ln>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spTree>
    <p:extLst>
      <p:ext uri="{BB962C8B-B14F-4D97-AF65-F5344CB8AC3E}">
        <p14:creationId xmlns:p14="http://schemas.microsoft.com/office/powerpoint/2010/main" val="1263117737"/>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19.1 – Similarity and Enlargement</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a:latin typeface="Calibri" panose="020F0502020204030204" pitchFamily="34" charset="0"/>
              </a:rPr>
              <a:t>153</a:t>
            </a:r>
            <a:endParaRPr lang="en-GB" sz="1400" b="1" dirty="0">
              <a:latin typeface="Calibri" panose="020F0502020204030204" pitchFamily="34" charset="0"/>
            </a:endParaRPr>
          </a:p>
        </p:txBody>
      </p:sp>
      <p:sp>
        <p:nvSpPr>
          <p:cNvPr id="3" name="Rectangle 2"/>
          <p:cNvSpPr/>
          <p:nvPr/>
        </p:nvSpPr>
        <p:spPr>
          <a:xfrm>
            <a:off x="287524" y="1196752"/>
            <a:ext cx="5220580" cy="5547673"/>
          </a:xfrm>
          <a:prstGeom prst="rect">
            <a:avLst/>
          </a:prstGeom>
        </p:spPr>
        <p:txBody>
          <a:bodyPr wrap="square">
            <a:spAutoFit/>
          </a:bodyPr>
          <a:lstStyle/>
          <a:p>
            <a:pPr marL="514350" indent="-514350">
              <a:buClr>
                <a:srgbClr val="C00000"/>
              </a:buClr>
              <a:buFont typeface="+mj-lt"/>
              <a:buAutoNum type="arabicPeriod" startAt="4"/>
              <a:tabLst>
                <a:tab pos="2908300" algn="l"/>
                <a:tab pos="3309938" algn="l"/>
              </a:tabLst>
            </a:pPr>
            <a:r>
              <a:rPr lang="en-US" sz="2000" dirty="0"/>
              <a:t>These two triangles are similar. </a:t>
            </a: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1600" dirty="0" smtClean="0"/>
              <a:t/>
            </a:r>
            <a:br>
              <a:rPr lang="en-US" sz="1600" dirty="0" smtClean="0"/>
            </a:br>
            <a:r>
              <a:rPr lang="en-US" sz="2000" dirty="0" smtClean="0"/>
              <a:t/>
            </a:r>
            <a:br>
              <a:rPr lang="en-US" sz="2000" dirty="0" smtClean="0"/>
            </a:br>
            <a:r>
              <a:rPr lang="en-US" sz="1050" dirty="0" smtClean="0"/>
              <a:t/>
            </a:r>
            <a:br>
              <a:rPr lang="en-US" sz="1050" dirty="0" smtClean="0"/>
            </a:br>
            <a:r>
              <a:rPr lang="en-US" sz="2000" dirty="0" smtClean="0"/>
              <a:t>Measure </a:t>
            </a:r>
            <a:r>
              <a:rPr lang="en-US" sz="2000" dirty="0"/>
              <a:t>all the angles in the triangles. What do you notice</a:t>
            </a:r>
            <a:r>
              <a:rPr lang="en-US" sz="2000" dirty="0" smtClean="0"/>
              <a:t>?</a:t>
            </a:r>
          </a:p>
          <a:p>
            <a:pPr marL="514350" indent="-514350">
              <a:buClr>
                <a:srgbClr val="C00000"/>
              </a:buClr>
              <a:buFont typeface="+mj-lt"/>
              <a:buAutoNum type="arabicPeriod" startAt="6"/>
              <a:tabLst>
                <a:tab pos="2908300" algn="l"/>
                <a:tab pos="3309938" algn="l"/>
              </a:tabLst>
            </a:pPr>
            <a:r>
              <a:rPr lang="en-US" sz="2000" dirty="0"/>
              <a:t>Triangles ABC and XYZ are </a:t>
            </a:r>
            <a:r>
              <a:rPr lang="en-US" sz="2000" dirty="0" smtClean="0"/>
              <a:t>similar.</a:t>
            </a:r>
            <a:br>
              <a:rPr lang="en-US" sz="2000" dirty="0" smtClean="0"/>
            </a:br>
            <a:r>
              <a:rPr lang="en-US" sz="2000" dirty="0" smtClean="0"/>
              <a:t>AC </a:t>
            </a:r>
            <a:r>
              <a:rPr lang="en-US" sz="2000" dirty="0"/>
              <a:t>and XZ are corresponding sides</a:t>
            </a:r>
            <a:r>
              <a:rPr lang="en-US" sz="2000" dirty="0" smtClean="0"/>
              <a:t>.</a:t>
            </a:r>
            <a:br>
              <a:rPr lang="en-US" sz="2000" dirty="0" smtClean="0"/>
            </a:br>
            <a:r>
              <a:rPr lang="en-US" sz="2000" dirty="0" smtClean="0"/>
              <a:t/>
            </a:r>
            <a:br>
              <a:rPr lang="en-US" sz="2000" dirty="0" smtClean="0"/>
            </a:br>
            <a:r>
              <a:rPr lang="en-US" sz="2000" dirty="0" smtClean="0"/>
              <a:t/>
            </a:r>
            <a:br>
              <a:rPr lang="en-US" sz="2000" dirty="0" smtClean="0"/>
            </a:br>
            <a:r>
              <a:rPr lang="en-US" sz="2800" dirty="0" smtClean="0"/>
              <a:t/>
            </a:r>
            <a:br>
              <a:rPr lang="en-US" sz="2800" dirty="0" smtClean="0"/>
            </a:br>
            <a:endParaRPr lang="en-US" sz="2000" dirty="0"/>
          </a:p>
          <a:p>
            <a:pPr marL="1028700" lvl="1" indent="-457200">
              <a:buClr>
                <a:srgbClr val="C00000"/>
              </a:buClr>
              <a:buFont typeface="+mj-lt"/>
              <a:buAutoNum type="alphaLcPeriod"/>
              <a:tabLst>
                <a:tab pos="2908300" algn="l"/>
                <a:tab pos="3309938" algn="l"/>
              </a:tabLst>
            </a:pPr>
            <a:r>
              <a:rPr lang="en-US" sz="2000" dirty="0" smtClean="0"/>
              <a:t>Which </a:t>
            </a:r>
            <a:r>
              <a:rPr lang="en-US" sz="2000" dirty="0"/>
              <a:t>side corresponds to BC? </a:t>
            </a:r>
            <a:endParaRPr lang="en-US" sz="2000" dirty="0" smtClean="0"/>
          </a:p>
          <a:p>
            <a:pPr marL="1028700" lvl="1" indent="-457200">
              <a:buClr>
                <a:srgbClr val="C00000"/>
              </a:buClr>
              <a:buFont typeface="+mj-lt"/>
              <a:buAutoNum type="alphaLcPeriod"/>
              <a:tabLst>
                <a:tab pos="2908300" algn="l"/>
                <a:tab pos="3309938" algn="l"/>
              </a:tabLst>
            </a:pPr>
            <a:r>
              <a:rPr lang="en-US" sz="2000" dirty="0" smtClean="0"/>
              <a:t>Work </a:t>
            </a:r>
            <a:r>
              <a:rPr lang="en-US" sz="2000" dirty="0"/>
              <a:t>out the length of XY. </a:t>
            </a:r>
            <a:endParaRPr lang="en-US" sz="2000" dirty="0" smtClean="0"/>
          </a:p>
          <a:p>
            <a:pPr marL="1028700" lvl="1" indent="-457200">
              <a:buClr>
                <a:srgbClr val="C00000"/>
              </a:buClr>
              <a:buFont typeface="+mj-lt"/>
              <a:buAutoNum type="alphaLcPeriod"/>
              <a:tabLst>
                <a:tab pos="2908300" algn="l"/>
                <a:tab pos="3309938" algn="l"/>
              </a:tabLst>
            </a:pPr>
            <a:r>
              <a:rPr lang="en-US" sz="2000" dirty="0" smtClean="0"/>
              <a:t>Work </a:t>
            </a:r>
            <a:r>
              <a:rPr lang="en-US" sz="2000" dirty="0"/>
              <a:t>out the size </a:t>
            </a:r>
            <a:r>
              <a:rPr lang="en-US" sz="2000" dirty="0" smtClean="0"/>
              <a:t>of</a:t>
            </a:r>
          </a:p>
          <a:p>
            <a:pPr marL="1371600" lvl="2" indent="-342900">
              <a:buClr>
                <a:srgbClr val="C00000"/>
              </a:buClr>
              <a:buFont typeface="+mj-lt"/>
              <a:buAutoNum type="romanLcPeriod"/>
              <a:tabLst>
                <a:tab pos="3086100" algn="l"/>
              </a:tabLst>
            </a:pPr>
            <a:r>
              <a:rPr lang="en-US" sz="2000" dirty="0" smtClean="0"/>
              <a:t>angle </a:t>
            </a:r>
            <a:r>
              <a:rPr lang="en-US" sz="2000" dirty="0"/>
              <a:t>YXZ </a:t>
            </a:r>
            <a:r>
              <a:rPr lang="en-US" sz="2000" dirty="0" smtClean="0"/>
              <a:t>	</a:t>
            </a:r>
            <a:r>
              <a:rPr lang="en-US" sz="2000" b="1" dirty="0" smtClean="0">
                <a:solidFill>
                  <a:srgbClr val="C00000"/>
                </a:solidFill>
              </a:rPr>
              <a:t>ii.</a:t>
            </a:r>
            <a:r>
              <a:rPr lang="en-US" sz="2000" dirty="0" smtClean="0"/>
              <a:t>  angle </a:t>
            </a:r>
            <a:r>
              <a:rPr lang="en-US" sz="2000" dirty="0"/>
              <a:t>YZX.</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1259632" y="1628800"/>
            <a:ext cx="3528392" cy="1227266"/>
          </a:xfrm>
          <a:prstGeom prst="rect">
            <a:avLst/>
          </a:prstGeom>
          <a:noFill/>
          <a:ln w="9525">
            <a:noFill/>
            <a:miter lim="800000"/>
            <a:headEnd/>
            <a:tailEnd/>
          </a:ln>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3717032"/>
            <a:ext cx="664145" cy="681999"/>
          </a:xfrm>
          <a:prstGeom prst="rect">
            <a:avLst/>
          </a:prstGeom>
        </p:spPr>
      </p:pic>
      <p:pic>
        <p:nvPicPr>
          <p:cNvPr id="5" name="Picture 4"/>
          <p:cNvPicPr>
            <a:picLocks noChangeAspect="1"/>
          </p:cNvPicPr>
          <p:nvPr/>
        </p:nvPicPr>
        <p:blipFill rotWithShape="1">
          <a:blip r:embed="rId7" cstate="print">
            <a:lum contrast="26000"/>
            <a:extLst>
              <a:ext uri="{28A0092B-C50C-407E-A947-70E740481C1C}">
                <a14:useLocalDpi xmlns:a14="http://schemas.microsoft.com/office/drawing/2010/main" val="0"/>
              </a:ext>
            </a:extLst>
          </a:blip>
          <a:srcRect/>
          <a:stretch/>
        </p:blipFill>
        <p:spPr>
          <a:xfrm>
            <a:off x="1475656" y="4189468"/>
            <a:ext cx="3096344" cy="1224136"/>
          </a:xfrm>
          <a:prstGeom prst="rect">
            <a:avLst/>
          </a:prstGeom>
          <a:noFill/>
          <a:ln w="9525">
            <a:noFill/>
            <a:miter lim="800000"/>
            <a:headEnd/>
            <a:tailEnd/>
          </a:ln>
          <a:effectLst/>
        </p:spPr>
      </p:pic>
    </p:spTree>
    <p:extLst>
      <p:ext uri="{BB962C8B-B14F-4D97-AF65-F5344CB8AC3E}">
        <p14:creationId xmlns:p14="http://schemas.microsoft.com/office/powerpoint/2010/main" val="4292313229"/>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19.1 – Similarity and Enlargement</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a:latin typeface="Calibri" panose="020F0502020204030204" pitchFamily="34" charset="0"/>
              </a:rPr>
              <a:t>153</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87523" y="1196752"/>
                <a:ext cx="8477013" cy="5352363"/>
              </a:xfrm>
              <a:prstGeom prst="rect">
                <a:avLst/>
              </a:prstGeom>
            </p:spPr>
            <p:txBody>
              <a:bodyPr wrap="square">
                <a:spAutoFit/>
              </a:bodyPr>
              <a:lstStyle/>
              <a:p>
                <a:pPr marL="457200" indent="-457200">
                  <a:buClr>
                    <a:srgbClr val="C00000"/>
                  </a:buClr>
                  <a:buFont typeface="+mj-lt"/>
                  <a:buAutoNum type="arabicPeriod" startAt="5"/>
                  <a:tabLst>
                    <a:tab pos="2908300" algn="l"/>
                    <a:tab pos="3309938" algn="l"/>
                  </a:tabLst>
                </a:pPr>
                <a:r>
                  <a:rPr lang="en-US" sz="2000" dirty="0" smtClean="0"/>
                  <a:t>Quadrilateral ABCD is similar to quadrilateral LMNO.</a:t>
                </a:r>
              </a:p>
              <a:p>
                <a:pPr marL="971550" lvl="1" indent="-514350">
                  <a:buClr>
                    <a:srgbClr val="C00000"/>
                  </a:buClr>
                  <a:buFont typeface="+mj-lt"/>
                  <a:buAutoNum type="alphaLcPeriod"/>
                  <a:tabLst>
                    <a:tab pos="2908300" algn="l"/>
                    <a:tab pos="3309938" algn="l"/>
                  </a:tabLst>
                </a:pPr>
                <a:r>
                  <a:rPr lang="en-US" sz="2000" dirty="0" smtClean="0"/>
                  <a:t>Which </a:t>
                </a:r>
                <a:r>
                  <a:rPr lang="en-US" sz="2000" dirty="0"/>
                  <a:t>side corresponds to </a:t>
                </a:r>
                <a:r>
                  <a:rPr lang="en-US" sz="2000" dirty="0" err="1"/>
                  <a:t>i</a:t>
                </a:r>
                <a:r>
                  <a:rPr lang="en-US" sz="2000" dirty="0"/>
                  <a:t> AD ii LM?</a:t>
                </a:r>
              </a:p>
              <a:p>
                <a:pPr marL="971550" lvl="1" indent="-514350">
                  <a:buClr>
                    <a:srgbClr val="C00000"/>
                  </a:buClr>
                  <a:buFont typeface="+mj-lt"/>
                  <a:buAutoNum type="alphaLcPeriod"/>
                  <a:tabLst>
                    <a:tab pos="2908300" algn="l"/>
                    <a:tab pos="3309938" algn="l"/>
                  </a:tabLst>
                </a:pPr>
                <a:r>
                  <a:rPr lang="en-US" sz="2000" dirty="0" smtClean="0"/>
                  <a:t>What </a:t>
                </a:r>
                <a:r>
                  <a:rPr lang="en-US" sz="2000" dirty="0"/>
                  <a:t>is the scale factor of the enlargement that maps</a:t>
                </a:r>
              </a:p>
              <a:p>
                <a:pPr marL="1428750" lvl="2" indent="-457200">
                  <a:buClr>
                    <a:srgbClr val="C00000"/>
                  </a:buClr>
                  <a:buFont typeface="+mj-lt"/>
                  <a:buAutoNum type="romanLcPeriod"/>
                  <a:tabLst>
                    <a:tab pos="2908300" algn="l"/>
                    <a:tab pos="3309938" algn="l"/>
                  </a:tabLst>
                </a:pPr>
                <a:r>
                  <a:rPr lang="en-US" sz="2000" dirty="0" smtClean="0"/>
                  <a:t>shape </a:t>
                </a:r>
                <a:r>
                  <a:rPr lang="en-US" sz="2000" dirty="0"/>
                  <a:t>ABCD to shape LMNO</a:t>
                </a:r>
              </a:p>
              <a:p>
                <a:pPr marL="1428750" lvl="2" indent="-457200">
                  <a:buClr>
                    <a:srgbClr val="C00000"/>
                  </a:buClr>
                  <a:buFont typeface="+mj-lt"/>
                  <a:buAutoNum type="romanLcPeriod"/>
                  <a:tabLst>
                    <a:tab pos="2908300" algn="l"/>
                    <a:tab pos="3309938" algn="l"/>
                  </a:tabLst>
                </a:pPr>
                <a:r>
                  <a:rPr lang="en-US" sz="2000" dirty="0" smtClean="0"/>
                  <a:t>shape </a:t>
                </a:r>
                <a:r>
                  <a:rPr lang="en-US" sz="2000" dirty="0"/>
                  <a:t>LMNO to shape ABCD? </a:t>
                </a:r>
                <a:endParaRPr lang="en-US" sz="2000" dirty="0" smtClean="0"/>
              </a:p>
              <a:p>
                <a:pPr marL="971550" lvl="1" indent="-457200">
                  <a:buClr>
                    <a:srgbClr val="C00000"/>
                  </a:buClr>
                  <a:buFont typeface="+mj-lt"/>
                  <a:buAutoNum type="alphaLcPeriod"/>
                  <a:tabLst>
                    <a:tab pos="1428750" algn="l"/>
                    <a:tab pos="3143250" algn="l"/>
                    <a:tab pos="3657600" algn="l"/>
                  </a:tabLst>
                </a:pPr>
                <a:r>
                  <a:rPr lang="en-US" sz="2000" dirty="0" smtClean="0"/>
                  <a:t>Work </a:t>
                </a:r>
                <a:r>
                  <a:rPr lang="en-US" sz="2000" dirty="0"/>
                  <a:t>out the length </a:t>
                </a:r>
                <a:r>
                  <a:rPr lang="en-US" sz="2000" dirty="0" smtClean="0"/>
                  <a:t>of</a:t>
                </a:r>
                <a:br>
                  <a:rPr lang="en-US" sz="2000" dirty="0" smtClean="0"/>
                </a:br>
                <a:r>
                  <a:rPr lang="en-US" sz="2000" dirty="0" err="1" smtClean="0">
                    <a:solidFill>
                      <a:srgbClr val="C00000"/>
                    </a:solidFill>
                  </a:rPr>
                  <a:t>i</a:t>
                </a:r>
                <a:r>
                  <a:rPr lang="en-US" sz="2000" dirty="0" smtClean="0"/>
                  <a:t>   	MN 	</a:t>
                </a:r>
                <a:r>
                  <a:rPr lang="en-US" sz="2000" dirty="0" smtClean="0">
                    <a:solidFill>
                      <a:srgbClr val="C00000"/>
                    </a:solidFill>
                  </a:rPr>
                  <a:t>ii</a:t>
                </a:r>
                <a:r>
                  <a:rPr lang="en-US" sz="2000" dirty="0" smtClean="0"/>
                  <a:t> 	AD</a:t>
                </a:r>
                <a:endParaRPr lang="en-US" sz="2000" dirty="0"/>
              </a:p>
              <a:p>
                <a:pPr marL="971550" lvl="1" indent="-514350">
                  <a:lnSpc>
                    <a:spcPts val="2800"/>
                  </a:lnSpc>
                  <a:buClr>
                    <a:srgbClr val="C00000"/>
                  </a:buClr>
                  <a:buFont typeface="+mj-lt"/>
                  <a:buAutoNum type="alphaLcPeriod"/>
                  <a:tabLst>
                    <a:tab pos="3143250" algn="l"/>
                    <a:tab pos="3486150" algn="l"/>
                  </a:tabLst>
                </a:pPr>
                <a:r>
                  <a:rPr lang="en-US" sz="2000" dirty="0" smtClean="0"/>
                  <a:t>Copy </a:t>
                </a:r>
                <a:r>
                  <a:rPr lang="en-US" sz="2000" dirty="0"/>
                  <a:t>and complete.</a:t>
                </a:r>
              </a:p>
              <a:p>
                <a:pPr marL="1428750" lvl="2" indent="-514350">
                  <a:lnSpc>
                    <a:spcPts val="2800"/>
                  </a:lnSpc>
                  <a:buClr>
                    <a:srgbClr val="C00000"/>
                  </a:buClr>
                  <a:buFont typeface="+mj-lt"/>
                  <a:buAutoNum type="romanLcPeriod"/>
                  <a:tabLst>
                    <a:tab pos="3143250" algn="l"/>
                    <a:tab pos="3486150" algn="l"/>
                  </a:tabLst>
                </a:pPr>
                <a:r>
                  <a:rPr lang="en-US" sz="2000" dirty="0" smtClean="0"/>
                  <a:t>NO </a:t>
                </a:r>
                <a:r>
                  <a:rPr lang="en-US" sz="2000" dirty="0"/>
                  <a:t>= 3 x </a:t>
                </a:r>
                <a:r>
                  <a:rPr lang="en-US" sz="3600" dirty="0"/>
                  <a:t>□</a:t>
                </a:r>
                <a:r>
                  <a:rPr lang="en-US" sz="2000" dirty="0"/>
                  <a:t> </a:t>
                </a:r>
                <a:r>
                  <a:rPr lang="en-US" sz="2000" dirty="0" smtClean="0"/>
                  <a:t>	</a:t>
                </a:r>
                <a:r>
                  <a:rPr lang="en-US" sz="2000" dirty="0" smtClean="0">
                    <a:solidFill>
                      <a:srgbClr val="C00000"/>
                    </a:solidFill>
                  </a:rPr>
                  <a:t>ii</a:t>
                </a:r>
                <a:r>
                  <a:rPr lang="en-US" sz="2000" dirty="0" smtClean="0"/>
                  <a:t> 		MN </a:t>
                </a:r>
                <a:r>
                  <a:rPr lang="en-US" sz="2000" dirty="0"/>
                  <a:t>= 3 x </a:t>
                </a:r>
                <a:r>
                  <a:rPr lang="en-US" sz="3600" dirty="0"/>
                  <a:t>□</a:t>
                </a:r>
                <a:endParaRPr lang="en-US" sz="2000" dirty="0"/>
              </a:p>
              <a:p>
                <a:pPr marL="1428750" lvl="2" indent="-514350">
                  <a:lnSpc>
                    <a:spcPts val="2800"/>
                  </a:lnSpc>
                  <a:buClr>
                    <a:srgbClr val="C00000"/>
                  </a:buClr>
                  <a:buFont typeface="+mj-lt"/>
                  <a:buAutoNum type="romanLcPeriod" startAt="3"/>
                  <a:tabLst>
                    <a:tab pos="1428750" algn="l"/>
                    <a:tab pos="3143250" algn="l"/>
                    <a:tab pos="3657600" algn="l"/>
                  </a:tabLst>
                </a:pPr>
                <a:r>
                  <a:rPr lang="en-US" sz="2000" dirty="0" smtClean="0"/>
                  <a:t>LM </a:t>
                </a:r>
                <a:r>
                  <a:rPr lang="en-US" sz="2000" dirty="0"/>
                  <a:t>= </a:t>
                </a:r>
                <a:r>
                  <a:rPr lang="en-US" sz="3600" dirty="0"/>
                  <a:t>□</a:t>
                </a:r>
                <a:r>
                  <a:rPr lang="en-US" sz="2000" dirty="0"/>
                  <a:t> x AB </a:t>
                </a:r>
                <a:r>
                  <a:rPr lang="en-US" sz="2000" dirty="0" smtClean="0"/>
                  <a:t>	</a:t>
                </a:r>
                <a:r>
                  <a:rPr lang="en-US" sz="2000" dirty="0" smtClean="0">
                    <a:solidFill>
                      <a:srgbClr val="C00000"/>
                    </a:solidFill>
                  </a:rPr>
                  <a:t>iv</a:t>
                </a:r>
                <a:r>
                  <a:rPr lang="en-US" sz="2000" dirty="0" smtClean="0"/>
                  <a:t>	LO </a:t>
                </a:r>
                <a:r>
                  <a:rPr lang="en-US" sz="2000" dirty="0"/>
                  <a:t>= </a:t>
                </a:r>
                <a:r>
                  <a:rPr lang="en-US" sz="3600" dirty="0" smtClean="0"/>
                  <a:t>□</a:t>
                </a:r>
                <a:r>
                  <a:rPr lang="en-US" sz="2000" dirty="0" smtClean="0"/>
                  <a:t> x </a:t>
                </a:r>
                <a:r>
                  <a:rPr lang="en-US" sz="3600" dirty="0"/>
                  <a:t>□</a:t>
                </a:r>
                <a:r>
                  <a:rPr lang="en-US" sz="2000" dirty="0" smtClean="0"/>
                  <a:t> </a:t>
                </a:r>
              </a:p>
              <a:p>
                <a:pPr marL="971550" lvl="1" indent="-514350">
                  <a:lnSpc>
                    <a:spcPts val="2800"/>
                  </a:lnSpc>
                  <a:buClr>
                    <a:srgbClr val="C00000"/>
                  </a:buClr>
                  <a:buFont typeface="+mj-lt"/>
                  <a:buAutoNum type="alphaLcPeriod"/>
                  <a:tabLst>
                    <a:tab pos="3086100" algn="l"/>
                    <a:tab pos="3714750" algn="l"/>
                  </a:tabLst>
                </a:pPr>
                <a:r>
                  <a:rPr lang="en-US" sz="2000" dirty="0" smtClean="0"/>
                  <a:t>Which </a:t>
                </a:r>
                <a:r>
                  <a:rPr lang="en-US" sz="2000" dirty="0"/>
                  <a:t>angle is the same as</a:t>
                </a:r>
              </a:p>
              <a:p>
                <a:pPr marL="1428750" lvl="2" indent="-514350">
                  <a:buClr>
                    <a:srgbClr val="C00000"/>
                  </a:buClr>
                  <a:buFont typeface="+mj-lt"/>
                  <a:buAutoNum type="romanLcPeriod"/>
                  <a:tabLst>
                    <a:tab pos="3086100" algn="l"/>
                    <a:tab pos="3714750" algn="l"/>
                  </a:tabLst>
                </a:pPr>
                <a:r>
                  <a:rPr lang="en-US" sz="2000" dirty="0" smtClean="0"/>
                  <a:t>angle </a:t>
                </a:r>
                <a:r>
                  <a:rPr lang="en-US" sz="2000" dirty="0"/>
                  <a:t>BAD </a:t>
                </a:r>
                <a:r>
                  <a:rPr lang="en-US" sz="2000" dirty="0" smtClean="0"/>
                  <a:t>	</a:t>
                </a:r>
                <a:r>
                  <a:rPr lang="en-US" sz="2000" dirty="0" smtClean="0">
                    <a:solidFill>
                      <a:srgbClr val="C00000"/>
                    </a:solidFill>
                  </a:rPr>
                  <a:t>ii</a:t>
                </a:r>
                <a:r>
                  <a:rPr lang="en-US" sz="2000" dirty="0" smtClean="0"/>
                  <a:t> 	angle </a:t>
                </a:r>
                <a:r>
                  <a:rPr lang="en-US" sz="2000" dirty="0"/>
                  <a:t>LMN</a:t>
                </a:r>
              </a:p>
              <a:p>
                <a:pPr marL="1428750" lvl="2" indent="-514350">
                  <a:buClr>
                    <a:srgbClr val="C00000"/>
                  </a:buClr>
                  <a:buFont typeface="+mj-lt"/>
                  <a:buAutoNum type="romanLcPeriod" startAt="3"/>
                  <a:tabLst>
                    <a:tab pos="2908300" algn="l"/>
                    <a:tab pos="3309938" algn="l"/>
                  </a:tabLst>
                </a:pPr>
                <a:r>
                  <a:rPr lang="en-US" sz="2000" dirty="0" smtClean="0"/>
                  <a:t>angle </a:t>
                </a:r>
                <a:r>
                  <a:rPr lang="en-US" sz="2000" dirty="0"/>
                  <a:t>ADC?</a:t>
                </a:r>
              </a:p>
              <a:p>
                <a:pPr marL="971550" lvl="1" indent="-514350">
                  <a:buClr>
                    <a:srgbClr val="C00000"/>
                  </a:buClr>
                  <a:buFont typeface="+mj-lt"/>
                  <a:buAutoNum type="alphaLcPeriod"/>
                  <a:tabLst>
                    <a:tab pos="2908300" algn="l"/>
                    <a:tab pos="3309938" algn="l"/>
                  </a:tabLst>
                </a:pPr>
                <a:r>
                  <a:rPr lang="en-US" sz="2000" dirty="0" smtClean="0"/>
                  <a:t>Write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𝐶𝐷</m:t>
                        </m:r>
                      </m:num>
                      <m:den>
                        <m:r>
                          <a:rPr lang="en-US" sz="2400" b="0" i="1" smtClean="0">
                            <a:latin typeface="Cambria Math" panose="02040503050406030204" pitchFamily="18" charset="0"/>
                            <a:cs typeface="Arial" panose="020B0604020202020204" pitchFamily="34" charset="0"/>
                          </a:rPr>
                          <m:t>𝑁𝑂</m:t>
                        </m:r>
                      </m:den>
                    </m:f>
                  </m:oMath>
                </a14:m>
                <a:r>
                  <a:rPr lang="en-US" sz="2400" dirty="0" smtClean="0"/>
                  <a:t> </a:t>
                </a:r>
                <a:r>
                  <a:rPr lang="en-US" sz="2000" dirty="0" smtClean="0"/>
                  <a:t>as </a:t>
                </a:r>
                <a:r>
                  <a:rPr lang="en-US" sz="2000" dirty="0"/>
                  <a:t>a </a:t>
                </a:r>
                <a:r>
                  <a:rPr lang="en-US" sz="2000" dirty="0" smtClean="0"/>
                  <a:t>fraction.</a:t>
                </a:r>
                <a:br>
                  <a:rPr lang="en-US" sz="2000" dirty="0" smtClean="0"/>
                </a:br>
                <a:r>
                  <a:rPr lang="en-US" sz="2000" dirty="0" smtClean="0"/>
                  <a:t>Then </a:t>
                </a:r>
                <a:r>
                  <a:rPr lang="en-US" sz="2000" dirty="0"/>
                  <a:t>write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𝐴𝐷</m:t>
                        </m:r>
                      </m:num>
                      <m:den>
                        <m:r>
                          <a:rPr lang="en-US" sz="2400" i="1">
                            <a:latin typeface="Cambria Math" panose="02040503050406030204" pitchFamily="18" charset="0"/>
                            <a:cs typeface="Arial" panose="020B0604020202020204" pitchFamily="34" charset="0"/>
                          </a:rPr>
                          <m:t>𝐿𝑂</m:t>
                        </m:r>
                      </m:den>
                    </m:f>
                  </m:oMath>
                </a14:m>
                <a:r>
                  <a:rPr lang="en-US" sz="2000" dirty="0"/>
                  <a:t> as a </a:t>
                </a:r>
                <a:r>
                  <a:rPr lang="en-US" sz="2000" dirty="0" smtClean="0"/>
                  <a:t>fraction. What </a:t>
                </a:r>
                <a:r>
                  <a:rPr lang="en-US" sz="2000" dirty="0"/>
                  <a:t>do you notice?</a:t>
                </a:r>
              </a:p>
            </p:txBody>
          </p:sp>
        </mc:Choice>
        <mc:Fallback>
          <p:sp>
            <p:nvSpPr>
              <p:cNvPr id="3" name="Rectangle 2"/>
              <p:cNvSpPr>
                <a:spLocks noRot="1" noChangeAspect="1" noMove="1" noResize="1" noEditPoints="1" noAdjustHandles="1" noChangeArrowheads="1" noChangeShapeType="1" noTextEdit="1"/>
              </p:cNvSpPr>
              <p:nvPr/>
            </p:nvSpPr>
            <p:spPr>
              <a:xfrm>
                <a:off x="287523" y="1196752"/>
                <a:ext cx="8477013" cy="5352363"/>
              </a:xfrm>
              <a:prstGeom prst="rect">
                <a:avLst/>
              </a:prstGeom>
              <a:blipFill rotWithShape="0">
                <a:blip r:embed="rId4"/>
                <a:stretch>
                  <a:fillRect l="-647" t="-456"/>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6327" y="1196752"/>
            <a:ext cx="664145" cy="681999"/>
          </a:xfrm>
          <a:prstGeom prst="rect">
            <a:avLst/>
          </a:prstGeom>
        </p:spPr>
      </p:pic>
      <p:pic>
        <p:nvPicPr>
          <p:cNvPr id="4" name="Picture 3"/>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5890059" y="2192264"/>
            <a:ext cx="2930413" cy="1513239"/>
          </a:xfrm>
          <a:prstGeom prst="rect">
            <a:avLst/>
          </a:prstGeom>
          <a:noFill/>
          <a:ln w="9525">
            <a:noFill/>
            <a:miter lim="800000"/>
            <a:headEnd/>
            <a:tailEnd/>
          </a:ln>
          <a:effectLst/>
        </p:spPr>
      </p:pic>
      <p:pic>
        <p:nvPicPr>
          <p:cNvPr id="10" name="Picture 9"/>
          <p:cNvPicPr>
            <a:picLocks noChangeAspect="1"/>
          </p:cNvPicPr>
          <p:nvPr/>
        </p:nvPicPr>
        <p:blipFill rotWithShape="1">
          <a:blip r:embed="rId7" cstate="print">
            <a:lum contrast="26000"/>
            <a:extLst>
              <a:ext uri="{28A0092B-C50C-407E-A947-70E740481C1C}">
                <a14:useLocalDpi xmlns:a14="http://schemas.microsoft.com/office/drawing/2010/main" val="0"/>
              </a:ext>
            </a:extLst>
          </a:blip>
          <a:srcRect/>
          <a:stretch/>
        </p:blipFill>
        <p:spPr>
          <a:xfrm>
            <a:off x="5897183" y="3789040"/>
            <a:ext cx="2921653" cy="1650601"/>
          </a:xfrm>
          <a:prstGeom prst="rect">
            <a:avLst/>
          </a:prstGeom>
          <a:noFill/>
          <a:ln w="9525">
            <a:noFill/>
            <a:miter lim="800000"/>
            <a:headEnd/>
            <a:tailEnd/>
          </a:ln>
          <a:effectLst/>
        </p:spPr>
      </p:pic>
    </p:spTree>
    <p:extLst>
      <p:ext uri="{BB962C8B-B14F-4D97-AF65-F5344CB8AC3E}">
        <p14:creationId xmlns:p14="http://schemas.microsoft.com/office/powerpoint/2010/main" val="4228272356"/>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19.1 – Similarity and Enlargement</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153</a:t>
            </a:r>
            <a:endParaRPr lang="en-GB" sz="1400" b="1" dirty="0">
              <a:latin typeface="Calibri" panose="020F0502020204030204" pitchFamily="34" charset="0"/>
            </a:endParaRPr>
          </a:p>
        </p:txBody>
      </p:sp>
      <p:sp>
        <p:nvSpPr>
          <p:cNvPr id="3" name="Rectangle 2"/>
          <p:cNvSpPr/>
          <p:nvPr/>
        </p:nvSpPr>
        <p:spPr>
          <a:xfrm>
            <a:off x="287524" y="1196752"/>
            <a:ext cx="5220580" cy="4647426"/>
          </a:xfrm>
          <a:prstGeom prst="rect">
            <a:avLst/>
          </a:prstGeom>
        </p:spPr>
        <p:txBody>
          <a:bodyPr wrap="square">
            <a:spAutoFit/>
          </a:bodyPr>
          <a:lstStyle/>
          <a:p>
            <a:pPr marL="457200" indent="-457200">
              <a:buClr>
                <a:srgbClr val="C00000"/>
              </a:buClr>
              <a:buFont typeface="+mj-lt"/>
              <a:buAutoNum type="arabicPeriod" startAt="7"/>
              <a:tabLst>
                <a:tab pos="914400" algn="l"/>
                <a:tab pos="2908300" algn="l"/>
                <a:tab pos="3309938" algn="l"/>
              </a:tabLst>
            </a:pPr>
            <a:r>
              <a:rPr lang="en-US" sz="2800" dirty="0" smtClean="0">
                <a:solidFill>
                  <a:srgbClr val="C00000"/>
                </a:solidFill>
              </a:rPr>
              <a:t>a</a:t>
            </a:r>
            <a:r>
              <a:rPr lang="en-US" sz="2800" dirty="0" smtClean="0"/>
              <a:t>  	Are </a:t>
            </a:r>
            <a:r>
              <a:rPr lang="en-US" sz="2800" dirty="0"/>
              <a:t>triangles ABC and </a:t>
            </a:r>
            <a:r>
              <a:rPr lang="en-US" sz="2800" dirty="0" smtClean="0"/>
              <a:t>	PQR </a:t>
            </a:r>
            <a:r>
              <a:rPr lang="en-US" sz="2800" dirty="0"/>
              <a:t>similar? Explain </a:t>
            </a:r>
            <a:r>
              <a:rPr lang="en-US" sz="2800" dirty="0" smtClean="0"/>
              <a:t>	your answer.</a:t>
            </a:r>
          </a:p>
          <a:p>
            <a:pPr marL="971550" lvl="1" indent="-514350">
              <a:buClr>
                <a:srgbClr val="C00000"/>
              </a:buClr>
              <a:buFont typeface="+mj-lt"/>
              <a:buAutoNum type="alphaLcPeriod" startAt="2"/>
              <a:tabLst>
                <a:tab pos="914400" algn="l"/>
                <a:tab pos="2908300" algn="l"/>
                <a:tab pos="3309938" algn="l"/>
              </a:tabLst>
            </a:pPr>
            <a:r>
              <a:rPr lang="en-US" sz="2800" dirty="0" smtClean="0"/>
              <a:t>Which </a:t>
            </a:r>
            <a:r>
              <a:rPr lang="en-US" sz="2800" dirty="0"/>
              <a:t>side corresponds to AB? </a:t>
            </a:r>
            <a:endParaRPr lang="en-US" sz="2800" dirty="0" smtClean="0"/>
          </a:p>
          <a:p>
            <a:pPr marL="971550" lvl="1" indent="-514350">
              <a:buClr>
                <a:srgbClr val="C00000"/>
              </a:buClr>
              <a:buFont typeface="+mj-lt"/>
              <a:buAutoNum type="alphaLcPeriod" startAt="2"/>
              <a:tabLst>
                <a:tab pos="914400" algn="l"/>
                <a:tab pos="2908300" algn="l"/>
                <a:tab pos="3309938" algn="l"/>
              </a:tabLst>
            </a:pPr>
            <a:r>
              <a:rPr lang="en-US" sz="2800" dirty="0" smtClean="0"/>
              <a:t>Copy </a:t>
            </a:r>
            <a:r>
              <a:rPr lang="en-US" sz="2800" dirty="0"/>
              <a:t>and </a:t>
            </a:r>
            <a:r>
              <a:rPr lang="en-US" sz="2800" dirty="0" smtClean="0"/>
              <a:t>complete.</a:t>
            </a:r>
          </a:p>
          <a:p>
            <a:pPr marL="1485900" lvl="2" indent="-571500">
              <a:buClr>
                <a:srgbClr val="C00000"/>
              </a:buClr>
              <a:buFont typeface="+mj-lt"/>
              <a:buAutoNum type="romanLcPeriod"/>
              <a:tabLst>
                <a:tab pos="914400" algn="l"/>
                <a:tab pos="2908300" algn="l"/>
                <a:tab pos="3309938" algn="l"/>
              </a:tabLst>
            </a:pPr>
            <a:r>
              <a:rPr lang="en-US" sz="2800" dirty="0" smtClean="0"/>
              <a:t>PR </a:t>
            </a:r>
            <a:r>
              <a:rPr lang="en-US" sz="2800" dirty="0"/>
              <a:t>= </a:t>
            </a:r>
            <a:r>
              <a:rPr lang="en-US" sz="4000" dirty="0" smtClean="0"/>
              <a:t>□</a:t>
            </a:r>
            <a:r>
              <a:rPr lang="en-US" sz="2800" dirty="0" smtClean="0"/>
              <a:t> x AB </a:t>
            </a:r>
          </a:p>
          <a:p>
            <a:pPr marL="1485900" lvl="2" indent="-571500">
              <a:buClr>
                <a:srgbClr val="C00000"/>
              </a:buClr>
              <a:buFont typeface="+mj-lt"/>
              <a:buAutoNum type="romanLcPeriod"/>
              <a:tabLst>
                <a:tab pos="914400" algn="l"/>
                <a:tab pos="2908300" algn="l"/>
                <a:tab pos="3309938" algn="l"/>
              </a:tabLst>
            </a:pPr>
            <a:r>
              <a:rPr lang="en-US" sz="2800" dirty="0" smtClean="0"/>
              <a:t>PQ </a:t>
            </a:r>
            <a:r>
              <a:rPr lang="en-US" sz="2800" dirty="0"/>
              <a:t>= </a:t>
            </a:r>
            <a:r>
              <a:rPr lang="en-US" sz="2800" dirty="0" smtClean="0"/>
              <a:t>2 x </a:t>
            </a:r>
            <a:r>
              <a:rPr lang="en-US" sz="4400" dirty="0"/>
              <a:t>□</a:t>
            </a:r>
            <a:r>
              <a:rPr lang="en-US" sz="2800" dirty="0" smtClean="0"/>
              <a:t> </a:t>
            </a:r>
          </a:p>
          <a:p>
            <a:pPr marL="1485900" lvl="2" indent="-571500">
              <a:buClr>
                <a:srgbClr val="C00000"/>
              </a:buClr>
              <a:buFont typeface="+mj-lt"/>
              <a:buAutoNum type="romanLcPeriod"/>
              <a:tabLst>
                <a:tab pos="914400" algn="l"/>
                <a:tab pos="2908300" algn="l"/>
                <a:tab pos="3309938" algn="l"/>
              </a:tabLst>
            </a:pPr>
            <a:r>
              <a:rPr lang="en-US" sz="2800" dirty="0" smtClean="0"/>
              <a:t>QR </a:t>
            </a:r>
            <a:r>
              <a:rPr lang="en-US" sz="2800" dirty="0"/>
              <a:t>= </a:t>
            </a:r>
            <a:r>
              <a:rPr lang="en-US" sz="4400" dirty="0"/>
              <a:t>□</a:t>
            </a:r>
            <a:r>
              <a:rPr lang="en-US" sz="2800" dirty="0"/>
              <a:t> </a:t>
            </a:r>
            <a:r>
              <a:rPr lang="en-US" sz="2800" dirty="0" smtClean="0"/>
              <a:t>x </a:t>
            </a:r>
            <a:r>
              <a:rPr lang="en-US" sz="4400" dirty="0"/>
              <a:t>□</a:t>
            </a:r>
            <a:endParaRPr lang="en-US" sz="2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717032"/>
            <a:ext cx="664145" cy="681999"/>
          </a:xfrm>
          <a:prstGeom prst="rect">
            <a:avLst/>
          </a:prstGeom>
        </p:spPr>
      </p:pic>
      <p:sp>
        <p:nvSpPr>
          <p:cNvPr id="10" name="Rectangle 9"/>
          <p:cNvSpPr/>
          <p:nvPr/>
        </p:nvSpPr>
        <p:spPr>
          <a:xfrm flipH="1">
            <a:off x="223753" y="6072103"/>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Q7a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Work out all the </a:t>
            </a:r>
            <a:r>
              <a:rPr lang="en-US" sz="2400" dirty="0" smtClean="0">
                <a:solidFill>
                  <a:schemeClr val="tx1"/>
                </a:solidFill>
                <a:latin typeface="Arial" panose="020B0604020202020204" pitchFamily="34" charset="0"/>
                <a:cs typeface="Arial" panose="020B0604020202020204" pitchFamily="34" charset="0"/>
              </a:rPr>
              <a:t>angles.</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1437514"/>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154</a:t>
            </a:r>
            <a:endParaRPr lang="en-GB" sz="1400" b="1" dirty="0">
              <a:latin typeface="Calibri" panose="020F050202020403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11" name="Group 10"/>
          <p:cNvGrpSpPr/>
          <p:nvPr/>
        </p:nvGrpSpPr>
        <p:grpSpPr>
          <a:xfrm>
            <a:off x="305905" y="1268760"/>
            <a:ext cx="5130191" cy="5517033"/>
            <a:chOff x="3483872" y="1089031"/>
            <a:chExt cx="5264592" cy="5517033"/>
          </a:xfrm>
        </p:grpSpPr>
        <p:sp>
          <p:nvSpPr>
            <p:cNvPr id="12" name="Round Diagonal Corner Rectangle 11"/>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63889" y="1666250"/>
              <a:ext cx="5095139" cy="4939814"/>
            </a:xfrm>
            <a:prstGeom prst="rect">
              <a:avLst/>
            </a:prstGeom>
          </p:spPr>
          <p:txBody>
            <a:bodyPr wrap="square">
              <a:spAutoFit/>
            </a:bodyPr>
            <a:lstStyle/>
            <a:p>
              <a:pPr>
                <a:spcAft>
                  <a:spcPts val="0"/>
                </a:spcAft>
                <a:tabLst>
                  <a:tab pos="4972050" algn="r"/>
                </a:tabLst>
              </a:pPr>
              <a:r>
                <a:rPr lang="en-US" sz="2100" dirty="0"/>
                <a:t>Triangles ABC and DEF are mathematically similar.</a:t>
              </a:r>
            </a:p>
            <a:p>
              <a:pPr marL="342900" indent="-342900">
                <a:spcAft>
                  <a:spcPts val="0"/>
                </a:spcAft>
                <a:buClr>
                  <a:srgbClr val="C00000"/>
                </a:buClr>
                <a:buFont typeface="Arial" panose="020B0604020202020204" pitchFamily="34" charset="0"/>
                <a:buChar char="•"/>
                <a:tabLst>
                  <a:tab pos="4972050" algn="r"/>
                </a:tabLst>
              </a:pPr>
              <a:r>
                <a:rPr lang="en-US" sz="2100" dirty="0"/>
                <a:t>Angle A = angle D </a:t>
              </a:r>
              <a:endParaRPr lang="en-US" sz="2100" dirty="0" smtClean="0"/>
            </a:p>
            <a:p>
              <a:pPr marL="342900" indent="-342900">
                <a:spcAft>
                  <a:spcPts val="0"/>
                </a:spcAft>
                <a:buClr>
                  <a:srgbClr val="C00000"/>
                </a:buClr>
                <a:buFont typeface="Arial" panose="020B0604020202020204" pitchFamily="34" charset="0"/>
                <a:buChar char="•"/>
                <a:tabLst>
                  <a:tab pos="4972050" algn="r"/>
                </a:tabLst>
              </a:pPr>
              <a:r>
                <a:rPr lang="en-US" sz="2100" dirty="0" smtClean="0"/>
                <a:t>Angle </a:t>
              </a:r>
              <a:r>
                <a:rPr lang="en-US" sz="2100" dirty="0"/>
                <a:t>B = angle E </a:t>
              </a:r>
              <a:endParaRPr lang="en-US" sz="2100" dirty="0" smtClean="0"/>
            </a:p>
            <a:p>
              <a:pPr marL="342900" indent="-342900">
                <a:spcAft>
                  <a:spcPts val="0"/>
                </a:spcAft>
                <a:buClr>
                  <a:srgbClr val="C00000"/>
                </a:buClr>
                <a:buFont typeface="Arial" panose="020B0604020202020204" pitchFamily="34" charset="0"/>
                <a:buChar char="•"/>
                <a:tabLst>
                  <a:tab pos="4972050" algn="r"/>
                </a:tabLst>
              </a:pPr>
              <a:r>
                <a:rPr lang="en-US" sz="2100" dirty="0" smtClean="0"/>
                <a:t>Angle </a:t>
              </a:r>
              <a:r>
                <a:rPr lang="en-US" sz="2100" dirty="0"/>
                <a:t>C = angle </a:t>
              </a:r>
              <a:r>
                <a:rPr lang="en-US" sz="2100" dirty="0" smtClean="0"/>
                <a:t>F</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1050" dirty="0" smtClean="0"/>
                <a:t/>
              </a:r>
              <a:br>
                <a:rPr lang="en-US" sz="1050" dirty="0" smtClean="0"/>
              </a:br>
              <a:endParaRPr lang="en-US" sz="2100" dirty="0" smtClean="0"/>
            </a:p>
            <a:p>
              <a:pPr marL="457200" indent="-457200">
                <a:spcAft>
                  <a:spcPts val="0"/>
                </a:spcAft>
                <a:buClr>
                  <a:srgbClr val="C00000"/>
                </a:buClr>
                <a:buFont typeface="+mj-lt"/>
                <a:buAutoNum type="alphaLcPeriod"/>
                <a:tabLst>
                  <a:tab pos="4972050" algn="r"/>
                </a:tabLst>
              </a:pPr>
              <a:r>
                <a:rPr lang="en-US" sz="2100" dirty="0" smtClean="0"/>
                <a:t>Work out the length of DF. </a:t>
              </a:r>
              <a:r>
                <a:rPr lang="en-US" sz="2100" b="1" dirty="0" smtClean="0"/>
                <a:t>(2 marks) </a:t>
              </a:r>
            </a:p>
            <a:p>
              <a:pPr marL="457200" indent="-457200">
                <a:spcAft>
                  <a:spcPts val="0"/>
                </a:spcAft>
                <a:buClr>
                  <a:srgbClr val="C00000"/>
                </a:buClr>
                <a:buFont typeface="+mj-lt"/>
                <a:buAutoNum type="alphaLcPeriod"/>
                <a:tabLst>
                  <a:tab pos="4972050" algn="r"/>
                </a:tabLst>
              </a:pPr>
              <a:r>
                <a:rPr lang="en-US" sz="2100" dirty="0" smtClean="0"/>
                <a:t>Work </a:t>
              </a:r>
              <a:r>
                <a:rPr lang="en-US" sz="2100" dirty="0"/>
                <a:t>out the length of BC. </a:t>
              </a:r>
              <a:r>
                <a:rPr lang="en-US" sz="2100" b="1" dirty="0"/>
                <a:t>(2 marks)</a:t>
              </a:r>
              <a:endParaRPr lang="en-US" sz="2100" b="1" dirty="0"/>
            </a:p>
          </p:txBody>
        </p:sp>
      </p:grpSp>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899592" y="3572085"/>
            <a:ext cx="4153177" cy="1657115"/>
          </a:xfrm>
          <a:prstGeom prst="rect">
            <a:avLst/>
          </a:prstGeom>
          <a:noFill/>
          <a:ln w="9525">
            <a:noFill/>
            <a:miter lim="800000"/>
            <a:headEnd/>
            <a:tailEnd/>
          </a:ln>
          <a:effectLst/>
        </p:spPr>
      </p:pic>
      <p:sp>
        <p:nvSpPr>
          <p:cNvPr id="15" name="Title 1"/>
          <p:cNvSpPr>
            <a:spLocks noGrp="1"/>
          </p:cNvSpPr>
          <p:nvPr>
            <p:ph type="title"/>
          </p:nvPr>
        </p:nvSpPr>
        <p:spPr>
          <a:xfrm>
            <a:off x="35496" y="44624"/>
            <a:ext cx="7560840" cy="648072"/>
          </a:xfrm>
        </p:spPr>
        <p:txBody>
          <a:bodyPr>
            <a:noAutofit/>
          </a:bodyPr>
          <a:lstStyle/>
          <a:p>
            <a:r>
              <a:rPr lang="en-GB" sz="4800" dirty="0" smtClean="0"/>
              <a:t>19.2 </a:t>
            </a:r>
            <a:r>
              <a:rPr lang="en-GB" sz="4800" dirty="0"/>
              <a:t>– </a:t>
            </a:r>
            <a:r>
              <a:rPr lang="en-GB" sz="4800" dirty="0" smtClean="0"/>
              <a:t>More Similarity</a:t>
            </a:r>
            <a:endParaRPr lang="en-GB" sz="4800" b="1" dirty="0" smtClean="0"/>
          </a:p>
        </p:txBody>
      </p:sp>
    </p:spTree>
    <p:extLst>
      <p:ext uri="{BB962C8B-B14F-4D97-AF65-F5344CB8AC3E}">
        <p14:creationId xmlns:p14="http://schemas.microsoft.com/office/powerpoint/2010/main" val="1165522307"/>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19.2 </a:t>
            </a:r>
            <a:r>
              <a:rPr lang="en-GB" sz="4800" dirty="0"/>
              <a:t>– </a:t>
            </a:r>
            <a:r>
              <a:rPr lang="en-GB" sz="4800" dirty="0" smtClean="0"/>
              <a:t>More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154</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87524" y="1196752"/>
                <a:ext cx="5220580" cy="5396798"/>
              </a:xfrm>
              <a:prstGeom prst="rect">
                <a:avLst/>
              </a:prstGeom>
            </p:spPr>
            <p:txBody>
              <a:bodyPr wrap="square">
                <a:spAutoFit/>
              </a:bodyPr>
              <a:lstStyle/>
              <a:p>
                <a:pPr marL="457200" indent="-457200">
                  <a:buClr>
                    <a:srgbClr val="C00000"/>
                  </a:buClr>
                  <a:buFont typeface="+mj-lt"/>
                  <a:buAutoNum type="arabicPeriod" startAt="2"/>
                  <a:tabLst>
                    <a:tab pos="914400" algn="l"/>
                    <a:tab pos="2908300" algn="l"/>
                    <a:tab pos="3309938" algn="l"/>
                  </a:tabLst>
                </a:pPr>
                <a:r>
                  <a:rPr lang="en-US" sz="2100" dirty="0" smtClean="0">
                    <a:solidFill>
                      <a:srgbClr val="C00000"/>
                    </a:solidFill>
                  </a:rPr>
                  <a:t>a.</a:t>
                </a:r>
                <a:r>
                  <a:rPr lang="en-US" sz="2100" dirty="0" smtClean="0"/>
                  <a:t>  Explain </a:t>
                </a:r>
                <a:r>
                  <a:rPr lang="en-US" sz="2100" dirty="0"/>
                  <a:t>how you know that these </a:t>
                </a:r>
                <a:r>
                  <a:rPr lang="en-US" sz="2100" dirty="0" smtClean="0"/>
                  <a:t>two shapes </a:t>
                </a:r>
                <a:r>
                  <a:rPr lang="en-US" sz="2100" dirty="0"/>
                  <a:t>are </a:t>
                </a:r>
                <a:r>
                  <a:rPr lang="en-US" sz="2100" dirty="0" smtClean="0"/>
                  <a:t>similar.</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endParaRPr lang="en-US" sz="2100" dirty="0"/>
              </a:p>
              <a:p>
                <a:pPr marL="914400" lvl="1" indent="-457200">
                  <a:buClr>
                    <a:srgbClr val="C00000"/>
                  </a:buClr>
                  <a:buFont typeface="+mj-lt"/>
                  <a:buAutoNum type="alphaLcPeriod" startAt="2"/>
                  <a:tabLst>
                    <a:tab pos="2908300" algn="l"/>
                    <a:tab pos="3309938" algn="l"/>
                  </a:tabLst>
                </a:pPr>
                <a:r>
                  <a:rPr lang="en-US" sz="2100" dirty="0" smtClean="0"/>
                  <a:t>Write </a:t>
                </a:r>
                <a:r>
                  <a:rPr lang="en-US" sz="2100" dirty="0"/>
                  <a:t>the scale factor of the enlargement that maps shape A to shape B. </a:t>
                </a:r>
                <a:endParaRPr lang="en-US" sz="2100" dirty="0" smtClean="0"/>
              </a:p>
              <a:p>
                <a:pPr marL="914400" lvl="1" indent="-457200">
                  <a:buClr>
                    <a:srgbClr val="C00000"/>
                  </a:buClr>
                  <a:buFont typeface="+mj-lt"/>
                  <a:buAutoNum type="alphaLcPeriod" startAt="2"/>
                  <a:tabLst>
                    <a:tab pos="2908300" algn="l"/>
                    <a:tab pos="3309938" algn="l"/>
                  </a:tabLst>
                </a:pPr>
                <a:r>
                  <a:rPr lang="en-US" sz="2100" dirty="0" smtClean="0"/>
                  <a:t>Use </a:t>
                </a:r>
                <a:r>
                  <a:rPr lang="en-US" sz="2100" dirty="0"/>
                  <a:t>the scale factor to find the value of x. </a:t>
                </a:r>
                <a:endParaRPr lang="en-US" sz="2100" dirty="0" smtClean="0"/>
              </a:p>
              <a:p>
                <a:pPr marL="457200" indent="-457200">
                  <a:buClr>
                    <a:srgbClr val="C00000"/>
                  </a:buClr>
                  <a:buFont typeface="+mj-lt"/>
                  <a:buAutoNum type="arabicPeriod" startAt="2"/>
                  <a:tabLst>
                    <a:tab pos="914400" algn="l"/>
                    <a:tab pos="2908300" algn="l"/>
                    <a:tab pos="3309938" algn="l"/>
                  </a:tabLst>
                </a:pPr>
                <a:r>
                  <a:rPr lang="en-US" sz="2100" dirty="0" smtClean="0">
                    <a:solidFill>
                      <a:srgbClr val="C00000"/>
                    </a:solidFill>
                  </a:rPr>
                  <a:t>a.</a:t>
                </a:r>
                <a:r>
                  <a:rPr lang="en-US" sz="2100" dirty="0" smtClean="0"/>
                  <a:t> </a:t>
                </a:r>
                <a:r>
                  <a:rPr lang="en-US" sz="2100" dirty="0"/>
                  <a:t>Use the diagram in </a:t>
                </a:r>
                <a:r>
                  <a:rPr lang="en-US" sz="2100" b="1" dirty="0"/>
                  <a:t>Q2</a:t>
                </a:r>
                <a:r>
                  <a:rPr lang="en-US" sz="2100" dirty="0"/>
                  <a:t> to copy and </a:t>
                </a:r>
                <a:r>
                  <a:rPr lang="en-US" sz="2100" dirty="0" smtClean="0"/>
                  <a:t>complete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b="0" i="1" smtClean="0">
                            <a:latin typeface="Cambria Math" panose="02040503050406030204" pitchFamily="18" charset="0"/>
                            <a:cs typeface="Arial" panose="020B0604020202020204" pitchFamily="34" charset="0"/>
                          </a:rPr>
                          <m:t>𝑥</m:t>
                        </m:r>
                      </m:num>
                      <m:den>
                        <m:r>
                          <a:rPr lang="en-US" sz="2100" b="0" i="1" smtClean="0">
                            <a:latin typeface="Cambria Math" panose="02040503050406030204" pitchFamily="18" charset="0"/>
                            <a:cs typeface="Arial" panose="020B0604020202020204" pitchFamily="34" charset="0"/>
                          </a:rPr>
                          <m:t>8</m:t>
                        </m:r>
                      </m:den>
                    </m:f>
                  </m:oMath>
                </a14:m>
                <a:r>
                  <a:rPr lang="en-US" sz="2100" dirty="0" smtClean="0"/>
                  <a:t> =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b="0" i="1" smtClean="0">
                            <a:latin typeface="Cambria Math" panose="02040503050406030204" pitchFamily="18" charset="0"/>
                            <a:cs typeface="Arial" panose="020B0604020202020204" pitchFamily="34" charset="0"/>
                          </a:rPr>
                          <m:t>6</m:t>
                        </m:r>
                      </m:num>
                      <m:den/>
                    </m:f>
                  </m:oMath>
                </a14:m>
                <a:r>
                  <a:rPr lang="en-US" sz="2100" dirty="0" smtClean="0"/>
                  <a:t> </a:t>
                </a:r>
                <a:endParaRPr lang="en-US" sz="2100" dirty="0"/>
              </a:p>
              <a:p>
                <a:pPr marL="914400" lvl="1" indent="-457200">
                  <a:buClr>
                    <a:srgbClr val="C00000"/>
                  </a:buClr>
                  <a:buFont typeface="+mj-lt"/>
                  <a:buAutoNum type="alphaLcPeriod" startAt="2"/>
                  <a:tabLst>
                    <a:tab pos="914400" algn="l"/>
                    <a:tab pos="2908300" algn="l"/>
                    <a:tab pos="3309938" algn="l"/>
                  </a:tabLst>
                </a:pPr>
                <a:r>
                  <a:rPr lang="en-US" sz="2100" dirty="0" smtClean="0"/>
                  <a:t>Solve </a:t>
                </a:r>
                <a:r>
                  <a:rPr lang="en-US" sz="2100" dirty="0"/>
                  <a:t>the equation in part a to find the value of x.</a:t>
                </a:r>
              </a:p>
            </p:txBody>
          </p:sp>
        </mc:Choice>
        <mc:Fallback>
          <p:sp>
            <p:nvSpPr>
              <p:cNvPr id="3" name="Rectangle 2"/>
              <p:cNvSpPr>
                <a:spLocks noRot="1" noChangeAspect="1" noMove="1" noResize="1" noEditPoints="1" noAdjustHandles="1" noChangeArrowheads="1" noChangeShapeType="1" noTextEdit="1"/>
              </p:cNvSpPr>
              <p:nvPr/>
            </p:nvSpPr>
            <p:spPr>
              <a:xfrm>
                <a:off x="287524" y="1196752"/>
                <a:ext cx="5220580" cy="5396798"/>
              </a:xfrm>
              <a:prstGeom prst="rect">
                <a:avLst/>
              </a:prstGeom>
              <a:blipFill rotWithShape="0">
                <a:blip r:embed="rId4"/>
                <a:stretch>
                  <a:fillRect l="-1167" t="-677" r="-1167" b="-1242"/>
                </a:stretch>
              </a:blipFill>
            </p:spPr>
            <p:txBody>
              <a:bodyPr/>
              <a:lstStyle/>
              <a:p>
                <a:r>
                  <a:rPr lang="en-US">
                    <a:noFill/>
                  </a:rPr>
                  <a:t> </a:t>
                </a:r>
              </a:p>
            </p:txBody>
          </p:sp>
        </mc:Fallback>
      </mc:AlternateContent>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pic>
        <p:nvPicPr>
          <p:cNvPr id="2" name="Picture 1"/>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1403648" y="1947473"/>
            <a:ext cx="3163411" cy="1509290"/>
          </a:xfrm>
          <a:prstGeom prst="rect">
            <a:avLst/>
          </a:prstGeom>
          <a:noFill/>
          <a:ln w="9525">
            <a:noFill/>
            <a:miter lim="800000"/>
            <a:headEnd/>
            <a:tailEnd/>
          </a:ln>
          <a:effectLst/>
        </p:spPr>
      </p:pic>
    </p:spTree>
    <p:extLst>
      <p:ext uri="{BB962C8B-B14F-4D97-AF65-F5344CB8AC3E}">
        <p14:creationId xmlns:p14="http://schemas.microsoft.com/office/powerpoint/2010/main" val="1174204516"/>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19.2 </a:t>
            </a:r>
            <a:r>
              <a:rPr lang="en-GB" sz="4800" dirty="0"/>
              <a:t>– </a:t>
            </a:r>
            <a:r>
              <a:rPr lang="en-GB" sz="4800" dirty="0" smtClean="0"/>
              <a:t>More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154</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87524" y="1196752"/>
                <a:ext cx="5220580" cy="2122504"/>
              </a:xfrm>
              <a:prstGeom prst="rect">
                <a:avLst/>
              </a:prstGeom>
            </p:spPr>
            <p:txBody>
              <a:bodyPr wrap="square">
                <a:spAutoFit/>
              </a:bodyPr>
              <a:lstStyle/>
              <a:p>
                <a:pPr marL="457200" indent="-457200">
                  <a:buClr>
                    <a:srgbClr val="C00000"/>
                  </a:buClr>
                  <a:buFont typeface="+mj-lt"/>
                  <a:buAutoNum type="arabicPeriod" startAt="4"/>
                  <a:tabLst>
                    <a:tab pos="914400" algn="l"/>
                    <a:tab pos="2908300" algn="l"/>
                    <a:tab pos="3309938" algn="l"/>
                  </a:tabLst>
                </a:pPr>
                <a:r>
                  <a:rPr lang="en-US" sz="2100" dirty="0" smtClean="0">
                    <a:solidFill>
                      <a:srgbClr val="C00000"/>
                    </a:solidFill>
                  </a:rPr>
                  <a:t>a.</a:t>
                </a:r>
                <a:r>
                  <a:rPr lang="en-US" sz="2100" dirty="0" smtClean="0"/>
                  <a:t> Explain </a:t>
                </a:r>
                <a:r>
                  <a:rPr lang="en-US" sz="2100" dirty="0"/>
                  <a:t>how you know that these two triangles are similar.</a:t>
                </a:r>
              </a:p>
              <a:p>
                <a:pPr marL="914400" lvl="1" indent="-457200">
                  <a:buClr>
                    <a:srgbClr val="C00000"/>
                  </a:buClr>
                  <a:buFont typeface="+mj-lt"/>
                  <a:buAutoNum type="alphaLcPeriod" startAt="2"/>
                  <a:tabLst>
                    <a:tab pos="914400" algn="l"/>
                    <a:tab pos="2908300" algn="l"/>
                    <a:tab pos="3309938" algn="l"/>
                  </a:tabLst>
                </a:pPr>
                <a:r>
                  <a:rPr lang="en-US" sz="2100" dirty="0"/>
                  <a:t>Write the value </a:t>
                </a:r>
                <a:r>
                  <a:rPr lang="en-US" sz="2100" dirty="0" smtClean="0"/>
                  <a:t>of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𝐴𝑑𝑗</m:t>
                        </m:r>
                      </m:num>
                      <m:den>
                        <m:r>
                          <a:rPr lang="en-US" sz="2400" b="0" i="1" smtClean="0">
                            <a:latin typeface="Cambria Math" panose="02040503050406030204" pitchFamily="18" charset="0"/>
                            <a:cs typeface="Arial" panose="020B0604020202020204" pitchFamily="34" charset="0"/>
                          </a:rPr>
                          <m:t>𝐻𝑦𝑝</m:t>
                        </m:r>
                      </m:den>
                    </m:f>
                  </m:oMath>
                </a14:m>
                <a:endParaRPr lang="en-US" sz="2400" dirty="0" smtClean="0">
                  <a:cs typeface="Arial" panose="020B0604020202020204" pitchFamily="34" charset="0"/>
                </a:endParaRPr>
              </a:p>
              <a:p>
                <a:pPr marL="914400" lvl="1" indent="-457200">
                  <a:buClr>
                    <a:srgbClr val="C00000"/>
                  </a:buClr>
                  <a:buFont typeface="+mj-lt"/>
                  <a:buAutoNum type="alphaLcPeriod" startAt="2"/>
                  <a:tabLst>
                    <a:tab pos="914400" algn="l"/>
                    <a:tab pos="2908300" algn="l"/>
                    <a:tab pos="3309938" algn="l"/>
                  </a:tabLst>
                </a:pPr>
                <a:r>
                  <a:rPr lang="en-US" sz="2100" dirty="0" smtClean="0"/>
                  <a:t>The ratio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i="1">
                            <a:latin typeface="Cambria Math" panose="02040503050406030204" pitchFamily="18" charset="0"/>
                            <a:cs typeface="Arial" panose="020B0604020202020204" pitchFamily="34" charset="0"/>
                          </a:rPr>
                          <m:t>𝐴𝑑𝑗</m:t>
                        </m:r>
                      </m:num>
                      <m:den>
                        <m:r>
                          <a:rPr lang="en-US" sz="2000" i="1">
                            <a:latin typeface="Cambria Math" panose="02040503050406030204" pitchFamily="18" charset="0"/>
                            <a:cs typeface="Arial" panose="020B0604020202020204" pitchFamily="34" charset="0"/>
                          </a:rPr>
                          <m:t>𝐻𝑦𝑝</m:t>
                        </m:r>
                      </m:den>
                    </m:f>
                  </m:oMath>
                </a14:m>
                <a:r>
                  <a:rPr lang="en-US" sz="2100" dirty="0" smtClean="0"/>
                  <a:t> is</a:t>
                </a:r>
                <a:r>
                  <a:rPr lang="en-US" sz="2100" dirty="0" smtClean="0"/>
                  <a:t> </a:t>
                </a:r>
                <a:r>
                  <a:rPr lang="en-US" sz="2100" dirty="0" smtClean="0"/>
                  <a:t>called </a:t>
                </a:r>
                <a:r>
                  <a:rPr lang="en-US" sz="2100" dirty="0"/>
                  <a:t>the cosine of the angle. Check that cos 60° = </a:t>
                </a:r>
                <a:r>
                  <a:rPr lang="en-US" sz="2100" dirty="0" smtClean="0"/>
                  <a:t>½.</a:t>
                </a:r>
                <a:endParaRPr lang="en-US" sz="2100" dirty="0"/>
              </a:p>
            </p:txBody>
          </p:sp>
        </mc:Choice>
        <mc:Fallback>
          <p:sp>
            <p:nvSpPr>
              <p:cNvPr id="3" name="Rectangle 2"/>
              <p:cNvSpPr>
                <a:spLocks noRot="1" noChangeAspect="1" noMove="1" noResize="1" noEditPoints="1" noAdjustHandles="1" noChangeArrowheads="1" noChangeShapeType="1" noTextEdit="1"/>
              </p:cNvSpPr>
              <p:nvPr/>
            </p:nvSpPr>
            <p:spPr>
              <a:xfrm>
                <a:off x="287524" y="1196752"/>
                <a:ext cx="5220580" cy="2122504"/>
              </a:xfrm>
              <a:prstGeom prst="rect">
                <a:avLst/>
              </a:prstGeom>
              <a:blipFill rotWithShape="0">
                <a:blip r:embed="rId4"/>
                <a:stretch>
                  <a:fillRect l="-1167" t="-1724" r="-2684" b="-4885"/>
                </a:stretch>
              </a:blipFill>
            </p:spPr>
            <p:txBody>
              <a:bodyPr/>
              <a:lstStyle/>
              <a:p>
                <a:r>
                  <a:rPr lang="en-US">
                    <a:noFill/>
                  </a:rPr>
                  <a:t> </a:t>
                </a:r>
              </a:p>
            </p:txBody>
          </p:sp>
        </mc:Fallback>
      </mc:AlternateContent>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pic>
        <p:nvPicPr>
          <p:cNvPr id="4" name="Picture 3"/>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291953" y="3501008"/>
            <a:ext cx="2250001" cy="1162572"/>
          </a:xfrm>
          <a:prstGeom prst="rect">
            <a:avLst/>
          </a:prstGeom>
          <a:noFill/>
          <a:ln w="9525">
            <a:noFill/>
            <a:miter lim="800000"/>
            <a:headEnd/>
            <a:tailEnd/>
          </a:ln>
          <a:effectLst/>
        </p:spPr>
      </p:pic>
      <p:pic>
        <p:nvPicPr>
          <p:cNvPr id="10" name="Picture 9"/>
          <p:cNvPicPr>
            <a:picLocks noChangeAspect="1"/>
          </p:cNvPicPr>
          <p:nvPr/>
        </p:nvPicPr>
        <p:blipFill rotWithShape="1">
          <a:blip r:embed="rId7" cstate="print">
            <a:lum contrast="26000"/>
            <a:extLst>
              <a:ext uri="{28A0092B-C50C-407E-A947-70E740481C1C}">
                <a14:useLocalDpi xmlns:a14="http://schemas.microsoft.com/office/drawing/2010/main" val="0"/>
              </a:ext>
            </a:extLst>
          </a:blip>
          <a:srcRect/>
          <a:stretch/>
        </p:blipFill>
        <p:spPr>
          <a:xfrm>
            <a:off x="2619422" y="3501008"/>
            <a:ext cx="2859940" cy="1162572"/>
          </a:xfrm>
          <a:prstGeom prst="rect">
            <a:avLst/>
          </a:prstGeom>
          <a:noFill/>
          <a:ln w="9525">
            <a:noFill/>
            <a:miter lim="800000"/>
            <a:headEnd/>
            <a:tailEnd/>
          </a:ln>
          <a:effectLst/>
        </p:spPr>
      </p:pic>
      <mc:AlternateContent xmlns:mc="http://schemas.openxmlformats.org/markup-compatibility/2006">
        <mc:Choice xmlns:a14="http://schemas.microsoft.com/office/drawing/2010/main" Requires="a14">
          <p:sp>
            <p:nvSpPr>
              <p:cNvPr id="15" name="Rectangle 14"/>
              <p:cNvSpPr/>
              <p:nvPr/>
            </p:nvSpPr>
            <p:spPr>
              <a:xfrm flipH="1">
                <a:off x="223753" y="5115791"/>
                <a:ext cx="5204539" cy="140955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The value of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a:rPr lang="en-US" sz="2400" i="1">
                            <a:solidFill>
                              <a:schemeClr val="tx1"/>
                            </a:solidFill>
                            <a:latin typeface="Cambria Math" panose="02040503050406030204" pitchFamily="18" charset="0"/>
                            <a:cs typeface="Arial" panose="020B0604020202020204" pitchFamily="34" charset="0"/>
                          </a:rPr>
                          <m:t>𝐴</m:t>
                        </m:r>
                        <m:r>
                          <a:rPr lang="en-US" sz="2400" i="1" smtClean="0">
                            <a:solidFill>
                              <a:schemeClr val="tx1"/>
                            </a:solidFill>
                            <a:latin typeface="Cambria Math" panose="02040503050406030204" pitchFamily="18" charset="0"/>
                            <a:cs typeface="Arial" panose="020B0604020202020204" pitchFamily="34" charset="0"/>
                          </a:rPr>
                          <m:t>𝑑</m:t>
                        </m:r>
                        <m:r>
                          <a:rPr lang="en-US" sz="2400" i="1">
                            <a:solidFill>
                              <a:schemeClr val="tx1"/>
                            </a:solidFill>
                            <a:latin typeface="Cambria Math" panose="02040503050406030204" pitchFamily="18" charset="0"/>
                            <a:cs typeface="Arial" panose="020B0604020202020204" pitchFamily="34" charset="0"/>
                          </a:rPr>
                          <m:t>𝑗</m:t>
                        </m:r>
                      </m:num>
                      <m:den>
                        <m:r>
                          <a:rPr lang="en-US" sz="2400" i="1">
                            <a:solidFill>
                              <a:schemeClr val="tx1"/>
                            </a:solidFill>
                            <a:latin typeface="Cambria Math" panose="02040503050406030204" pitchFamily="18" charset="0"/>
                            <a:cs typeface="Arial" panose="020B0604020202020204" pitchFamily="34" charset="0"/>
                          </a:rPr>
                          <m:t>𝐻𝑦𝑝</m:t>
                        </m:r>
                      </m:den>
                    </m:f>
                  </m:oMath>
                </a14:m>
                <a:r>
                  <a:rPr lang="en-US" sz="2400" dirty="0" smtClean="0">
                    <a:solidFill>
                      <a:schemeClr val="tx1"/>
                    </a:solidFill>
                    <a:latin typeface="Arial" panose="020B0604020202020204" pitchFamily="34" charset="0"/>
                    <a:cs typeface="Arial" panose="020B0604020202020204" pitchFamily="34" charset="0"/>
                  </a:rPr>
                  <a:t> is </a:t>
                </a:r>
                <a:r>
                  <a:rPr lang="en-US" sz="2400" dirty="0">
                    <a:solidFill>
                      <a:schemeClr val="tx1"/>
                    </a:solidFill>
                    <a:latin typeface="Arial" panose="020B0604020202020204" pitchFamily="34" charset="0"/>
                    <a:cs typeface="Arial" panose="020B0604020202020204" pitchFamily="34" charset="0"/>
                  </a:rPr>
                  <a:t>always </a:t>
                </a:r>
                <a:r>
                  <a:rPr lang="en-US" sz="2400" dirty="0" smtClean="0">
                    <a:solidFill>
                      <a:schemeClr val="tx1"/>
                    </a:solidFill>
                    <a:latin typeface="Arial" panose="020B0604020202020204" pitchFamily="34" charset="0"/>
                    <a:cs typeface="Arial" panose="020B0604020202020204" pitchFamily="34" charset="0"/>
                  </a:rPr>
                  <a:t>the same </a:t>
                </a:r>
                <a:r>
                  <a:rPr lang="en-US" sz="2400" dirty="0">
                    <a:solidFill>
                      <a:schemeClr val="tx1"/>
                    </a:solidFill>
                    <a:latin typeface="Arial" panose="020B0604020202020204" pitchFamily="34" charset="0"/>
                    <a:cs typeface="Arial" panose="020B0604020202020204" pitchFamily="34" charset="0"/>
                  </a:rPr>
                  <a:t>when the angle is 60° because the triangles are similar.</a:t>
                </a:r>
                <a:endParaRPr lang="en-US" sz="2400" dirty="0">
                  <a:solidFill>
                    <a:schemeClr val="tx1"/>
                  </a:solidFill>
                  <a:latin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flipH="1">
                <a:off x="223753" y="5115791"/>
                <a:ext cx="5204539" cy="1409553"/>
              </a:xfrm>
              <a:prstGeom prst="rect">
                <a:avLst/>
              </a:prstGeom>
              <a:blipFill rotWithShape="0">
                <a:blip r:embed="rId8"/>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336556946"/>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19.2 </a:t>
            </a:r>
            <a:r>
              <a:rPr lang="en-GB" sz="4800" dirty="0"/>
              <a:t>– </a:t>
            </a:r>
            <a:r>
              <a:rPr lang="en-GB" sz="4800" dirty="0" smtClean="0"/>
              <a:t>More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154</a:t>
            </a:r>
            <a:endParaRPr lang="en-GB" sz="1400" b="1" dirty="0">
              <a:latin typeface="Calibri" panose="020F0502020204030204" pitchFamily="34" charset="0"/>
            </a:endParaRPr>
          </a:p>
        </p:txBody>
      </p:sp>
      <p:sp>
        <p:nvSpPr>
          <p:cNvPr id="3" name="Rectangle 2"/>
          <p:cNvSpPr/>
          <p:nvPr/>
        </p:nvSpPr>
        <p:spPr>
          <a:xfrm>
            <a:off x="287524" y="1196752"/>
            <a:ext cx="5220580" cy="523220"/>
          </a:xfrm>
          <a:prstGeom prst="rect">
            <a:avLst/>
          </a:prstGeom>
        </p:spPr>
        <p:txBody>
          <a:bodyPr wrap="square">
            <a:spAutoFit/>
          </a:bodyPr>
          <a:lstStyle/>
          <a:p>
            <a:pPr marL="457200" indent="-457200">
              <a:buClr>
                <a:srgbClr val="C00000"/>
              </a:buClr>
              <a:buFont typeface="+mj-lt"/>
              <a:buAutoNum type="arabicPeriod" startAt="5"/>
              <a:tabLst>
                <a:tab pos="914400" algn="l"/>
                <a:tab pos="2908300" algn="l"/>
                <a:tab pos="3309938" algn="l"/>
              </a:tabLst>
            </a:pPr>
            <a:r>
              <a:rPr lang="en-US" sz="2800" dirty="0"/>
              <a:t>Find the values of </a:t>
            </a:r>
            <a:r>
              <a:rPr lang="en-US" sz="2800" i="1" dirty="0"/>
              <a:t>x</a:t>
            </a:r>
            <a:r>
              <a:rPr lang="en-US" sz="2800" dirty="0"/>
              <a:t> and </a:t>
            </a:r>
            <a:r>
              <a:rPr lang="en-US" sz="2800" i="1" dirty="0"/>
              <a:t>y</a:t>
            </a:r>
            <a:r>
              <a:rPr lang="en-US" sz="2800" dirty="0"/>
              <a:t>.</a:t>
            </a:r>
          </a:p>
        </p:txBody>
      </p:sp>
      <p:pic>
        <p:nvPicPr>
          <p:cNvPr id="2" name="Picture 1"/>
          <p:cNvPicPr>
            <a:picLocks noChangeAspect="1"/>
          </p:cNvPicPr>
          <p:nvPr/>
        </p:nvPicPr>
        <p:blipFill>
          <a:blip r:embed="rId4">
            <a:lum contrast="26000"/>
            <a:extLst>
              <a:ext uri="{28A0092B-C50C-407E-A947-70E740481C1C}">
                <a14:useLocalDpi xmlns:a14="http://schemas.microsoft.com/office/drawing/2010/main" val="0"/>
              </a:ext>
            </a:extLst>
          </a:blip>
          <a:stretch>
            <a:fillRect/>
          </a:stretch>
        </p:blipFill>
        <p:spPr>
          <a:xfrm>
            <a:off x="287524" y="1901804"/>
            <a:ext cx="5220580" cy="3471412"/>
          </a:xfrm>
          <a:prstGeom prst="rect">
            <a:avLst/>
          </a:prstGeom>
          <a:noFill/>
          <a:ln w="9525">
            <a:noFill/>
            <a:miter lim="800000"/>
            <a:headEnd/>
            <a:tailEnd/>
          </a:ln>
          <a:effectLst/>
        </p:spPr>
      </p:pic>
    </p:spTree>
    <p:extLst>
      <p:ext uri="{BB962C8B-B14F-4D97-AF65-F5344CB8AC3E}">
        <p14:creationId xmlns:p14="http://schemas.microsoft.com/office/powerpoint/2010/main" val="3818689292"/>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17.2 – Circumference of a Circle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139</a:t>
            </a:r>
            <a:endParaRPr lang="en-GB" sz="1400" b="1" dirty="0">
              <a:latin typeface="Calibri" panose="020F0502020204030204" pitchFamily="34" charset="0"/>
            </a:endParaRPr>
          </a:p>
        </p:txBody>
      </p:sp>
      <p:sp>
        <p:nvSpPr>
          <p:cNvPr id="3" name="Rectangle 2"/>
          <p:cNvSpPr/>
          <p:nvPr/>
        </p:nvSpPr>
        <p:spPr>
          <a:xfrm>
            <a:off x="251520" y="1196752"/>
            <a:ext cx="5256584" cy="2677656"/>
          </a:xfrm>
          <a:prstGeom prst="rect">
            <a:avLst/>
          </a:prstGeom>
        </p:spPr>
        <p:txBody>
          <a:bodyPr wrap="square">
            <a:spAutoFit/>
          </a:bodyPr>
          <a:lstStyle/>
          <a:p>
            <a:pPr marL="457200" indent="-457200">
              <a:buClr>
                <a:srgbClr val="C00000"/>
              </a:buClr>
              <a:buFont typeface="+mj-lt"/>
              <a:buAutoNum type="arabicPeriod" startAt="5"/>
              <a:tabLst>
                <a:tab pos="804863"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an inequality to show the possible values for</a:t>
            </a: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7.21 </a:t>
            </a:r>
            <a:r>
              <a:rPr lang="en-US" sz="2400" dirty="0">
                <a:latin typeface="Arial" panose="020B0604020202020204" pitchFamily="34" charset="0"/>
                <a:cs typeface="Arial" panose="020B0604020202020204" pitchFamily="34" charset="0"/>
              </a:rPr>
              <a:t>(rounded to 2 </a:t>
            </a:r>
            <a:r>
              <a:rPr lang="en-US" sz="2400" dirty="0" err="1">
                <a:latin typeface="Arial" panose="020B0604020202020204" pitchFamily="34" charset="0"/>
                <a:cs typeface="Arial" panose="020B0604020202020204" pitchFamily="34" charset="0"/>
              </a:rPr>
              <a:t>d.p.</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200 </a:t>
            </a:r>
            <a:r>
              <a:rPr lang="en-US" sz="2400" dirty="0">
                <a:latin typeface="Arial" panose="020B0604020202020204" pitchFamily="34" charset="0"/>
                <a:cs typeface="Arial" panose="020B0604020202020204" pitchFamily="34" charset="0"/>
              </a:rPr>
              <a:t>(rounded to the nearest 100)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19.7 </a:t>
            </a:r>
            <a:r>
              <a:rPr lang="en-US" sz="2400" dirty="0">
                <a:latin typeface="Arial" panose="020B0604020202020204" pitchFamily="34" charset="0"/>
                <a:cs typeface="Arial" panose="020B0604020202020204" pitchFamily="34" charset="0"/>
              </a:rPr>
              <a:t>(rounded to 3 </a:t>
            </a:r>
            <a:r>
              <a:rPr lang="en-US" sz="2400" dirty="0" err="1">
                <a:latin typeface="Arial" panose="020B0604020202020204" pitchFamily="34" charset="0"/>
                <a:cs typeface="Arial" panose="020B0604020202020204" pitchFamily="34" charset="0"/>
              </a:rPr>
              <a:t>s.f.</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3200 </a:t>
            </a:r>
            <a:r>
              <a:rPr lang="en-US" sz="2400" dirty="0">
                <a:latin typeface="Arial" panose="020B0604020202020204" pitchFamily="34" charset="0"/>
                <a:cs typeface="Arial" panose="020B0604020202020204" pitchFamily="34" charset="0"/>
              </a:rPr>
              <a:t>(rounded to 2 </a:t>
            </a:r>
            <a:r>
              <a:rPr lang="en-US" sz="2400" dirty="0" err="1">
                <a:latin typeface="Arial" panose="020B0604020202020204" pitchFamily="34" charset="0"/>
                <a:cs typeface="Arial" panose="020B0604020202020204" pitchFamily="34" charset="0"/>
              </a:rPr>
              <a:t>s.f</a:t>
            </a:r>
            <a:r>
              <a:rPr lang="en-US" sz="2400" dirty="0" err="1"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a:t>
            </a:r>
          </a:p>
        </p:txBody>
      </p:sp>
      <p:grpSp>
        <p:nvGrpSpPr>
          <p:cNvPr id="6" name="Group 5"/>
          <p:cNvGrpSpPr/>
          <p:nvPr/>
        </p:nvGrpSpPr>
        <p:grpSpPr>
          <a:xfrm>
            <a:off x="305905" y="4070688"/>
            <a:ext cx="5130191" cy="2454656"/>
            <a:chOff x="3483872" y="1089031"/>
            <a:chExt cx="5264592" cy="2454656"/>
          </a:xfrm>
        </p:grpSpPr>
        <p:sp>
          <p:nvSpPr>
            <p:cNvPr id="7" name="Round Diagonal Corner Rectangle 6"/>
            <p:cNvSpPr/>
            <p:nvPr/>
          </p:nvSpPr>
          <p:spPr>
            <a:xfrm>
              <a:off x="3491880" y="1089031"/>
              <a:ext cx="5256584" cy="245465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a:t>
              </a:r>
              <a:r>
                <a:rPr lang="en-US" sz="2200" b="1" dirty="0" smtClean="0">
                  <a:solidFill>
                    <a:schemeClr val="bg1"/>
                  </a:solidFill>
                  <a:latin typeface="Arial" panose="020B0604020202020204" pitchFamily="34" charset="0"/>
                  <a:cs typeface="Arial" panose="020B0604020202020204" pitchFamily="34" charset="0"/>
                </a:rPr>
                <a:t>– </a:t>
              </a:r>
              <a:r>
                <a:rPr lang="en-US" sz="2200" b="1" dirty="0" smtClean="0">
                  <a:solidFill>
                    <a:schemeClr val="bg1"/>
                  </a:solidFill>
                  <a:latin typeface="Arial" panose="020B0604020202020204" pitchFamily="34" charset="0"/>
                  <a:cs typeface="Arial" panose="020B0604020202020204" pitchFamily="34" charset="0"/>
                </a:rPr>
                <a:t>Exam-Style </a:t>
              </a:r>
              <a:r>
                <a:rPr lang="en-US" sz="2200" b="1" dirty="0" smtClean="0">
                  <a:solidFill>
                    <a:schemeClr val="bg1"/>
                  </a:solidFill>
                  <a:latin typeface="Arial" panose="020B0604020202020204" pitchFamily="34" charset="0"/>
                  <a:cs typeface="Arial" panose="020B0604020202020204" pitchFamily="34" charset="0"/>
                </a:rPr>
                <a:t>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1877437"/>
            </a:xfrm>
            <a:prstGeom prst="rect">
              <a:avLst/>
            </a:prstGeom>
          </p:spPr>
          <p:txBody>
            <a:bodyPr wrap="square">
              <a:spAutoFit/>
            </a:bodyPr>
            <a:lstStyle/>
            <a:p>
              <a:pPr>
                <a:spcAft>
                  <a:spcPts val="0"/>
                </a:spcAft>
                <a:tabLst>
                  <a:tab pos="4972050" algn="r"/>
                </a:tabLst>
              </a:pPr>
              <a:r>
                <a:rPr lang="en-US" sz="2320" dirty="0"/>
                <a:t>An airline charges extra for any suitcases weighing more than 22 kg.</a:t>
              </a:r>
            </a:p>
            <a:p>
              <a:pPr>
                <a:spcAft>
                  <a:spcPts val="0"/>
                </a:spcAft>
                <a:tabLst>
                  <a:tab pos="4972050" algn="r"/>
                </a:tabLst>
              </a:pPr>
              <a:r>
                <a:rPr lang="en-US" sz="2320" dirty="0"/>
                <a:t>Sophie’s case weighs 22 kg to the nearest kg. Explain why she may still be charged. </a:t>
              </a:r>
              <a:r>
                <a:rPr lang="en-US" sz="2320" dirty="0" smtClean="0"/>
                <a:t>	</a:t>
              </a:r>
              <a:r>
                <a:rPr lang="en-US" sz="2320" b="1" dirty="0" smtClean="0"/>
                <a:t>(</a:t>
              </a:r>
              <a:r>
                <a:rPr lang="en-US" sz="2320" b="1" dirty="0"/>
                <a:t>2 marks)</a:t>
              </a:r>
              <a:endParaRPr lang="en-US" sz="2320" b="1" dirty="0"/>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spTree>
    <p:extLst>
      <p:ext uri="{BB962C8B-B14F-4D97-AF65-F5344CB8AC3E}">
        <p14:creationId xmlns:p14="http://schemas.microsoft.com/office/powerpoint/2010/main" val="3278950965"/>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19.2 </a:t>
            </a:r>
            <a:r>
              <a:rPr lang="en-GB" sz="4800" dirty="0"/>
              <a:t>– </a:t>
            </a:r>
            <a:r>
              <a:rPr lang="en-GB" sz="4800" dirty="0" smtClean="0"/>
              <a:t>More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154</a:t>
            </a:r>
            <a:endParaRPr lang="en-GB" sz="1400" b="1" dirty="0">
              <a:latin typeface="Calibri" panose="020F0502020204030204" pitchFamily="34" charset="0"/>
            </a:endParaRPr>
          </a:p>
        </p:txBody>
      </p:sp>
      <p:sp>
        <p:nvSpPr>
          <p:cNvPr id="3" name="Rectangle 2"/>
          <p:cNvSpPr/>
          <p:nvPr/>
        </p:nvSpPr>
        <p:spPr>
          <a:xfrm>
            <a:off x="287524" y="1196752"/>
            <a:ext cx="5220580" cy="5509200"/>
          </a:xfrm>
          <a:prstGeom prst="rect">
            <a:avLst/>
          </a:prstGeom>
        </p:spPr>
        <p:txBody>
          <a:bodyPr wrap="square">
            <a:spAutoFit/>
          </a:bodyPr>
          <a:lstStyle/>
          <a:p>
            <a:pPr marL="457200" indent="-457200">
              <a:buClr>
                <a:srgbClr val="C00000"/>
              </a:buClr>
              <a:buFont typeface="+mj-lt"/>
              <a:buAutoNum type="arabicPeriod" startAt="6"/>
              <a:tabLst>
                <a:tab pos="914400" algn="l"/>
                <a:tab pos="2908300" algn="l"/>
                <a:tab pos="3309938" algn="l"/>
              </a:tabLst>
            </a:pPr>
            <a:r>
              <a:rPr lang="en-US" sz="2200" b="1" dirty="0" smtClean="0">
                <a:solidFill>
                  <a:srgbClr val="FF0000"/>
                </a:solidFill>
              </a:rPr>
              <a:t>R</a:t>
            </a:r>
            <a:r>
              <a:rPr lang="en-US" sz="2200" dirty="0" smtClean="0"/>
              <a:t> The lines AC </a:t>
            </a:r>
            <a:r>
              <a:rPr lang="en-US" sz="2200" dirty="0"/>
              <a:t>and </a:t>
            </a:r>
            <a:r>
              <a:rPr lang="en-US" sz="2200" dirty="0" smtClean="0"/>
              <a:t>PQ are parallel.</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Triangles </a:t>
            </a:r>
            <a:r>
              <a:rPr lang="en-US" sz="2200" dirty="0"/>
              <a:t>PBQ and ABC are similar, </a:t>
            </a:r>
            <a:endParaRPr lang="en-US" sz="2200" dirty="0" smtClean="0"/>
          </a:p>
          <a:p>
            <a:pPr marL="914400" lvl="1" indent="-457200">
              <a:buClr>
                <a:srgbClr val="C00000"/>
              </a:buClr>
              <a:buFont typeface="+mj-lt"/>
              <a:buAutoNum type="alphaLcPeriod"/>
              <a:tabLst>
                <a:tab pos="2908300" algn="l"/>
                <a:tab pos="3309938" algn="l"/>
              </a:tabLst>
            </a:pPr>
            <a:r>
              <a:rPr lang="en-US" sz="2200" dirty="0" smtClean="0"/>
              <a:t>Find </a:t>
            </a:r>
            <a:r>
              <a:rPr lang="en-US" sz="2200" dirty="0"/>
              <a:t>the size of angle ACB. </a:t>
            </a:r>
            <a:endParaRPr lang="en-US" sz="2200" dirty="0" smtClean="0"/>
          </a:p>
          <a:p>
            <a:pPr marL="914400" lvl="1" indent="-457200">
              <a:buClr>
                <a:srgbClr val="C00000"/>
              </a:buClr>
              <a:buFont typeface="+mj-lt"/>
              <a:buAutoNum type="alphaLcPeriod"/>
              <a:tabLst>
                <a:tab pos="2908300" algn="l"/>
                <a:tab pos="3309938" algn="l"/>
              </a:tabLst>
            </a:pPr>
            <a:r>
              <a:rPr lang="en-US" sz="2200" dirty="0" smtClean="0"/>
              <a:t>Which </a:t>
            </a:r>
            <a:r>
              <a:rPr lang="en-US" sz="2200" dirty="0"/>
              <a:t>side corresponds to PQ? </a:t>
            </a:r>
            <a:endParaRPr lang="en-US" sz="2200" dirty="0" smtClean="0"/>
          </a:p>
          <a:p>
            <a:pPr marL="914400" lvl="1" indent="-457200">
              <a:buClr>
                <a:srgbClr val="C00000"/>
              </a:buClr>
              <a:buFont typeface="+mj-lt"/>
              <a:buAutoNum type="alphaLcPeriod"/>
              <a:tabLst>
                <a:tab pos="2908300" algn="l"/>
                <a:tab pos="3309938" algn="l"/>
              </a:tabLst>
            </a:pPr>
            <a:r>
              <a:rPr lang="en-US" sz="2200" dirty="0" smtClean="0"/>
              <a:t>Write </a:t>
            </a:r>
            <a:r>
              <a:rPr lang="en-US" sz="2200" dirty="0"/>
              <a:t>the scale factor of the enlargement that maps triangle PBQ to triangle ABC. </a:t>
            </a:r>
            <a:endParaRPr lang="en-US" sz="2200" dirty="0" smtClean="0"/>
          </a:p>
          <a:p>
            <a:pPr marL="914400" lvl="1" indent="-457200">
              <a:buClr>
                <a:srgbClr val="C00000"/>
              </a:buClr>
              <a:buFont typeface="+mj-lt"/>
              <a:buAutoNum type="alphaLcPeriod"/>
              <a:tabLst>
                <a:tab pos="2908300" algn="l"/>
                <a:tab pos="3309938" algn="l"/>
              </a:tabLst>
            </a:pPr>
            <a:r>
              <a:rPr lang="en-US" sz="2200" dirty="0" smtClean="0"/>
              <a:t>Work </a:t>
            </a:r>
            <a:r>
              <a:rPr lang="en-US" sz="2200" dirty="0"/>
              <a:t>out the length of QB.</a:t>
            </a:r>
          </a:p>
        </p:txBody>
      </p:sp>
      <p:pic>
        <p:nvPicPr>
          <p:cNvPr id="4" name="Picture 3"/>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1049975" y="1678605"/>
            <a:ext cx="4091723" cy="2470475"/>
          </a:xfrm>
          <a:prstGeom prst="rect">
            <a:avLst/>
          </a:prstGeom>
          <a:noFill/>
          <a:ln w="9525">
            <a:noFill/>
            <a:miter lim="800000"/>
            <a:headEnd/>
            <a:tailEnd/>
          </a:ln>
          <a:effectLst/>
        </p:spPr>
      </p:pic>
      <p:sp>
        <p:nvSpPr>
          <p:cNvPr id="5" name="Rectangle 4"/>
          <p:cNvSpPr/>
          <p:nvPr/>
        </p:nvSpPr>
        <p:spPr>
          <a:xfrm>
            <a:off x="1049975" y="1678605"/>
            <a:ext cx="2765941" cy="3822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267749"/>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19.2 </a:t>
            </a:r>
            <a:r>
              <a:rPr lang="en-GB" sz="4800" dirty="0"/>
              <a:t>– </a:t>
            </a:r>
            <a:r>
              <a:rPr lang="en-GB" sz="4800" dirty="0" smtClean="0"/>
              <a:t>More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155</a:t>
            </a:r>
            <a:endParaRPr lang="en-GB" sz="1400" b="1" dirty="0">
              <a:latin typeface="Calibri" panose="020F0502020204030204" pitchFamily="34" charset="0"/>
            </a:endParaRPr>
          </a:p>
        </p:txBody>
      </p:sp>
      <p:sp>
        <p:nvSpPr>
          <p:cNvPr id="3" name="Rectangle 2"/>
          <p:cNvSpPr/>
          <p:nvPr/>
        </p:nvSpPr>
        <p:spPr>
          <a:xfrm>
            <a:off x="287524" y="1196752"/>
            <a:ext cx="5220580" cy="5509200"/>
          </a:xfrm>
          <a:prstGeom prst="rect">
            <a:avLst/>
          </a:prstGeom>
        </p:spPr>
        <p:txBody>
          <a:bodyPr wrap="square">
            <a:spAutoFit/>
          </a:bodyPr>
          <a:lstStyle/>
          <a:p>
            <a:pPr marL="457200" indent="-457200">
              <a:buClr>
                <a:srgbClr val="C00000"/>
              </a:buClr>
              <a:buFont typeface="+mj-lt"/>
              <a:buAutoNum type="arabicPeriod" startAt="8"/>
              <a:tabLst>
                <a:tab pos="914400" algn="l"/>
                <a:tab pos="2908300" algn="l"/>
                <a:tab pos="3309938" algn="l"/>
              </a:tabLst>
            </a:pPr>
            <a:r>
              <a:rPr lang="en-US" sz="2200" b="1" dirty="0" smtClean="0">
                <a:solidFill>
                  <a:srgbClr val="FF0000"/>
                </a:solidFill>
              </a:rPr>
              <a:t>R</a:t>
            </a:r>
            <a:r>
              <a:rPr lang="en-US" sz="2200" dirty="0" smtClean="0"/>
              <a:t> </a:t>
            </a:r>
            <a:r>
              <a:rPr lang="en-US" sz="2200" dirty="0"/>
              <a:t>The lines AB and CE are parallel. Triangles ABD and ECD are </a:t>
            </a:r>
            <a:r>
              <a:rPr lang="en-US" sz="2200" dirty="0" smtClean="0"/>
              <a:t>similar.</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endParaRPr lang="en-US" sz="2200" dirty="0" smtClean="0"/>
          </a:p>
          <a:p>
            <a:pPr lvl="1" indent="-457200">
              <a:buClr>
                <a:srgbClr val="C00000"/>
              </a:buClr>
              <a:buFont typeface="+mj-lt"/>
              <a:buAutoNum type="alphaLcPeriod"/>
              <a:tabLst>
                <a:tab pos="2908300" algn="l"/>
                <a:tab pos="3309938" algn="l"/>
              </a:tabLst>
            </a:pPr>
            <a:r>
              <a:rPr lang="en-US" sz="2200" dirty="0"/>
              <a:t>Work out the size of angle DCE. </a:t>
            </a:r>
            <a:endParaRPr lang="en-US" sz="2200" dirty="0" smtClean="0"/>
          </a:p>
          <a:p>
            <a:pPr lvl="1" indent="-457200">
              <a:buClr>
                <a:srgbClr val="C00000"/>
              </a:buClr>
              <a:buFont typeface="+mj-lt"/>
              <a:buAutoNum type="alphaLcPeriod"/>
              <a:tabLst>
                <a:tab pos="2908300" algn="l"/>
                <a:tab pos="3309938" algn="l"/>
              </a:tabLst>
            </a:pPr>
            <a:r>
              <a:rPr lang="en-US" sz="2200" dirty="0" smtClean="0"/>
              <a:t>Write </a:t>
            </a:r>
            <a:r>
              <a:rPr lang="en-US" sz="2200" dirty="0"/>
              <a:t>the scale factor of the enlargement that maps triangle ABD to triangle ECD. </a:t>
            </a:r>
            <a:endParaRPr lang="en-US" sz="2200" dirty="0" smtClean="0"/>
          </a:p>
          <a:p>
            <a:pPr lvl="1" indent="-457200">
              <a:buClr>
                <a:srgbClr val="C00000"/>
              </a:buClr>
              <a:buFont typeface="+mj-lt"/>
              <a:buAutoNum type="alphaLcPeriod"/>
              <a:tabLst>
                <a:tab pos="2908300" algn="l"/>
                <a:tab pos="3309938" algn="l"/>
              </a:tabLst>
            </a:pPr>
            <a:r>
              <a:rPr lang="en-US" sz="2200" dirty="0" smtClean="0"/>
              <a:t>Work </a:t>
            </a:r>
            <a:r>
              <a:rPr lang="en-US" sz="2200" dirty="0"/>
              <a:t>out the length of AD. </a:t>
            </a:r>
            <a:endParaRPr lang="en-US" sz="2200" dirty="0" smtClean="0"/>
          </a:p>
          <a:p>
            <a:pPr lvl="1" indent="-457200">
              <a:buClr>
                <a:srgbClr val="C00000"/>
              </a:buClr>
              <a:buFont typeface="+mj-lt"/>
              <a:buAutoNum type="alphaLcPeriod"/>
              <a:tabLst>
                <a:tab pos="2908300" algn="l"/>
                <a:tab pos="3309938" algn="l"/>
              </a:tabLst>
            </a:pPr>
            <a:r>
              <a:rPr lang="en-US" sz="2200" dirty="0" smtClean="0"/>
              <a:t>Work </a:t>
            </a:r>
            <a:r>
              <a:rPr lang="en-US" sz="2200" dirty="0"/>
              <a:t>out the length of BC.</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7" name="Picture 6"/>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833171" y="2042594"/>
            <a:ext cx="4170877" cy="2484780"/>
          </a:xfrm>
          <a:prstGeom prst="rect">
            <a:avLst/>
          </a:prstGeom>
          <a:noFill/>
          <a:ln w="9525">
            <a:noFill/>
            <a:miter lim="800000"/>
            <a:headEnd/>
            <a:tailEnd/>
          </a:ln>
          <a:effectLst/>
        </p:spPr>
      </p:pic>
    </p:spTree>
    <p:extLst>
      <p:ext uri="{BB962C8B-B14F-4D97-AF65-F5344CB8AC3E}">
        <p14:creationId xmlns:p14="http://schemas.microsoft.com/office/powerpoint/2010/main" val="247007359"/>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19.3 </a:t>
            </a:r>
            <a:r>
              <a:rPr lang="en-GB" sz="4800" dirty="0"/>
              <a:t>– </a:t>
            </a:r>
            <a:r>
              <a:rPr lang="en-GB" sz="4800" dirty="0" smtClean="0"/>
              <a:t>Using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155</a:t>
            </a:r>
            <a:endParaRPr lang="en-GB" sz="1400" b="1" dirty="0">
              <a:latin typeface="Calibri" panose="020F0502020204030204" pitchFamily="34" charset="0"/>
            </a:endParaRPr>
          </a:p>
        </p:txBody>
      </p:sp>
      <p:sp>
        <p:nvSpPr>
          <p:cNvPr id="3" name="Rectangle 2"/>
          <p:cNvSpPr/>
          <p:nvPr/>
        </p:nvSpPr>
        <p:spPr>
          <a:xfrm>
            <a:off x="287524" y="1196752"/>
            <a:ext cx="5220580" cy="1154162"/>
          </a:xfrm>
          <a:prstGeom prst="rect">
            <a:avLst/>
          </a:prstGeom>
        </p:spPr>
        <p:txBody>
          <a:bodyPr wrap="square">
            <a:spAutoFit/>
          </a:bodyPr>
          <a:lstStyle/>
          <a:p>
            <a:pPr marL="457200" indent="-457200">
              <a:buClr>
                <a:srgbClr val="C00000"/>
              </a:buClr>
              <a:buFont typeface="+mj-lt"/>
              <a:buAutoNum type="arabicPeriod"/>
              <a:tabLst>
                <a:tab pos="914400" algn="l"/>
                <a:tab pos="2908300" algn="l"/>
                <a:tab pos="3309938" algn="l"/>
              </a:tabLst>
            </a:pPr>
            <a:r>
              <a:rPr lang="en-US" sz="2300" dirty="0" smtClean="0"/>
              <a:t>These </a:t>
            </a:r>
            <a:r>
              <a:rPr lang="en-US" sz="2300" dirty="0"/>
              <a:t>quadrilaterals have the same angles. Are they </a:t>
            </a:r>
            <a:r>
              <a:rPr lang="en-US" sz="2300" dirty="0" smtClean="0"/>
              <a:t>similar</a:t>
            </a:r>
            <a:r>
              <a:rPr lang="en-US" sz="2300" dirty="0"/>
              <a:t>? Explain your answer.</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311374" y="2441491"/>
            <a:ext cx="5172880" cy="4083853"/>
          </a:xfrm>
          <a:prstGeom prst="rect">
            <a:avLst/>
          </a:prstGeom>
          <a:noFill/>
          <a:ln w="9525">
            <a:noFill/>
            <a:miter lim="800000"/>
            <a:headEnd/>
            <a:tailEnd/>
          </a:ln>
          <a:effectLst/>
        </p:spPr>
      </p:pic>
    </p:spTree>
    <p:extLst>
      <p:ext uri="{BB962C8B-B14F-4D97-AF65-F5344CB8AC3E}">
        <p14:creationId xmlns:p14="http://schemas.microsoft.com/office/powerpoint/2010/main" val="2238856927"/>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19.3 </a:t>
            </a:r>
            <a:r>
              <a:rPr lang="en-GB" sz="4800" dirty="0"/>
              <a:t>– </a:t>
            </a:r>
            <a:r>
              <a:rPr lang="en-GB" sz="4800" dirty="0" smtClean="0"/>
              <a:t>Using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155</a:t>
            </a:r>
            <a:endParaRPr lang="en-GB" sz="1400" b="1" dirty="0">
              <a:latin typeface="Calibri" panose="020F0502020204030204" pitchFamily="34" charset="0"/>
            </a:endParaRPr>
          </a:p>
        </p:txBody>
      </p:sp>
      <p:sp>
        <p:nvSpPr>
          <p:cNvPr id="3" name="Rectangle 2"/>
          <p:cNvSpPr/>
          <p:nvPr/>
        </p:nvSpPr>
        <p:spPr>
          <a:xfrm>
            <a:off x="287524" y="1196752"/>
            <a:ext cx="5220580" cy="5478423"/>
          </a:xfrm>
          <a:prstGeom prst="rect">
            <a:avLst/>
          </a:prstGeom>
        </p:spPr>
        <p:txBody>
          <a:bodyPr wrap="square">
            <a:spAutoFit/>
          </a:bodyPr>
          <a:lstStyle/>
          <a:p>
            <a:pPr marL="457200" indent="-457200">
              <a:buClr>
                <a:srgbClr val="C00000"/>
              </a:buClr>
              <a:buFont typeface="+mj-lt"/>
              <a:buAutoNum type="arabicPeriod" startAt="2"/>
              <a:tabLst>
                <a:tab pos="914400" algn="l"/>
                <a:tab pos="2908300" algn="l"/>
                <a:tab pos="3309938" algn="l"/>
              </a:tabLst>
            </a:pPr>
            <a:r>
              <a:rPr lang="en-US" sz="2300" dirty="0"/>
              <a:t>These pentagons have sides in the same ratio. Are they similar? Explain your answer</a:t>
            </a:r>
            <a:r>
              <a:rPr lang="en-US" sz="2300" dirty="0" smtClean="0"/>
              <a:t>.</a:t>
            </a:r>
            <a:br>
              <a:rPr lang="en-US" sz="2300" dirty="0" smtClean="0"/>
            </a:br>
            <a:r>
              <a:rPr lang="en-US" sz="2800" dirty="0" smtClean="0"/>
              <a:t/>
            </a:r>
            <a:br>
              <a:rPr lang="en-US" sz="2800" dirty="0" smtClean="0"/>
            </a:br>
            <a:r>
              <a:rPr lang="en-US" sz="2300" dirty="0" smtClean="0"/>
              <a:t/>
            </a:r>
            <a:br>
              <a:rPr lang="en-US" sz="2300" dirty="0" smtClean="0"/>
            </a:br>
            <a:r>
              <a:rPr lang="en-US" sz="2300" dirty="0" smtClean="0"/>
              <a:t/>
            </a:r>
            <a:br>
              <a:rPr lang="en-US" sz="2300" dirty="0" smtClean="0"/>
            </a:br>
            <a:r>
              <a:rPr lang="en-US" sz="2300" dirty="0" smtClean="0"/>
              <a:t/>
            </a:r>
            <a:br>
              <a:rPr lang="en-US" sz="2300" dirty="0" smtClean="0"/>
            </a:br>
            <a:endParaRPr lang="en-US" sz="2300" dirty="0" smtClean="0"/>
          </a:p>
          <a:p>
            <a:pPr marL="457200" indent="-457200">
              <a:buClr>
                <a:srgbClr val="C00000"/>
              </a:buClr>
              <a:buFont typeface="+mj-lt"/>
              <a:buAutoNum type="arabicPeriod" startAt="4"/>
              <a:tabLst>
                <a:tab pos="914400" algn="l"/>
                <a:tab pos="2908300" algn="l"/>
                <a:tab pos="3309938" algn="l"/>
              </a:tabLst>
            </a:pPr>
            <a:r>
              <a:rPr lang="en-US" sz="2300" dirty="0" smtClean="0">
                <a:solidFill>
                  <a:srgbClr val="C00000"/>
                </a:solidFill>
              </a:rPr>
              <a:t>a.</a:t>
            </a:r>
            <a:r>
              <a:rPr lang="en-US" sz="2300" dirty="0" smtClean="0"/>
              <a:t> Here </a:t>
            </a:r>
            <a:r>
              <a:rPr lang="en-US" sz="2300" dirty="0"/>
              <a:t>are two squares. Are they </a:t>
            </a:r>
            <a:r>
              <a:rPr lang="en-US" sz="2300" dirty="0" smtClean="0"/>
              <a:t>similar?</a:t>
            </a:r>
            <a:br>
              <a:rPr lang="en-US" sz="2300" dirty="0" smtClean="0"/>
            </a:br>
            <a:r>
              <a:rPr lang="en-US" sz="2300" dirty="0" smtClean="0"/>
              <a:t/>
            </a:r>
            <a:br>
              <a:rPr lang="en-US" sz="2300" dirty="0" smtClean="0"/>
            </a:br>
            <a:endParaRPr lang="en-US" sz="2300" dirty="0" smtClean="0"/>
          </a:p>
          <a:p>
            <a:pPr marL="800100" lvl="1" indent="-400050">
              <a:buClr>
                <a:srgbClr val="C00000"/>
              </a:buClr>
              <a:buFont typeface="+mj-lt"/>
              <a:buAutoNum type="alphaLcPeriod" startAt="2"/>
              <a:tabLst>
                <a:tab pos="2908300" algn="l"/>
                <a:tab pos="3309938" algn="l"/>
              </a:tabLst>
            </a:pPr>
            <a:r>
              <a:rPr lang="en-US" sz="2300" dirty="0" smtClean="0"/>
              <a:t>Robyn </a:t>
            </a:r>
            <a:r>
              <a:rPr lang="en-US" sz="2300" dirty="0"/>
              <a:t>says that all squares are </a:t>
            </a:r>
            <a:r>
              <a:rPr lang="en-US" sz="2300" dirty="0" smtClean="0"/>
              <a:t>similar. Is </a:t>
            </a:r>
            <a:r>
              <a:rPr lang="en-US" sz="2300" dirty="0"/>
              <a:t>she correct? Explain your answer.</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87525" y="2396391"/>
            <a:ext cx="5220580" cy="1680681"/>
          </a:xfrm>
          <a:prstGeom prst="rect">
            <a:avLst/>
          </a:prstGeom>
          <a:noFill/>
          <a:ln w="9525">
            <a:noFill/>
            <a:miter lim="800000"/>
            <a:headEnd/>
            <a:tailEnd/>
          </a:ln>
          <a:effectLst/>
        </p:spPr>
      </p:pic>
      <p:sp>
        <p:nvSpPr>
          <p:cNvPr id="6" name="Rectangle 5"/>
          <p:cNvSpPr/>
          <p:nvPr/>
        </p:nvSpPr>
        <p:spPr>
          <a:xfrm>
            <a:off x="2123728" y="4653136"/>
            <a:ext cx="648072" cy="648072"/>
          </a:xfrm>
          <a:prstGeom prst="rect">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59832" y="4581128"/>
            <a:ext cx="986842" cy="936104"/>
          </a:xfrm>
          <a:prstGeom prst="rect">
            <a:avLst/>
          </a:prstGeom>
          <a:solidFill>
            <a:schemeClr val="accent6">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4331177"/>
            <a:ext cx="664145" cy="681999"/>
          </a:xfrm>
          <a:prstGeom prst="rect">
            <a:avLst/>
          </a:prstGeom>
        </p:spPr>
      </p:pic>
    </p:spTree>
    <p:extLst>
      <p:ext uri="{BB962C8B-B14F-4D97-AF65-F5344CB8AC3E}">
        <p14:creationId xmlns:p14="http://schemas.microsoft.com/office/powerpoint/2010/main" val="1363781246"/>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19.3 </a:t>
            </a:r>
            <a:r>
              <a:rPr lang="en-GB" sz="4800" dirty="0"/>
              <a:t>– </a:t>
            </a:r>
            <a:r>
              <a:rPr lang="en-GB" sz="4800" dirty="0" smtClean="0"/>
              <a:t>Using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155</a:t>
            </a:r>
            <a:endParaRPr lang="en-GB" sz="1400" b="1" dirty="0">
              <a:latin typeface="Calibri" panose="020F0502020204030204" pitchFamily="34" charset="0"/>
            </a:endParaRPr>
          </a:p>
        </p:txBody>
      </p:sp>
      <p:sp>
        <p:nvSpPr>
          <p:cNvPr id="3" name="Rectangle 2"/>
          <p:cNvSpPr/>
          <p:nvPr/>
        </p:nvSpPr>
        <p:spPr>
          <a:xfrm>
            <a:off x="287524" y="1196752"/>
            <a:ext cx="7308812" cy="5693866"/>
          </a:xfrm>
          <a:prstGeom prst="rect">
            <a:avLst/>
          </a:prstGeom>
        </p:spPr>
        <p:txBody>
          <a:bodyPr wrap="square">
            <a:spAutoFit/>
          </a:bodyPr>
          <a:lstStyle/>
          <a:p>
            <a:pPr marL="457200" indent="-457200">
              <a:buClr>
                <a:srgbClr val="C00000"/>
              </a:buClr>
              <a:buFont typeface="+mj-lt"/>
              <a:buAutoNum type="arabicPeriod" startAt="3"/>
              <a:tabLst>
                <a:tab pos="914400" algn="l"/>
                <a:tab pos="2908300" algn="l"/>
                <a:tab pos="3309938" algn="l"/>
              </a:tabLst>
            </a:pPr>
            <a:r>
              <a:rPr lang="en-US" sz="2760" dirty="0"/>
              <a:t>For each statement, write 'True' or </a:t>
            </a:r>
            <a:r>
              <a:rPr lang="en-US" sz="2760" dirty="0" smtClean="0"/>
              <a:t>'False‘. </a:t>
            </a:r>
          </a:p>
          <a:p>
            <a:pPr marL="857250" lvl="1" indent="-400050">
              <a:buClr>
                <a:srgbClr val="C00000"/>
              </a:buClr>
              <a:buFont typeface="+mj-lt"/>
              <a:buAutoNum type="alphaLcPeriod"/>
              <a:tabLst>
                <a:tab pos="2908300" algn="l"/>
                <a:tab pos="3309938" algn="l"/>
              </a:tabLst>
            </a:pPr>
            <a:r>
              <a:rPr lang="en-US" sz="2760" dirty="0" smtClean="0"/>
              <a:t>If </a:t>
            </a:r>
            <a:r>
              <a:rPr lang="en-US" sz="2760" dirty="0"/>
              <a:t>two pentagons share 5 identical angles, they are always </a:t>
            </a:r>
            <a:r>
              <a:rPr lang="en-US" sz="2760" dirty="0" smtClean="0"/>
              <a:t>similar. </a:t>
            </a:r>
          </a:p>
          <a:p>
            <a:pPr marL="857250" lvl="1" indent="-400050">
              <a:buClr>
                <a:srgbClr val="C00000"/>
              </a:buClr>
              <a:buFont typeface="+mj-lt"/>
              <a:buAutoNum type="alphaLcPeriod"/>
              <a:tabLst>
                <a:tab pos="2908300" algn="l"/>
                <a:tab pos="3309938" algn="l"/>
              </a:tabLst>
            </a:pPr>
            <a:r>
              <a:rPr lang="en-US" sz="2760" dirty="0" smtClean="0"/>
              <a:t>If </a:t>
            </a:r>
            <a:r>
              <a:rPr lang="en-US" sz="2760" dirty="0"/>
              <a:t>two triangles share 2 identical angles, they are always </a:t>
            </a:r>
            <a:r>
              <a:rPr lang="en-US" sz="2760" dirty="0" smtClean="0"/>
              <a:t>similar. </a:t>
            </a:r>
          </a:p>
          <a:p>
            <a:pPr marL="857250" lvl="1" indent="-400050">
              <a:buClr>
                <a:srgbClr val="C00000"/>
              </a:buClr>
              <a:buFont typeface="+mj-lt"/>
              <a:buAutoNum type="alphaLcPeriod"/>
              <a:tabLst>
                <a:tab pos="2908300" algn="l"/>
                <a:tab pos="3309938" algn="l"/>
              </a:tabLst>
            </a:pPr>
            <a:r>
              <a:rPr lang="en-US" sz="2760" dirty="0" smtClean="0"/>
              <a:t>If </a:t>
            </a:r>
            <a:r>
              <a:rPr lang="en-US" sz="2760" dirty="0"/>
              <a:t>two polygons share the same angles, they are always </a:t>
            </a:r>
            <a:r>
              <a:rPr lang="en-US" sz="2760" dirty="0" smtClean="0"/>
              <a:t>similar. </a:t>
            </a:r>
          </a:p>
          <a:p>
            <a:pPr marL="857250" lvl="1" indent="-400050">
              <a:buClr>
                <a:srgbClr val="C00000"/>
              </a:buClr>
              <a:buFont typeface="+mj-lt"/>
              <a:buAutoNum type="alphaLcPeriod"/>
              <a:tabLst>
                <a:tab pos="2908300" algn="l"/>
                <a:tab pos="3309938" algn="l"/>
              </a:tabLst>
            </a:pPr>
            <a:r>
              <a:rPr lang="en-US" sz="2760" dirty="0" smtClean="0"/>
              <a:t>If </a:t>
            </a:r>
            <a:r>
              <a:rPr lang="en-US" sz="2760" dirty="0"/>
              <a:t>two polygons share the same angles and have sides in the same ratio, they are always similar.</a:t>
            </a:r>
          </a:p>
          <a:p>
            <a:pPr marL="857250" lvl="1" indent="-400050">
              <a:buClr>
                <a:srgbClr val="C00000"/>
              </a:buClr>
              <a:buFont typeface="+mj-lt"/>
              <a:buAutoNum type="alphaLcPeriod"/>
              <a:tabLst>
                <a:tab pos="2908300" algn="l"/>
                <a:tab pos="3309938" algn="l"/>
              </a:tabLst>
            </a:pPr>
            <a:r>
              <a:rPr lang="en-US" sz="2760" dirty="0" smtClean="0"/>
              <a:t>If </a:t>
            </a:r>
            <a:r>
              <a:rPr lang="en-US" sz="2760" dirty="0"/>
              <a:t>two triangles have three pairs of sides in the same ratio, they are always similar.</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87361"/>
            <a:ext cx="664145" cy="681999"/>
          </a:xfrm>
          <a:prstGeom prst="rect">
            <a:avLst/>
          </a:prstGeom>
        </p:spPr>
      </p:pic>
      <p:sp>
        <p:nvSpPr>
          <p:cNvPr id="13" name="Rectangle 12"/>
          <p:cNvSpPr/>
          <p:nvPr/>
        </p:nvSpPr>
        <p:spPr>
          <a:xfrm>
            <a:off x="7884368" y="1628800"/>
            <a:ext cx="904466" cy="74823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84368" y="2564904"/>
            <a:ext cx="904466" cy="74823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84368" y="3472849"/>
            <a:ext cx="904466" cy="74823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84368" y="4336945"/>
            <a:ext cx="904466" cy="74823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84368" y="5589240"/>
            <a:ext cx="904466" cy="74823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178330"/>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19.3 </a:t>
            </a:r>
            <a:r>
              <a:rPr lang="en-GB" sz="4800" dirty="0"/>
              <a:t>– </a:t>
            </a:r>
            <a:r>
              <a:rPr lang="en-GB" sz="4800" dirty="0" smtClean="0"/>
              <a:t>Using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155</a:t>
            </a:r>
            <a:endParaRPr lang="en-GB" sz="1400" b="1" dirty="0">
              <a:latin typeface="Calibri" panose="020F0502020204030204" pitchFamily="34" charset="0"/>
            </a:endParaRPr>
          </a:p>
        </p:txBody>
      </p:sp>
      <p:sp>
        <p:nvSpPr>
          <p:cNvPr id="3" name="Rectangle 2"/>
          <p:cNvSpPr/>
          <p:nvPr/>
        </p:nvSpPr>
        <p:spPr>
          <a:xfrm>
            <a:off x="287524" y="1196752"/>
            <a:ext cx="5220580" cy="3539430"/>
          </a:xfrm>
          <a:prstGeom prst="rect">
            <a:avLst/>
          </a:prstGeom>
        </p:spPr>
        <p:txBody>
          <a:bodyPr wrap="square">
            <a:spAutoFit/>
          </a:bodyPr>
          <a:lstStyle/>
          <a:p>
            <a:pPr marL="457200" indent="-457200">
              <a:buClr>
                <a:srgbClr val="C00000"/>
              </a:buClr>
              <a:buFont typeface="+mj-lt"/>
              <a:buAutoNum type="arabicPeriod" startAt="5"/>
              <a:tabLst>
                <a:tab pos="914400" algn="l"/>
                <a:tab pos="2908300" algn="l"/>
                <a:tab pos="3309938" algn="l"/>
              </a:tabLst>
            </a:pPr>
            <a:r>
              <a:rPr lang="en-US" sz="2800" dirty="0">
                <a:solidFill>
                  <a:srgbClr val="C00000"/>
                </a:solidFill>
              </a:rPr>
              <a:t>a</a:t>
            </a:r>
            <a:r>
              <a:rPr lang="en-US" sz="2800" dirty="0"/>
              <a:t> </a:t>
            </a:r>
            <a:r>
              <a:rPr lang="en-US" sz="2800" dirty="0" smtClean="0"/>
              <a:t>	Explain </a:t>
            </a:r>
            <a:r>
              <a:rPr lang="en-US" sz="2800" dirty="0"/>
              <a:t>why two regular </a:t>
            </a:r>
            <a:r>
              <a:rPr lang="en-US" sz="2800" dirty="0" smtClean="0"/>
              <a:t>	pentagons are similar.</a:t>
            </a:r>
          </a:p>
          <a:p>
            <a:pPr marL="914400" lvl="1" indent="-457200">
              <a:buClr>
                <a:srgbClr val="C00000"/>
              </a:buClr>
              <a:buFont typeface="+mj-lt"/>
              <a:buAutoNum type="alphaLcPeriod" startAt="2"/>
              <a:tabLst>
                <a:tab pos="2908300" algn="l"/>
                <a:tab pos="3309938" algn="l"/>
              </a:tabLst>
            </a:pPr>
            <a:r>
              <a:rPr lang="en-US" sz="2800" dirty="0" smtClean="0"/>
              <a:t>Explain why any two of the same type of regular polygon are similar.</a:t>
            </a:r>
          </a:p>
          <a:p>
            <a:pPr marL="457200" indent="-457200">
              <a:buClr>
                <a:srgbClr val="C00000"/>
              </a:buClr>
              <a:buFont typeface="+mj-lt"/>
              <a:buAutoNum type="arabicPeriod" startAt="5"/>
              <a:tabLst>
                <a:tab pos="914400" algn="l"/>
                <a:tab pos="2908300" algn="l"/>
                <a:tab pos="3309938" algn="l"/>
              </a:tabLst>
            </a:pPr>
            <a:r>
              <a:rPr lang="en-US" sz="2800" b="1" dirty="0" smtClean="0">
                <a:solidFill>
                  <a:srgbClr val="FF0000"/>
                </a:solidFill>
              </a:rPr>
              <a:t>R</a:t>
            </a:r>
            <a:r>
              <a:rPr lang="en-US" sz="2800" dirty="0" smtClean="0"/>
              <a:t> </a:t>
            </a:r>
            <a:r>
              <a:rPr lang="en-US" sz="2800" dirty="0"/>
              <a:t>Two circles with different diameters are drawn. Explain why they are similar.</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4" name="Oval 3"/>
          <p:cNvSpPr/>
          <p:nvPr/>
        </p:nvSpPr>
        <p:spPr>
          <a:xfrm>
            <a:off x="1475656" y="4729809"/>
            <a:ext cx="1808779" cy="1790870"/>
          </a:xfrm>
          <a:prstGeom prst="ellipse">
            <a:avLst/>
          </a:prstGeom>
          <a:solidFill>
            <a:schemeClr val="accent6">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43076" y="5029150"/>
            <a:ext cx="1090921" cy="1080120"/>
          </a:xfrm>
          <a:prstGeom prst="ellipse">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197177"/>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19.3 </a:t>
            </a:r>
            <a:r>
              <a:rPr lang="en-GB" sz="4800" dirty="0"/>
              <a:t>– </a:t>
            </a:r>
            <a:r>
              <a:rPr lang="en-GB" sz="4800" dirty="0" smtClean="0"/>
              <a:t>Using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155</a:t>
            </a:r>
            <a:endParaRPr lang="en-GB" sz="1400" b="1" dirty="0">
              <a:latin typeface="Calibri" panose="020F0502020204030204" pitchFamily="34" charset="0"/>
            </a:endParaRPr>
          </a:p>
        </p:txBody>
      </p:sp>
      <p:sp>
        <p:nvSpPr>
          <p:cNvPr id="3" name="Rectangle 2"/>
          <p:cNvSpPr/>
          <p:nvPr/>
        </p:nvSpPr>
        <p:spPr>
          <a:xfrm>
            <a:off x="287524" y="1196752"/>
            <a:ext cx="5220580" cy="5632311"/>
          </a:xfrm>
          <a:prstGeom prst="rect">
            <a:avLst/>
          </a:prstGeom>
        </p:spPr>
        <p:txBody>
          <a:bodyPr wrap="square">
            <a:spAutoFit/>
          </a:bodyPr>
          <a:lstStyle/>
          <a:p>
            <a:pPr marL="400050" indent="-400050">
              <a:buClr>
                <a:srgbClr val="C00000"/>
              </a:buClr>
              <a:buFont typeface="+mj-lt"/>
              <a:buAutoNum type="arabicPeriod" startAt="7"/>
              <a:tabLst>
                <a:tab pos="914400" algn="l"/>
                <a:tab pos="2908300" algn="l"/>
                <a:tab pos="3309938" algn="l"/>
              </a:tabLst>
            </a:pPr>
            <a:r>
              <a:rPr lang="en-US" sz="2000" b="1" dirty="0" smtClean="0">
                <a:solidFill>
                  <a:srgbClr val="FF0000"/>
                </a:solidFill>
              </a:rPr>
              <a:t>P</a:t>
            </a:r>
            <a:r>
              <a:rPr lang="en-US" sz="2000" dirty="0" smtClean="0"/>
              <a:t> </a:t>
            </a:r>
            <a:r>
              <a:rPr lang="en-US" sz="2000" dirty="0"/>
              <a:t>In the diagram, shape A is mapped to shape B by an enlargement</a:t>
            </a:r>
            <a:r>
              <a:rPr lang="en-US" sz="2000" dirty="0" smtClean="0"/>
              <a:t>.</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1400" dirty="0" smtClean="0"/>
              <a:t/>
            </a:r>
            <a:br>
              <a:rPr lang="en-US" sz="1400" dirty="0" smtClean="0"/>
            </a:br>
            <a:endParaRPr lang="en-US" sz="2000" dirty="0"/>
          </a:p>
          <a:p>
            <a:pPr marL="400050" lvl="1" indent="-400050">
              <a:buClr>
                <a:srgbClr val="C00000"/>
              </a:buClr>
              <a:buFont typeface="+mj-lt"/>
              <a:buAutoNum type="alphaLcPeriod"/>
              <a:tabLst>
                <a:tab pos="2908300" algn="l"/>
                <a:tab pos="3309938" algn="l"/>
              </a:tabLst>
            </a:pPr>
            <a:r>
              <a:rPr lang="en-US" sz="2000" dirty="0" smtClean="0"/>
              <a:t>Find </a:t>
            </a:r>
            <a:r>
              <a:rPr lang="en-US" sz="2000" dirty="0"/>
              <a:t>the scale factor of the enlargement, </a:t>
            </a:r>
            <a:endParaRPr lang="en-US" sz="2000" dirty="0" smtClean="0"/>
          </a:p>
          <a:p>
            <a:pPr marL="400050" lvl="1" indent="-400050">
              <a:buClr>
                <a:srgbClr val="C00000"/>
              </a:buClr>
              <a:buFont typeface="+mj-lt"/>
              <a:buAutoNum type="alphaLcPeriod"/>
              <a:tabLst>
                <a:tab pos="2908300" algn="l"/>
                <a:tab pos="3309938" algn="l"/>
              </a:tabLst>
            </a:pPr>
            <a:r>
              <a:rPr lang="en-US" sz="2000" dirty="0" smtClean="0"/>
              <a:t>Work </a:t>
            </a:r>
            <a:r>
              <a:rPr lang="en-US" sz="2000" dirty="0"/>
              <a:t>out the lengths of the unknown sides of shape B.</a:t>
            </a:r>
          </a:p>
          <a:p>
            <a:pPr marL="400050" lvl="1" indent="-400050">
              <a:buClr>
                <a:srgbClr val="C00000"/>
              </a:buClr>
              <a:buFont typeface="+mj-lt"/>
              <a:buAutoNum type="alphaLcPeriod"/>
              <a:tabLst>
                <a:tab pos="2908300" algn="l"/>
                <a:tab pos="3309938" algn="l"/>
              </a:tabLst>
            </a:pPr>
            <a:r>
              <a:rPr lang="en-US" sz="2000" dirty="0" smtClean="0"/>
              <a:t>Work </a:t>
            </a:r>
            <a:r>
              <a:rPr lang="en-US" sz="2000" dirty="0"/>
              <a:t>out the perimeter of shape A. </a:t>
            </a:r>
            <a:endParaRPr lang="en-US" sz="2000" dirty="0" smtClean="0"/>
          </a:p>
          <a:p>
            <a:pPr marL="400050" lvl="1" indent="-400050">
              <a:buClr>
                <a:srgbClr val="C00000"/>
              </a:buClr>
              <a:buFont typeface="+mj-lt"/>
              <a:buAutoNum type="alphaLcPeriod"/>
              <a:tabLst>
                <a:tab pos="2908300" algn="l"/>
                <a:tab pos="3309938" algn="l"/>
              </a:tabLst>
            </a:pPr>
            <a:r>
              <a:rPr lang="en-US" sz="2000" dirty="0" smtClean="0"/>
              <a:t>Work </a:t>
            </a:r>
            <a:r>
              <a:rPr lang="en-US" sz="2000" dirty="0"/>
              <a:t>out the perimeter of shape B. </a:t>
            </a:r>
            <a:endParaRPr lang="en-US" sz="2000" dirty="0" smtClean="0"/>
          </a:p>
          <a:p>
            <a:pPr marL="400050" lvl="1" indent="-400050">
              <a:lnSpc>
                <a:spcPts val="2400"/>
              </a:lnSpc>
              <a:buClr>
                <a:srgbClr val="C00000"/>
              </a:buClr>
              <a:buFont typeface="+mj-lt"/>
              <a:buAutoNum type="alphaLcPeriod"/>
              <a:tabLst>
                <a:tab pos="2908300" algn="l"/>
                <a:tab pos="3309938" algn="l"/>
              </a:tabLst>
            </a:pPr>
            <a:r>
              <a:rPr lang="en-US" sz="2000" dirty="0" smtClean="0"/>
              <a:t>Copy </a:t>
            </a:r>
            <a:r>
              <a:rPr lang="en-US" sz="2000" dirty="0"/>
              <a:t>and </a:t>
            </a:r>
            <a:r>
              <a:rPr lang="en-US" sz="2000" dirty="0" smtClean="0"/>
              <a:t>complete.</a:t>
            </a:r>
            <a:br>
              <a:rPr lang="en-US" sz="2000" dirty="0" smtClean="0"/>
            </a:br>
            <a:r>
              <a:rPr lang="en-US" sz="2000" b="1" dirty="0" smtClean="0">
                <a:solidFill>
                  <a:srgbClr val="0070C0"/>
                </a:solidFill>
              </a:rPr>
              <a:t>Perimeter</a:t>
            </a:r>
            <a:r>
              <a:rPr lang="en-US" sz="2000" dirty="0" smtClean="0"/>
              <a:t> </a:t>
            </a:r>
            <a:r>
              <a:rPr lang="en-US" sz="2000" dirty="0"/>
              <a:t>of shape B = </a:t>
            </a:r>
            <a:r>
              <a:rPr lang="en-US" sz="3600" dirty="0"/>
              <a:t>□</a:t>
            </a:r>
            <a:r>
              <a:rPr lang="en-US" sz="2000" dirty="0"/>
              <a:t> </a:t>
            </a:r>
            <a:r>
              <a:rPr lang="en-US" sz="2000" dirty="0" smtClean="0"/>
              <a:t>x </a:t>
            </a:r>
            <a:r>
              <a:rPr lang="en-US" sz="2000" dirty="0"/>
              <a:t>perimeter </a:t>
            </a:r>
            <a:r>
              <a:rPr lang="en-US" sz="2000" dirty="0" smtClean="0"/>
              <a:t>of 			shape </a:t>
            </a:r>
            <a:r>
              <a:rPr lang="en-US" sz="2000" dirty="0"/>
              <a:t>A</a:t>
            </a:r>
          </a:p>
          <a:p>
            <a:pPr marL="400050" lvl="1" indent="-400050">
              <a:buClr>
                <a:srgbClr val="C00000"/>
              </a:buClr>
              <a:buFont typeface="+mj-lt"/>
              <a:buAutoNum type="alphaLcPeriod"/>
              <a:tabLst>
                <a:tab pos="2908300" algn="l"/>
                <a:tab pos="3309938" algn="l"/>
              </a:tabLst>
            </a:pPr>
            <a:r>
              <a:rPr lang="en-US" sz="2000" dirty="0" smtClean="0"/>
              <a:t>Look </a:t>
            </a:r>
            <a:r>
              <a:rPr lang="en-US" sz="2000" dirty="0"/>
              <a:t>at your answers to parts </a:t>
            </a:r>
            <a:r>
              <a:rPr lang="en-US" sz="2000" b="1" dirty="0"/>
              <a:t>a</a:t>
            </a:r>
            <a:r>
              <a:rPr lang="en-US" sz="2000" dirty="0"/>
              <a:t> and </a:t>
            </a:r>
            <a:r>
              <a:rPr lang="en-US" sz="2000" b="1" dirty="0"/>
              <a:t>e</a:t>
            </a:r>
            <a:r>
              <a:rPr lang="en-US" sz="2000" dirty="0"/>
              <a:t>. What do you notice?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847755" y="1916832"/>
            <a:ext cx="4300309" cy="1648193"/>
          </a:xfrm>
          <a:prstGeom prst="rect">
            <a:avLst/>
          </a:prstGeom>
          <a:noFill/>
          <a:ln w="9525">
            <a:noFill/>
            <a:miter lim="800000"/>
            <a:headEnd/>
            <a:tailEnd/>
          </a:ln>
          <a:effectLst/>
        </p:spPr>
      </p:pic>
    </p:spTree>
    <p:extLst>
      <p:ext uri="{BB962C8B-B14F-4D97-AF65-F5344CB8AC3E}">
        <p14:creationId xmlns:p14="http://schemas.microsoft.com/office/powerpoint/2010/main" val="1482681201"/>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19.3 </a:t>
            </a:r>
            <a:r>
              <a:rPr lang="en-GB" sz="4800" dirty="0"/>
              <a:t>– </a:t>
            </a:r>
            <a:r>
              <a:rPr lang="en-GB" sz="4800" dirty="0" smtClean="0"/>
              <a:t>Using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156</a:t>
            </a:r>
            <a:endParaRPr lang="en-GB" sz="1400" b="1" dirty="0">
              <a:latin typeface="Calibri" panose="020F0502020204030204" pitchFamily="34" charset="0"/>
            </a:endParaRPr>
          </a:p>
        </p:txBody>
      </p:sp>
      <p:sp>
        <p:nvSpPr>
          <p:cNvPr id="3" name="Rectangle 2"/>
          <p:cNvSpPr/>
          <p:nvPr/>
        </p:nvSpPr>
        <p:spPr>
          <a:xfrm>
            <a:off x="287524" y="1196752"/>
            <a:ext cx="5220580" cy="4022640"/>
          </a:xfrm>
          <a:prstGeom prst="rect">
            <a:avLst/>
          </a:prstGeom>
        </p:spPr>
        <p:txBody>
          <a:bodyPr wrap="square">
            <a:spAutoFit/>
          </a:bodyPr>
          <a:lstStyle/>
          <a:p>
            <a:pPr marL="457200" indent="-457200">
              <a:buClr>
                <a:srgbClr val="C00000"/>
              </a:buClr>
              <a:buFont typeface="+mj-lt"/>
              <a:buAutoNum type="arabicPeriod" startAt="8"/>
              <a:tabLst>
                <a:tab pos="914400" algn="l"/>
                <a:tab pos="2908300" algn="l"/>
                <a:tab pos="3309938" algn="l"/>
              </a:tabLst>
            </a:pPr>
            <a:r>
              <a:rPr lang="en-US" sz="2660" b="1" dirty="0">
                <a:solidFill>
                  <a:srgbClr val="FF0000"/>
                </a:solidFill>
              </a:rPr>
              <a:t>P</a:t>
            </a:r>
            <a:r>
              <a:rPr lang="en-US" sz="2660" dirty="0"/>
              <a:t> These two shapes are mathematically similar</a:t>
            </a:r>
            <a:r>
              <a:rPr lang="en-US" sz="2660" dirty="0" smtClean="0"/>
              <a:t>.</a:t>
            </a:r>
            <a:br>
              <a:rPr lang="en-US" sz="2660" dirty="0" smtClean="0"/>
            </a:br>
            <a:r>
              <a:rPr lang="en-US" sz="1600" dirty="0"/>
              <a:t/>
            </a:r>
            <a:br>
              <a:rPr lang="en-US" sz="1600" dirty="0"/>
            </a:br>
            <a:r>
              <a:rPr lang="en-US" sz="2660" dirty="0"/>
              <a:t/>
            </a:r>
            <a:br>
              <a:rPr lang="en-US" sz="2660" dirty="0"/>
            </a:br>
            <a:r>
              <a:rPr lang="en-US" sz="2660" dirty="0" smtClean="0"/>
              <a:t/>
            </a:r>
            <a:br>
              <a:rPr lang="en-US" sz="2660" dirty="0" smtClean="0"/>
            </a:br>
            <a:r>
              <a:rPr lang="en-US" sz="2660" dirty="0"/>
              <a:t/>
            </a:r>
            <a:br>
              <a:rPr lang="en-US" sz="2660" dirty="0"/>
            </a:br>
            <a:r>
              <a:rPr lang="en-US" sz="2660" dirty="0"/>
              <a:t/>
            </a:r>
            <a:br>
              <a:rPr lang="en-US" sz="2660" dirty="0"/>
            </a:br>
            <a:r>
              <a:rPr lang="en-US" sz="2660" dirty="0"/>
              <a:t>Shape A has perimeter 23 </a:t>
            </a:r>
            <a:r>
              <a:rPr lang="en-US" sz="2660" dirty="0" smtClean="0"/>
              <a:t>cm.</a:t>
            </a:r>
            <a:br>
              <a:rPr lang="en-US" sz="2660" dirty="0" smtClean="0"/>
            </a:br>
            <a:r>
              <a:rPr lang="en-US" sz="2660" dirty="0" smtClean="0"/>
              <a:t>Work </a:t>
            </a:r>
            <a:r>
              <a:rPr lang="en-US" sz="2660" dirty="0"/>
              <a:t>out the perimeter of shape B.</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sp>
        <p:nvSpPr>
          <p:cNvPr id="7" name="Rectangle 6"/>
          <p:cNvSpPr/>
          <p:nvPr/>
        </p:nvSpPr>
        <p:spPr>
          <a:xfrm flipH="1">
            <a:off x="223753" y="5325015"/>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Q8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Work out the scale factor of the enlargement using the two corresponding sides given.</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313565" y="2199014"/>
            <a:ext cx="5194539" cy="1590026"/>
          </a:xfrm>
          <a:prstGeom prst="rect">
            <a:avLst/>
          </a:prstGeom>
          <a:noFill/>
          <a:ln w="9525">
            <a:noFill/>
            <a:miter lim="800000"/>
            <a:headEnd/>
            <a:tailEnd/>
          </a:ln>
          <a:effectLst/>
        </p:spPr>
      </p:pic>
    </p:spTree>
    <p:extLst>
      <p:ext uri="{BB962C8B-B14F-4D97-AF65-F5344CB8AC3E}">
        <p14:creationId xmlns:p14="http://schemas.microsoft.com/office/powerpoint/2010/main" val="2694950617"/>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19.3 </a:t>
            </a:r>
            <a:r>
              <a:rPr lang="en-GB" sz="4800" dirty="0"/>
              <a:t>– </a:t>
            </a:r>
            <a:r>
              <a:rPr lang="en-GB" sz="4800" dirty="0" smtClean="0"/>
              <a:t>Using Similarity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156</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grpSp>
        <p:nvGrpSpPr>
          <p:cNvPr id="9" name="Group 8"/>
          <p:cNvGrpSpPr/>
          <p:nvPr/>
        </p:nvGrpSpPr>
        <p:grpSpPr>
          <a:xfrm>
            <a:off x="305905" y="1268760"/>
            <a:ext cx="5130191" cy="5256584"/>
            <a:chOff x="3483872" y="1089031"/>
            <a:chExt cx="5264592" cy="5256584"/>
          </a:xfrm>
        </p:grpSpPr>
        <p:sp>
          <p:nvSpPr>
            <p:cNvPr id="10" name="Round Diagonal Corner Rectangle 9"/>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4662815"/>
            </a:xfrm>
            <a:prstGeom prst="rect">
              <a:avLst/>
            </a:prstGeom>
          </p:spPr>
          <p:txBody>
            <a:bodyPr wrap="square">
              <a:spAutoFit/>
            </a:bodyPr>
            <a:lstStyle/>
            <a:p>
              <a:pPr>
                <a:spcAft>
                  <a:spcPts val="0"/>
                </a:spcAft>
                <a:tabLst>
                  <a:tab pos="4972050" algn="r"/>
                </a:tabLst>
              </a:pPr>
              <a:r>
                <a:rPr lang="en-US" sz="2700" dirty="0"/>
                <a:t>The diagram shows a company’s </a:t>
              </a:r>
              <a:r>
                <a:rPr lang="en-US" sz="2700" dirty="0" smtClean="0"/>
                <a:t/>
              </a:r>
              <a:br>
                <a:rPr lang="en-US" sz="2700" dirty="0" smtClean="0"/>
              </a:br>
              <a:r>
                <a:rPr lang="en-US" sz="2700" dirty="0" smtClean="0"/>
                <a:t>logo</a:t>
              </a:r>
              <a:r>
                <a:rPr lang="en-US" sz="2700" dirty="0"/>
                <a:t>.</a:t>
              </a:r>
            </a:p>
            <a:p>
              <a:pPr>
                <a:spcAft>
                  <a:spcPts val="0"/>
                </a:spcAft>
                <a:tabLst>
                  <a:tab pos="4972050" algn="r"/>
                </a:tabLst>
              </a:pPr>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700" dirty="0" smtClean="0"/>
                <a:t>It </a:t>
              </a:r>
              <a:r>
                <a:rPr lang="en-US" sz="2700" dirty="0"/>
                <a:t>uses two similar shapes.</a:t>
              </a:r>
            </a:p>
            <a:p>
              <a:pPr>
                <a:spcAft>
                  <a:spcPts val="0"/>
                </a:spcAft>
                <a:tabLst>
                  <a:tab pos="4972050" algn="r"/>
                </a:tabLst>
              </a:pPr>
              <a:r>
                <a:rPr lang="en-US" sz="2700" dirty="0"/>
                <a:t>The perimeter of the smaller arrow is </a:t>
              </a:r>
              <a:r>
                <a:rPr lang="en-US" sz="2700" dirty="0" smtClean="0"/>
                <a:t>7cm.</a:t>
              </a:r>
            </a:p>
            <a:p>
              <a:pPr>
                <a:spcAft>
                  <a:spcPts val="0"/>
                </a:spcAft>
                <a:tabLst>
                  <a:tab pos="4972050" algn="r"/>
                </a:tabLst>
              </a:pPr>
              <a:r>
                <a:rPr lang="en-US" sz="2700" dirty="0" smtClean="0"/>
                <a:t>Work out the perimeter of the logo.	</a:t>
              </a:r>
              <a:r>
                <a:rPr lang="en-US" sz="2700" b="1" dirty="0" smtClean="0"/>
                <a:t>(2 marks)</a:t>
              </a:r>
              <a:endParaRPr lang="en-US" sz="2700" b="1" dirty="0"/>
            </a:p>
          </p:txBody>
        </p:sp>
      </p:grpSp>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267744" y="2348880"/>
            <a:ext cx="3029477" cy="2008406"/>
          </a:xfrm>
          <a:prstGeom prst="rect">
            <a:avLst/>
          </a:prstGeom>
          <a:noFill/>
          <a:ln w="9525">
            <a:noFill/>
            <a:miter lim="800000"/>
            <a:headEnd/>
            <a:tailEnd/>
          </a:ln>
          <a:effectLst/>
        </p:spPr>
      </p:pic>
    </p:spTree>
    <p:extLst>
      <p:ext uri="{BB962C8B-B14F-4D97-AF65-F5344CB8AC3E}">
        <p14:creationId xmlns:p14="http://schemas.microsoft.com/office/powerpoint/2010/main" val="3803457377"/>
      </p:ext>
    </p:extLst>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19.4 </a:t>
            </a:r>
            <a:r>
              <a:rPr lang="en-GB" sz="4800" dirty="0"/>
              <a:t>– </a:t>
            </a:r>
            <a:r>
              <a:rPr lang="en-GB" sz="4800" dirty="0" smtClean="0"/>
              <a:t>Congruence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156</a:t>
            </a:r>
            <a:endParaRPr lang="en-GB" sz="1400" b="1" dirty="0">
              <a:latin typeface="Calibri" panose="020F0502020204030204" pitchFamily="34" charset="0"/>
            </a:endParaRPr>
          </a:p>
        </p:txBody>
      </p:sp>
      <p:sp>
        <p:nvSpPr>
          <p:cNvPr id="3" name="Rectangle 2"/>
          <p:cNvSpPr/>
          <p:nvPr/>
        </p:nvSpPr>
        <p:spPr>
          <a:xfrm>
            <a:off x="287524" y="1196752"/>
            <a:ext cx="5220580" cy="1320361"/>
          </a:xfrm>
          <a:prstGeom prst="rect">
            <a:avLst/>
          </a:prstGeom>
        </p:spPr>
        <p:txBody>
          <a:bodyPr wrap="square">
            <a:spAutoFit/>
          </a:bodyPr>
          <a:lstStyle/>
          <a:p>
            <a:pPr marL="514350" indent="-514350">
              <a:buClr>
                <a:srgbClr val="C00000"/>
              </a:buClr>
              <a:buFont typeface="+mj-lt"/>
              <a:buAutoNum type="arabicPeriod"/>
              <a:tabLst>
                <a:tab pos="914400" algn="l"/>
                <a:tab pos="2908300" algn="l"/>
                <a:tab pos="3309938" algn="l"/>
              </a:tabLst>
            </a:pPr>
            <a:r>
              <a:rPr lang="en-US" sz="2660" dirty="0" smtClean="0"/>
              <a:t>Here </a:t>
            </a:r>
            <a:r>
              <a:rPr lang="en-US" sz="2660" dirty="0"/>
              <a:t>are two pairs of congruent triangles. Work out the size of angles x and y.</a:t>
            </a:r>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251520" y="2610324"/>
            <a:ext cx="5254361" cy="3915020"/>
          </a:xfrm>
          <a:prstGeom prst="rect">
            <a:avLst/>
          </a:prstGeom>
          <a:noFill/>
          <a:ln w="9525">
            <a:noFill/>
            <a:miter lim="800000"/>
            <a:headEnd/>
            <a:tailEnd/>
          </a:ln>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529434024"/>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17.2 – Circumference of a Circle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139</a:t>
            </a:r>
            <a:endParaRPr lang="en-GB" sz="1400" b="1" dirty="0">
              <a:latin typeface="Calibri" panose="020F0502020204030204" pitchFamily="34" charset="0"/>
            </a:endParaRPr>
          </a:p>
        </p:txBody>
      </p:sp>
      <p:sp>
        <p:nvSpPr>
          <p:cNvPr id="3" name="Rectangle 2"/>
          <p:cNvSpPr/>
          <p:nvPr/>
        </p:nvSpPr>
        <p:spPr>
          <a:xfrm>
            <a:off x="251520" y="1196752"/>
            <a:ext cx="5256584" cy="5349157"/>
          </a:xfrm>
          <a:prstGeom prst="rect">
            <a:avLst/>
          </a:prstGeom>
        </p:spPr>
        <p:txBody>
          <a:bodyPr wrap="square">
            <a:spAutoFit/>
          </a:bodyPr>
          <a:lstStyle/>
          <a:p>
            <a:pPr marL="457200" indent="-457200">
              <a:buClr>
                <a:srgbClr val="C00000"/>
              </a:buClr>
              <a:buFont typeface="+mj-lt"/>
              <a:buAutoNum type="arabicPeriod" startAt="7"/>
              <a:tabLst>
                <a:tab pos="857250" algn="l"/>
              </a:tabLst>
            </a:pPr>
            <a:r>
              <a:rPr lang="en-US" sz="2440" b="1" dirty="0">
                <a:solidFill>
                  <a:srgbClr val="C00000"/>
                </a:solidFill>
                <a:latin typeface="Arial" panose="020B0604020202020204" pitchFamily="34" charset="0"/>
                <a:cs typeface="Arial" panose="020B0604020202020204" pitchFamily="34" charset="0"/>
              </a:rPr>
              <a:t>a</a:t>
            </a:r>
            <a:r>
              <a:rPr lang="en-US" sz="2440" dirty="0">
                <a:latin typeface="Arial" panose="020B0604020202020204" pitchFamily="34" charset="0"/>
                <a:cs typeface="Arial" panose="020B0604020202020204" pitchFamily="34" charset="0"/>
              </a:rPr>
              <a:t> </a:t>
            </a:r>
            <a:r>
              <a:rPr lang="en-US" sz="2440" dirty="0" smtClean="0">
                <a:latin typeface="Arial" panose="020B0604020202020204" pitchFamily="34" charset="0"/>
                <a:cs typeface="Arial" panose="020B0604020202020204" pitchFamily="34" charset="0"/>
              </a:rPr>
              <a:t>	</a:t>
            </a:r>
            <a:r>
              <a:rPr lang="el-GR" sz="2440" dirty="0" smtClean="0"/>
              <a:t>π</a:t>
            </a:r>
            <a:r>
              <a:rPr lang="en-US" sz="2440" dirty="0" smtClean="0">
                <a:latin typeface="Arial" panose="020B0604020202020204" pitchFamily="34" charset="0"/>
                <a:cs typeface="Arial" panose="020B0604020202020204" pitchFamily="34" charset="0"/>
              </a:rPr>
              <a:t> </a:t>
            </a:r>
            <a:r>
              <a:rPr lang="en-US" sz="2440" dirty="0">
                <a:latin typeface="Arial" panose="020B0604020202020204" pitchFamily="34" charset="0"/>
                <a:cs typeface="Arial" panose="020B0604020202020204" pitchFamily="34" charset="0"/>
              </a:rPr>
              <a:t>= 3.141 592 654. Round </a:t>
            </a:r>
            <a:r>
              <a:rPr lang="el-GR" sz="2440" dirty="0"/>
              <a:t>π</a:t>
            </a:r>
            <a:r>
              <a:rPr lang="en-US" sz="2440" dirty="0" smtClean="0">
                <a:latin typeface="Arial" panose="020B0604020202020204" pitchFamily="34" charset="0"/>
                <a:cs typeface="Arial" panose="020B0604020202020204" pitchFamily="34" charset="0"/>
              </a:rPr>
              <a:t> </a:t>
            </a:r>
            <a:r>
              <a:rPr lang="en-US" sz="2440" dirty="0">
                <a:latin typeface="Arial" panose="020B0604020202020204" pitchFamily="34" charset="0"/>
                <a:cs typeface="Arial" panose="020B0604020202020204" pitchFamily="34" charset="0"/>
              </a:rPr>
              <a:t>to </a:t>
            </a:r>
            <a:r>
              <a:rPr lang="en-US" sz="2440" dirty="0" smtClean="0">
                <a:latin typeface="Arial" panose="020B0604020202020204" pitchFamily="34" charset="0"/>
                <a:cs typeface="Arial" panose="020B0604020202020204" pitchFamily="34" charset="0"/>
              </a:rPr>
              <a:t>	1 </a:t>
            </a:r>
            <a:r>
              <a:rPr lang="en-US" sz="2440" dirty="0" err="1">
                <a:latin typeface="Arial" panose="020B0604020202020204" pitchFamily="34" charset="0"/>
                <a:cs typeface="Arial" panose="020B0604020202020204" pitchFamily="34" charset="0"/>
              </a:rPr>
              <a:t>s.f.</a:t>
            </a:r>
            <a:r>
              <a:rPr lang="en-US" sz="2440" dirty="0">
                <a:latin typeface="Arial" panose="020B0604020202020204" pitchFamily="34" charset="0"/>
                <a:cs typeface="Arial" panose="020B0604020202020204" pitchFamily="34" charset="0"/>
              </a:rPr>
              <a:t> </a:t>
            </a:r>
            <a:endParaRPr lang="en-US" sz="244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04863" algn="l"/>
              </a:tabLst>
            </a:pPr>
            <a:r>
              <a:rPr lang="en-US" sz="2440" dirty="0" smtClean="0">
                <a:latin typeface="Arial" panose="020B0604020202020204" pitchFamily="34" charset="0"/>
                <a:cs typeface="Arial" panose="020B0604020202020204" pitchFamily="34" charset="0"/>
              </a:rPr>
              <a:t>Use </a:t>
            </a:r>
            <a:r>
              <a:rPr lang="en-US" sz="2440" dirty="0">
                <a:latin typeface="Arial" panose="020B0604020202020204" pitchFamily="34" charset="0"/>
                <a:cs typeface="Arial" panose="020B0604020202020204" pitchFamily="34" charset="0"/>
              </a:rPr>
              <a:t>the value of </a:t>
            </a:r>
            <a:r>
              <a:rPr lang="el-GR" sz="2440" dirty="0"/>
              <a:t>π</a:t>
            </a:r>
            <a:r>
              <a:rPr lang="en-US" sz="2440" dirty="0" smtClean="0">
                <a:latin typeface="Arial" panose="020B0604020202020204" pitchFamily="34" charset="0"/>
                <a:cs typeface="Arial" panose="020B0604020202020204" pitchFamily="34" charset="0"/>
              </a:rPr>
              <a:t> </a:t>
            </a:r>
            <a:r>
              <a:rPr lang="en-US" sz="2440" dirty="0">
                <a:latin typeface="Arial" panose="020B0604020202020204" pitchFamily="34" charset="0"/>
                <a:cs typeface="Arial" panose="020B0604020202020204" pitchFamily="34" charset="0"/>
              </a:rPr>
              <a:t>from part </a:t>
            </a:r>
            <a:r>
              <a:rPr lang="en-US" sz="2440" b="1" dirty="0">
                <a:latin typeface="Arial" panose="020B0604020202020204" pitchFamily="34" charset="0"/>
                <a:cs typeface="Arial" panose="020B0604020202020204" pitchFamily="34" charset="0"/>
              </a:rPr>
              <a:t>a</a:t>
            </a:r>
            <a:r>
              <a:rPr lang="en-US" sz="2440" dirty="0">
                <a:latin typeface="Arial" panose="020B0604020202020204" pitchFamily="34" charset="0"/>
                <a:cs typeface="Arial" panose="020B0604020202020204" pitchFamily="34" charset="0"/>
              </a:rPr>
              <a:t> to work out the circumference of a circle with diameter 11cm.</a:t>
            </a:r>
          </a:p>
          <a:p>
            <a:pPr marL="457200" indent="-457200">
              <a:buClr>
                <a:srgbClr val="C00000"/>
              </a:buClr>
              <a:buFont typeface="+mj-lt"/>
              <a:buAutoNum type="arabicPeriod" startAt="7"/>
              <a:tabLst>
                <a:tab pos="804863" algn="l"/>
              </a:tabLst>
            </a:pPr>
            <a:r>
              <a:rPr lang="en-US" sz="2440" dirty="0">
                <a:latin typeface="Arial" panose="020B0604020202020204" pitchFamily="34" charset="0"/>
                <a:cs typeface="Arial" panose="020B0604020202020204" pitchFamily="34" charset="0"/>
              </a:rPr>
              <a:t>Work out the circumference of each of these circular objects. Round your answers to an appropriate degree of </a:t>
            </a:r>
            <a:r>
              <a:rPr lang="en-US" sz="2440" dirty="0" smtClean="0">
                <a:latin typeface="Arial" panose="020B0604020202020204" pitchFamily="34" charset="0"/>
                <a:cs typeface="Arial" panose="020B0604020202020204" pitchFamily="34" charset="0"/>
              </a:rPr>
              <a:t>accuracy. </a:t>
            </a:r>
          </a:p>
          <a:p>
            <a:pPr marL="914400" lvl="1" indent="-457200">
              <a:buClr>
                <a:srgbClr val="C00000"/>
              </a:buClr>
              <a:buFont typeface="+mj-lt"/>
              <a:buAutoNum type="alphaLcPeriod"/>
              <a:tabLst>
                <a:tab pos="804863" algn="l"/>
              </a:tabLst>
            </a:pPr>
            <a:r>
              <a:rPr lang="en-US" sz="2440" dirty="0" smtClean="0">
                <a:latin typeface="Arial" panose="020B0604020202020204" pitchFamily="34" charset="0"/>
                <a:cs typeface="Arial" panose="020B0604020202020204" pitchFamily="34" charset="0"/>
              </a:rPr>
              <a:t>A </a:t>
            </a:r>
            <a:r>
              <a:rPr lang="en-US" sz="2440" dirty="0">
                <a:latin typeface="Arial" panose="020B0604020202020204" pitchFamily="34" charset="0"/>
                <a:cs typeface="Arial" panose="020B0604020202020204" pitchFamily="34" charset="0"/>
              </a:rPr>
              <a:t>cake with diameter 22cm. </a:t>
            </a:r>
            <a:endParaRPr lang="en-US" sz="244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440" dirty="0" smtClean="0">
                <a:latin typeface="Arial" panose="020B0604020202020204" pitchFamily="34" charset="0"/>
                <a:cs typeface="Arial" panose="020B0604020202020204" pitchFamily="34" charset="0"/>
              </a:rPr>
              <a:t>A </a:t>
            </a:r>
            <a:r>
              <a:rPr lang="en-US" sz="2440" dirty="0">
                <a:latin typeface="Arial" panose="020B0604020202020204" pitchFamily="34" charset="0"/>
                <a:cs typeface="Arial" panose="020B0604020202020204" pitchFamily="34" charset="0"/>
              </a:rPr>
              <a:t>lipstick with diameter </a:t>
            </a:r>
            <a:r>
              <a:rPr lang="en-US" sz="2440" dirty="0" smtClean="0">
                <a:latin typeface="Arial" panose="020B0604020202020204" pitchFamily="34" charset="0"/>
                <a:cs typeface="Arial" panose="020B0604020202020204" pitchFamily="34" charset="0"/>
              </a:rPr>
              <a:t>0.9cm.</a:t>
            </a:r>
          </a:p>
          <a:p>
            <a:pPr marL="914400" lvl="1" indent="-457200">
              <a:buClr>
                <a:srgbClr val="C00000"/>
              </a:buClr>
              <a:buFont typeface="+mj-lt"/>
              <a:buAutoNum type="alphaLcPeriod"/>
              <a:tabLst>
                <a:tab pos="804863" algn="l"/>
              </a:tabLst>
            </a:pPr>
            <a:r>
              <a:rPr lang="en-US" sz="2440" dirty="0" smtClean="0">
                <a:latin typeface="Arial" panose="020B0604020202020204" pitchFamily="34" charset="0"/>
                <a:cs typeface="Arial" panose="020B0604020202020204" pitchFamily="34" charset="0"/>
              </a:rPr>
              <a:t>A </a:t>
            </a:r>
            <a:r>
              <a:rPr lang="en-US" sz="2440" dirty="0">
                <a:latin typeface="Arial" panose="020B0604020202020204" pitchFamily="34" charset="0"/>
                <a:cs typeface="Arial" panose="020B0604020202020204" pitchFamily="34" charset="0"/>
              </a:rPr>
              <a:t>sombrero with radius </a:t>
            </a:r>
            <a:r>
              <a:rPr lang="en-US" sz="2440" dirty="0" smtClean="0">
                <a:latin typeface="Arial" panose="020B0604020202020204" pitchFamily="34" charset="0"/>
                <a:cs typeface="Arial" panose="020B0604020202020204" pitchFamily="34" charset="0"/>
              </a:rPr>
              <a:t>0.45m</a:t>
            </a:r>
            <a:r>
              <a:rPr lang="en-US" sz="2440" dirty="0">
                <a:latin typeface="Arial" panose="020B0604020202020204" pitchFamily="34" charset="0"/>
                <a:cs typeface="Arial" panose="020B0604020202020204" pitchFamily="34" charset="0"/>
              </a:rPr>
              <a:t>.</a:t>
            </a:r>
            <a:endParaRPr lang="en-US" sz="244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551176765"/>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19.4 </a:t>
            </a:r>
            <a:r>
              <a:rPr lang="en-GB" sz="4800" dirty="0"/>
              <a:t>– </a:t>
            </a:r>
            <a:r>
              <a:rPr lang="en-GB" sz="4800" dirty="0" smtClean="0"/>
              <a:t>Congruence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156</a:t>
            </a:r>
            <a:endParaRPr lang="en-GB" sz="1400" b="1" dirty="0">
              <a:latin typeface="Calibri" panose="020F0502020204030204" pitchFamily="34" charset="0"/>
            </a:endParaRPr>
          </a:p>
        </p:txBody>
      </p:sp>
      <p:sp>
        <p:nvSpPr>
          <p:cNvPr id="3" name="Rectangle 2"/>
          <p:cNvSpPr/>
          <p:nvPr/>
        </p:nvSpPr>
        <p:spPr>
          <a:xfrm>
            <a:off x="287524" y="1196752"/>
            <a:ext cx="5220580" cy="2139047"/>
          </a:xfrm>
          <a:prstGeom prst="rect">
            <a:avLst/>
          </a:prstGeom>
        </p:spPr>
        <p:txBody>
          <a:bodyPr wrap="square">
            <a:spAutoFit/>
          </a:bodyPr>
          <a:lstStyle/>
          <a:p>
            <a:pPr marL="514350" indent="-514350">
              <a:buClr>
                <a:srgbClr val="C00000"/>
              </a:buClr>
              <a:buFont typeface="+mj-lt"/>
              <a:buAutoNum type="arabicPeriod" startAt="2"/>
              <a:tabLst>
                <a:tab pos="914400" algn="l"/>
                <a:tab pos="2908300" algn="l"/>
                <a:tab pos="3309938" algn="l"/>
              </a:tabLst>
            </a:pPr>
            <a:r>
              <a:rPr lang="en-US" sz="2660" dirty="0"/>
              <a:t>Construct these triangles accurately using a ruler and </a:t>
            </a:r>
            <a:r>
              <a:rPr lang="en-US" sz="2660" dirty="0" smtClean="0"/>
              <a:t>compasses.</a:t>
            </a:r>
            <a:br>
              <a:rPr lang="en-US" sz="2660" dirty="0" smtClean="0"/>
            </a:br>
            <a:r>
              <a:rPr lang="en-US" sz="2660" dirty="0" smtClean="0"/>
              <a:t>Are </a:t>
            </a:r>
            <a:r>
              <a:rPr lang="en-US" sz="2660" dirty="0"/>
              <a:t>your two triangles congruent?</a:t>
            </a:r>
          </a:p>
        </p:txBody>
      </p:sp>
      <p:pic>
        <p:nvPicPr>
          <p:cNvPr id="4" name="Picture 3"/>
          <p:cNvPicPr>
            <a:picLocks noChangeAspect="1"/>
          </p:cNvPicPr>
          <p:nvPr/>
        </p:nvPicPr>
        <p:blipFill>
          <a:blip r:embed="rId4">
            <a:lum contrast="26000"/>
            <a:extLst>
              <a:ext uri="{28A0092B-C50C-407E-A947-70E740481C1C}">
                <a14:useLocalDpi xmlns:a14="http://schemas.microsoft.com/office/drawing/2010/main" val="0"/>
              </a:ext>
            </a:extLst>
          </a:blip>
          <a:stretch>
            <a:fillRect/>
          </a:stretch>
        </p:blipFill>
        <p:spPr>
          <a:xfrm>
            <a:off x="287523" y="3350284"/>
            <a:ext cx="2767975" cy="2268833"/>
          </a:xfrm>
          <a:prstGeom prst="rect">
            <a:avLst/>
          </a:prstGeom>
          <a:noFill/>
          <a:ln w="9525">
            <a:noFill/>
            <a:miter lim="800000"/>
            <a:headEnd/>
            <a:tailEnd/>
          </a:ln>
          <a:effectLst/>
        </p:spPr>
      </p:pic>
      <p:pic>
        <p:nvPicPr>
          <p:cNvPr id="5" name="Picture 4"/>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3275856" y="3350286"/>
            <a:ext cx="2232248" cy="2268832"/>
          </a:xfrm>
          <a:prstGeom prst="rect">
            <a:avLst/>
          </a:prstGeom>
          <a:noFill/>
          <a:ln w="9525">
            <a:noFill/>
            <a:miter lim="800000"/>
            <a:headEnd/>
            <a:tailEnd/>
          </a:ln>
          <a:effectLst/>
        </p:spPr>
      </p:pic>
    </p:spTree>
    <p:extLst>
      <p:ext uri="{BB962C8B-B14F-4D97-AF65-F5344CB8AC3E}">
        <p14:creationId xmlns:p14="http://schemas.microsoft.com/office/powerpoint/2010/main" val="3355907364"/>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19.4 </a:t>
            </a:r>
            <a:r>
              <a:rPr lang="en-GB" sz="4800" dirty="0"/>
              <a:t>– </a:t>
            </a:r>
            <a:r>
              <a:rPr lang="en-GB" sz="4800" dirty="0" smtClean="0"/>
              <a:t>Congruence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156</a:t>
            </a:r>
            <a:endParaRPr lang="en-GB" sz="1400" b="1" dirty="0">
              <a:latin typeface="Calibri" panose="020F0502020204030204" pitchFamily="34" charset="0"/>
            </a:endParaRPr>
          </a:p>
        </p:txBody>
      </p:sp>
      <p:sp>
        <p:nvSpPr>
          <p:cNvPr id="3" name="Rectangle 2"/>
          <p:cNvSpPr/>
          <p:nvPr/>
        </p:nvSpPr>
        <p:spPr>
          <a:xfrm>
            <a:off x="287524" y="1196752"/>
            <a:ext cx="5220580" cy="5586145"/>
          </a:xfrm>
          <a:prstGeom prst="rect">
            <a:avLst/>
          </a:prstGeom>
        </p:spPr>
        <p:txBody>
          <a:bodyPr wrap="square">
            <a:spAutoFit/>
          </a:bodyPr>
          <a:lstStyle/>
          <a:p>
            <a:pPr marL="514350" indent="-514350">
              <a:buClr>
                <a:srgbClr val="C00000"/>
              </a:buClr>
              <a:buFont typeface="+mj-lt"/>
              <a:buAutoNum type="arabicPeriod" startAt="3"/>
              <a:tabLst>
                <a:tab pos="914400" algn="l"/>
                <a:tab pos="2908300" algn="l"/>
                <a:tab pos="3309938" algn="l"/>
              </a:tabLst>
            </a:pPr>
            <a:r>
              <a:rPr lang="en-US" sz="2100" dirty="0" smtClean="0"/>
              <a:t>ABCDEF is a regular hexagon.</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dirty="0" smtClean="0"/>
              <a:t/>
            </a:r>
            <a:br>
              <a:rPr lang="en-US" dirty="0" smtClean="0"/>
            </a:br>
            <a:endParaRPr lang="en-US" sz="2100" dirty="0" smtClean="0"/>
          </a:p>
          <a:p>
            <a:pPr marL="400050" lvl="1" indent="-400050">
              <a:buClr>
                <a:srgbClr val="C00000"/>
              </a:buClr>
              <a:buFont typeface="+mj-lt"/>
              <a:buAutoNum type="alphaLcPeriod"/>
              <a:tabLst>
                <a:tab pos="2908300" algn="l"/>
                <a:tab pos="3309938" algn="l"/>
              </a:tabLst>
            </a:pPr>
            <a:r>
              <a:rPr lang="en-US" sz="2100" dirty="0" smtClean="0"/>
              <a:t>What can you say about triangles ABG and BCG?</a:t>
            </a:r>
          </a:p>
          <a:p>
            <a:pPr marL="400050" lvl="1" indent="-400050">
              <a:buClr>
                <a:srgbClr val="C00000"/>
              </a:buClr>
              <a:buFont typeface="+mj-lt"/>
              <a:buAutoNum type="alphaLcPeriod"/>
              <a:tabLst>
                <a:tab pos="2908300" algn="l"/>
                <a:tab pos="3309938" algn="l"/>
              </a:tabLst>
            </a:pPr>
            <a:r>
              <a:rPr lang="en-US" sz="2100" dirty="0" smtClean="0"/>
              <a:t>Which angles are the same as angle GAB? </a:t>
            </a:r>
          </a:p>
          <a:p>
            <a:pPr marL="400050" lvl="1" indent="-400050">
              <a:buClr>
                <a:srgbClr val="C00000"/>
              </a:buClr>
              <a:buFont typeface="+mj-lt"/>
              <a:buAutoNum type="alphaLcPeriod"/>
              <a:tabLst>
                <a:tab pos="2908300" algn="l"/>
                <a:tab pos="3309938" algn="l"/>
              </a:tabLst>
            </a:pPr>
            <a:r>
              <a:rPr lang="en-US" sz="2100" dirty="0" smtClean="0"/>
              <a:t>Are triangles ABG and BCG congruent?</a:t>
            </a:r>
            <a:br>
              <a:rPr lang="en-US" sz="2100" dirty="0" smtClean="0"/>
            </a:br>
            <a:r>
              <a:rPr lang="en-US" sz="2100" dirty="0" smtClean="0"/>
              <a:t>If so, give a reason for congruency (SSS, SAS, etc.).</a:t>
            </a:r>
            <a:endParaRPr lang="en-US" sz="2100" dirty="0"/>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l="74665" t="1860" r="1603" b="49785"/>
          <a:stretch/>
        </p:blipFill>
        <p:spPr>
          <a:xfrm>
            <a:off x="4311780" y="1758549"/>
            <a:ext cx="1196324" cy="1382419"/>
          </a:xfrm>
          <a:prstGeom prst="rect">
            <a:avLst/>
          </a:prstGeom>
          <a:noFill/>
          <a:ln w="9525">
            <a:noFill/>
            <a:miter lim="800000"/>
            <a:headEnd/>
            <a:tailEnd/>
          </a:ln>
          <a:effectLst/>
        </p:spPr>
      </p:pic>
      <p:pic>
        <p:nvPicPr>
          <p:cNvPr id="8" name="Picture 7"/>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l="5690" t="7597" r="45001"/>
          <a:stretch/>
        </p:blipFill>
        <p:spPr>
          <a:xfrm>
            <a:off x="1187624" y="1628800"/>
            <a:ext cx="2300160" cy="2444523"/>
          </a:xfrm>
          <a:prstGeom prst="rect">
            <a:avLst/>
          </a:prstGeom>
          <a:noFill/>
          <a:ln w="9525">
            <a:noFill/>
            <a:miter lim="800000"/>
            <a:headEnd/>
            <a:tailEnd/>
          </a:ln>
          <a:effectLst/>
        </p:spPr>
      </p:pic>
    </p:spTree>
    <p:extLst>
      <p:ext uri="{BB962C8B-B14F-4D97-AF65-F5344CB8AC3E}">
        <p14:creationId xmlns:p14="http://schemas.microsoft.com/office/powerpoint/2010/main" val="422027291"/>
      </p:ext>
    </p:extLst>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19.4 </a:t>
            </a:r>
            <a:r>
              <a:rPr lang="en-GB" sz="4800" dirty="0"/>
              <a:t>– </a:t>
            </a:r>
            <a:r>
              <a:rPr lang="en-GB" sz="4800" dirty="0" smtClean="0"/>
              <a:t>Congruence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156</a:t>
            </a:r>
            <a:endParaRPr lang="en-GB" sz="1400" b="1" dirty="0">
              <a:latin typeface="Calibri" panose="020F0502020204030204" pitchFamily="34" charset="0"/>
            </a:endParaRPr>
          </a:p>
        </p:txBody>
      </p:sp>
      <p:sp>
        <p:nvSpPr>
          <p:cNvPr id="3" name="Rectangle 2"/>
          <p:cNvSpPr/>
          <p:nvPr/>
        </p:nvSpPr>
        <p:spPr>
          <a:xfrm>
            <a:off x="251520" y="1196752"/>
            <a:ext cx="5220580" cy="4524315"/>
          </a:xfrm>
          <a:prstGeom prst="rect">
            <a:avLst/>
          </a:prstGeom>
        </p:spPr>
        <p:txBody>
          <a:bodyPr wrap="square">
            <a:spAutoFit/>
          </a:bodyPr>
          <a:lstStyle/>
          <a:p>
            <a:pPr marL="514350" indent="-514350">
              <a:buClr>
                <a:srgbClr val="C00000"/>
              </a:buClr>
              <a:buFont typeface="+mj-lt"/>
              <a:buAutoNum type="arabicPeriod" startAt="4"/>
              <a:tabLst>
                <a:tab pos="914400" algn="l"/>
                <a:tab pos="2908300" algn="l"/>
                <a:tab pos="3309938" algn="l"/>
              </a:tabLst>
            </a:pPr>
            <a:r>
              <a:rPr lang="en-US" sz="2400" b="1" dirty="0">
                <a:solidFill>
                  <a:srgbClr val="FF0000"/>
                </a:solidFill>
              </a:rPr>
              <a:t>P</a:t>
            </a:r>
            <a:r>
              <a:rPr lang="en-US" sz="2400" dirty="0"/>
              <a:t> ABC is a triangle</a:t>
            </a:r>
            <a:r>
              <a:rPr lang="en-US" sz="2400" dirty="0" smtClean="0"/>
              <a:t>.</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000" dirty="0" smtClean="0"/>
              <a:t/>
            </a:r>
            <a:br>
              <a:rPr lang="en-US" sz="2000" dirty="0" smtClean="0"/>
            </a:br>
            <a:r>
              <a:rPr lang="en-US" sz="2400" dirty="0" smtClean="0"/>
              <a:t/>
            </a:r>
            <a:br>
              <a:rPr lang="en-US" sz="2400" dirty="0" smtClean="0"/>
            </a:br>
            <a:endParaRPr lang="en-US" sz="2400" dirty="0" smtClean="0"/>
          </a:p>
          <a:p>
            <a:pPr marL="514350" indent="-514350">
              <a:buClr>
                <a:srgbClr val="C00000"/>
              </a:buClr>
              <a:buFont typeface="+mj-lt"/>
              <a:buAutoNum type="alphaLcPeriod"/>
              <a:tabLst>
                <a:tab pos="914400" algn="l"/>
                <a:tab pos="2908300" algn="l"/>
                <a:tab pos="3309938" algn="l"/>
              </a:tabLst>
            </a:pPr>
            <a:r>
              <a:rPr lang="en-US" sz="2400" dirty="0" smtClean="0"/>
              <a:t>Find </a:t>
            </a:r>
            <a:r>
              <a:rPr lang="en-US" sz="2400" dirty="0"/>
              <a:t>the size of angle ABC. </a:t>
            </a:r>
            <a:endParaRPr lang="en-US" sz="2400" dirty="0" smtClean="0"/>
          </a:p>
          <a:p>
            <a:pPr marL="514350" indent="-514350">
              <a:buClr>
                <a:srgbClr val="C00000"/>
              </a:buClr>
              <a:buFont typeface="+mj-lt"/>
              <a:buAutoNum type="alphaLcPeriod"/>
              <a:tabLst>
                <a:tab pos="914400" algn="l"/>
                <a:tab pos="2908300" algn="l"/>
                <a:tab pos="3309938" algn="l"/>
              </a:tabLst>
            </a:pPr>
            <a:r>
              <a:rPr lang="en-US" sz="2400" dirty="0" smtClean="0"/>
              <a:t>Find </a:t>
            </a:r>
            <a:r>
              <a:rPr lang="en-US" sz="2400" dirty="0"/>
              <a:t>the size of angle BCX. </a:t>
            </a:r>
            <a:endParaRPr lang="en-US" sz="2400" dirty="0" smtClean="0"/>
          </a:p>
          <a:p>
            <a:pPr marL="514350" indent="-514350">
              <a:buClr>
                <a:srgbClr val="C00000"/>
              </a:buClr>
              <a:buFont typeface="+mj-lt"/>
              <a:buAutoNum type="alphaLcPeriod"/>
              <a:tabLst>
                <a:tab pos="914400" algn="l"/>
                <a:tab pos="2908300" algn="l"/>
                <a:tab pos="3309938" algn="l"/>
              </a:tabLst>
            </a:pPr>
            <a:r>
              <a:rPr lang="en-US" sz="2400" dirty="0" smtClean="0"/>
              <a:t>Are </a:t>
            </a:r>
            <a:r>
              <a:rPr lang="en-US" sz="2400" dirty="0"/>
              <a:t>triangles ACX and BCX congruent? If so, give a reason for congruency.</a:t>
            </a:r>
          </a:p>
        </p:txBody>
      </p:sp>
      <p:sp>
        <p:nvSpPr>
          <p:cNvPr id="7" name="Rectangle 6"/>
          <p:cNvSpPr/>
          <p:nvPr/>
        </p:nvSpPr>
        <p:spPr>
          <a:xfrm flipH="1">
            <a:off x="251520" y="5694347"/>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What can you say about triangles ACX and BCX?</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957582" y="1700808"/>
            <a:ext cx="3736880" cy="1918939"/>
          </a:xfrm>
          <a:prstGeom prst="rect">
            <a:avLst/>
          </a:prstGeom>
          <a:noFill/>
          <a:ln w="9525">
            <a:noFill/>
            <a:miter lim="800000"/>
            <a:headEnd/>
            <a:tailEnd/>
          </a:ln>
          <a:effectLst/>
        </p:spPr>
      </p:pic>
    </p:spTree>
    <p:extLst>
      <p:ext uri="{BB962C8B-B14F-4D97-AF65-F5344CB8AC3E}">
        <p14:creationId xmlns:p14="http://schemas.microsoft.com/office/powerpoint/2010/main" val="2454932632"/>
      </p:ext>
    </p:extLst>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19.4 </a:t>
            </a:r>
            <a:r>
              <a:rPr lang="en-GB" sz="4800" dirty="0"/>
              <a:t>– </a:t>
            </a:r>
            <a:r>
              <a:rPr lang="en-GB" sz="4800" dirty="0" smtClean="0"/>
              <a:t>Congruence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156</a:t>
            </a:r>
            <a:endParaRPr lang="en-GB" sz="1400" b="1" dirty="0">
              <a:latin typeface="Calibri" panose="020F0502020204030204" pitchFamily="34" charset="0"/>
            </a:endParaRPr>
          </a:p>
        </p:txBody>
      </p:sp>
      <p:sp>
        <p:nvSpPr>
          <p:cNvPr id="3" name="Rectangle 2"/>
          <p:cNvSpPr/>
          <p:nvPr/>
        </p:nvSpPr>
        <p:spPr>
          <a:xfrm>
            <a:off x="251520" y="1196752"/>
            <a:ext cx="5220580" cy="5509200"/>
          </a:xfrm>
          <a:prstGeom prst="rect">
            <a:avLst/>
          </a:prstGeom>
        </p:spPr>
        <p:txBody>
          <a:bodyPr wrap="square">
            <a:spAutoFit/>
          </a:bodyPr>
          <a:lstStyle/>
          <a:p>
            <a:pPr marL="514350" indent="-514350">
              <a:buClr>
                <a:srgbClr val="C00000"/>
              </a:buClr>
              <a:buFont typeface="+mj-lt"/>
              <a:buAutoNum type="arabicPeriod" startAt="5"/>
              <a:tabLst>
                <a:tab pos="914400" algn="l"/>
                <a:tab pos="2908300" algn="l"/>
                <a:tab pos="3309938" algn="l"/>
              </a:tabLst>
            </a:pPr>
            <a:r>
              <a:rPr lang="en-US" sz="2200" b="1" dirty="0">
                <a:solidFill>
                  <a:srgbClr val="FF0000"/>
                </a:solidFill>
              </a:rPr>
              <a:t>P</a:t>
            </a:r>
            <a:r>
              <a:rPr lang="en-US" sz="2200" dirty="0"/>
              <a:t> The diagram </a:t>
            </a:r>
            <a:r>
              <a:rPr lang="en-US" sz="2200" dirty="0" smtClean="0"/>
              <a:t/>
            </a:r>
            <a:br>
              <a:rPr lang="en-US" sz="2200" dirty="0" smtClean="0"/>
            </a:br>
            <a:r>
              <a:rPr lang="en-US" sz="2200" dirty="0" smtClean="0"/>
              <a:t>shows </a:t>
            </a:r>
            <a:r>
              <a:rPr lang="en-US" sz="2200" dirty="0"/>
              <a:t>a rectangle </a:t>
            </a:r>
            <a:r>
              <a:rPr lang="en-US" sz="2200" dirty="0" smtClean="0"/>
              <a:t/>
            </a:r>
            <a:br>
              <a:rPr lang="en-US" sz="2200" dirty="0" smtClean="0"/>
            </a:br>
            <a:r>
              <a:rPr lang="en-US" sz="2200" dirty="0" smtClean="0"/>
              <a:t>ABCD.</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Find </a:t>
            </a:r>
            <a:r>
              <a:rPr lang="en-US" sz="2200" dirty="0"/>
              <a:t>the size of</a:t>
            </a:r>
          </a:p>
          <a:p>
            <a:pPr marL="914400" indent="-457200">
              <a:buClr>
                <a:srgbClr val="C00000"/>
              </a:buClr>
              <a:buFont typeface="+mj-lt"/>
              <a:buAutoNum type="alphaLcPeriod"/>
              <a:tabLst>
                <a:tab pos="2908300" algn="l"/>
                <a:tab pos="3309938" algn="l"/>
              </a:tabLst>
            </a:pPr>
            <a:r>
              <a:rPr lang="en-US" sz="2200" dirty="0" smtClean="0"/>
              <a:t>angle </a:t>
            </a:r>
            <a:r>
              <a:rPr lang="en-US" sz="2200" dirty="0"/>
              <a:t>CAD </a:t>
            </a:r>
            <a:r>
              <a:rPr lang="en-US" sz="2200" dirty="0" smtClean="0"/>
              <a:t>	</a:t>
            </a:r>
            <a:r>
              <a:rPr lang="en-US" sz="2200" dirty="0" smtClean="0">
                <a:solidFill>
                  <a:srgbClr val="C00000"/>
                </a:solidFill>
              </a:rPr>
              <a:t>b.</a:t>
            </a:r>
            <a:r>
              <a:rPr lang="en-US" sz="2200" dirty="0" smtClean="0"/>
              <a:t> </a:t>
            </a:r>
            <a:r>
              <a:rPr lang="en-US" sz="2200" dirty="0"/>
              <a:t>angle </a:t>
            </a:r>
            <a:r>
              <a:rPr lang="en-US" sz="2200" dirty="0" smtClean="0"/>
              <a:t>BAC</a:t>
            </a:r>
          </a:p>
          <a:p>
            <a:pPr marL="457200" indent="-457200">
              <a:buClr>
                <a:srgbClr val="C00000"/>
              </a:buClr>
              <a:buFont typeface="+mj-lt"/>
              <a:buAutoNum type="arabicPeriod" startAt="6"/>
              <a:tabLst>
                <a:tab pos="2908300" algn="l"/>
                <a:tab pos="3309938" algn="l"/>
              </a:tabLst>
            </a:pPr>
            <a:r>
              <a:rPr lang="en-US" sz="2200" b="1" dirty="0">
                <a:solidFill>
                  <a:srgbClr val="FF0000"/>
                </a:solidFill>
              </a:rPr>
              <a:t>P</a:t>
            </a:r>
            <a:r>
              <a:rPr lang="en-US" sz="2200" dirty="0"/>
              <a:t> The diagram shows a rhombus </a:t>
            </a:r>
            <a:r>
              <a:rPr lang="en-US" sz="2200" dirty="0" smtClean="0"/>
              <a:t>ABCD.</a:t>
            </a:r>
            <a:br>
              <a:rPr lang="en-US" sz="2200" dirty="0" smtClean="0"/>
            </a:br>
            <a:r>
              <a:rPr lang="en-US" sz="2200" dirty="0" smtClean="0"/>
              <a:t>AC </a:t>
            </a:r>
            <a:r>
              <a:rPr lang="en-US" sz="2200" dirty="0"/>
              <a:t>bisects </a:t>
            </a:r>
            <a:r>
              <a:rPr lang="en-US" sz="2200" dirty="0" smtClean="0"/>
              <a:t/>
            </a:r>
            <a:br>
              <a:rPr lang="en-US" sz="2200" dirty="0" smtClean="0"/>
            </a:br>
            <a:r>
              <a:rPr lang="en-US" sz="2200" dirty="0" smtClean="0"/>
              <a:t>angles BAD </a:t>
            </a:r>
            <a:br>
              <a:rPr lang="en-US" sz="2200" dirty="0" smtClean="0"/>
            </a:br>
            <a:r>
              <a:rPr lang="en-US" sz="2200" dirty="0" smtClean="0"/>
              <a:t>and BCD.</a:t>
            </a:r>
          </a:p>
          <a:p>
            <a:pPr marL="914400" lvl="1" indent="-457200">
              <a:buClr>
                <a:srgbClr val="C00000"/>
              </a:buClr>
              <a:buFont typeface="+mj-lt"/>
              <a:buAutoNum type="alphaLcPeriod"/>
              <a:tabLst>
                <a:tab pos="2908300" algn="l"/>
                <a:tab pos="3309938" algn="l"/>
              </a:tabLst>
            </a:pPr>
            <a:r>
              <a:rPr lang="en-US" sz="2200" dirty="0" smtClean="0"/>
              <a:t>Are </a:t>
            </a:r>
            <a:r>
              <a:rPr lang="en-US" sz="2200" dirty="0"/>
              <a:t>triangles </a:t>
            </a:r>
            <a:r>
              <a:rPr lang="en-US" sz="2200" dirty="0" smtClean="0"/>
              <a:t>ABC </a:t>
            </a:r>
            <a:r>
              <a:rPr lang="en-US" sz="2200" dirty="0"/>
              <a:t>and ACD congruent? </a:t>
            </a:r>
            <a:endParaRPr lang="en-US" sz="2200" dirty="0" smtClean="0"/>
          </a:p>
          <a:p>
            <a:pPr marL="914400" lvl="1" indent="-457200">
              <a:buClr>
                <a:srgbClr val="C00000"/>
              </a:buClr>
              <a:buFont typeface="+mj-lt"/>
              <a:buAutoNum type="alphaLcPeriod"/>
              <a:tabLst>
                <a:tab pos="2908300" algn="l"/>
                <a:tab pos="3309938" algn="l"/>
              </a:tabLst>
            </a:pPr>
            <a:r>
              <a:rPr lang="en-US" sz="2200" dirty="0" smtClean="0"/>
              <a:t>Which </a:t>
            </a:r>
            <a:r>
              <a:rPr lang="en-US" sz="2200" dirty="0"/>
              <a:t>angles are the same as angle BAC?</a:t>
            </a:r>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3563888" y="1196380"/>
            <a:ext cx="1908212" cy="1908212"/>
          </a:xfrm>
          <a:prstGeom prst="rect">
            <a:avLst/>
          </a:prstGeom>
          <a:noFill/>
          <a:ln w="9525">
            <a:noFill/>
            <a:miter lim="800000"/>
            <a:headEnd/>
            <a:tailEnd/>
          </a:ln>
          <a:effectLst/>
        </p:spPr>
      </p:pic>
      <p:pic>
        <p:nvPicPr>
          <p:cNvPr id="5" name="Picture 4"/>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771800" y="3989511"/>
            <a:ext cx="2745026" cy="1239689"/>
          </a:xfrm>
          <a:prstGeom prst="rect">
            <a:avLst/>
          </a:prstGeom>
          <a:noFill/>
          <a:ln w="9525">
            <a:noFill/>
            <a:miter lim="800000"/>
            <a:headEnd/>
            <a:tailEnd/>
          </a:ln>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4319" y="3933056"/>
            <a:ext cx="664145" cy="681999"/>
          </a:xfrm>
          <a:prstGeom prst="rect">
            <a:avLst/>
          </a:prstGeom>
        </p:spPr>
      </p:pic>
    </p:spTree>
    <p:extLst>
      <p:ext uri="{BB962C8B-B14F-4D97-AF65-F5344CB8AC3E}">
        <p14:creationId xmlns:p14="http://schemas.microsoft.com/office/powerpoint/2010/main" val="3192087367"/>
      </p:ext>
    </p:extLst>
  </p:cSld>
  <p:clrMapOvr>
    <a:masterClrMapping/>
  </p:clrMapOvr>
  <p:transition advClick="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19.4 </a:t>
            </a:r>
            <a:r>
              <a:rPr lang="en-GB" sz="4800" dirty="0"/>
              <a:t>– </a:t>
            </a:r>
            <a:r>
              <a:rPr lang="en-GB" sz="4800" dirty="0" smtClean="0"/>
              <a:t>Congruence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157</a:t>
            </a:r>
            <a:endParaRPr lang="en-GB" sz="1400" b="1" dirty="0">
              <a:latin typeface="Calibri" panose="020F0502020204030204" pitchFamily="34" charset="0"/>
            </a:endParaRPr>
          </a:p>
        </p:txBody>
      </p:sp>
      <p:sp>
        <p:nvSpPr>
          <p:cNvPr id="3" name="Rectangle 2"/>
          <p:cNvSpPr/>
          <p:nvPr/>
        </p:nvSpPr>
        <p:spPr>
          <a:xfrm>
            <a:off x="251520" y="1196752"/>
            <a:ext cx="5220580" cy="1815882"/>
          </a:xfrm>
          <a:prstGeom prst="rect">
            <a:avLst/>
          </a:prstGeom>
        </p:spPr>
        <p:txBody>
          <a:bodyPr wrap="square">
            <a:spAutoFit/>
          </a:bodyPr>
          <a:lstStyle/>
          <a:p>
            <a:pPr marL="514350" indent="-514350">
              <a:buClr>
                <a:srgbClr val="C00000"/>
              </a:buClr>
              <a:buFont typeface="+mj-lt"/>
              <a:buAutoNum type="arabicPeriod" startAt="7"/>
              <a:tabLst>
                <a:tab pos="914400" algn="l"/>
                <a:tab pos="2908300" algn="l"/>
                <a:tab pos="3309938" algn="l"/>
              </a:tabLst>
            </a:pPr>
            <a:r>
              <a:rPr lang="en-US" sz="2800" b="1" dirty="0" smtClean="0">
                <a:solidFill>
                  <a:srgbClr val="FF0000"/>
                </a:solidFill>
              </a:rPr>
              <a:t>R</a:t>
            </a:r>
            <a:r>
              <a:rPr lang="en-US" sz="2800" dirty="0" smtClean="0"/>
              <a:t> </a:t>
            </a:r>
            <a:r>
              <a:rPr lang="en-US" sz="2800" dirty="0"/>
              <a:t>List three pieces of information you would need in order to check whether two triangles are congruent.</a:t>
            </a:r>
          </a:p>
        </p:txBody>
      </p:sp>
      <p:sp>
        <p:nvSpPr>
          <p:cNvPr id="8" name="Rectangle 7"/>
          <p:cNvSpPr/>
          <p:nvPr/>
        </p:nvSpPr>
        <p:spPr>
          <a:xfrm flipH="1">
            <a:off x="223753" y="3125286"/>
            <a:ext cx="5204539" cy="181588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Q7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Think about </a:t>
            </a:r>
            <a:r>
              <a:rPr lang="en-US" sz="2800" dirty="0">
                <a:solidFill>
                  <a:schemeClr val="tx1"/>
                </a:solidFill>
                <a:latin typeface="Arial" panose="020B0604020202020204" pitchFamily="34" charset="0"/>
                <a:cs typeface="Arial" panose="020B0604020202020204" pitchFamily="34" charset="0"/>
              </a:rPr>
              <a:t>the minimum information you need in order to accurately construct a unique triangle.</a:t>
            </a:r>
            <a:endParaRPr lang="en-US" sz="280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375521450"/>
      </p:ext>
    </p:extLst>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19.4 </a:t>
            </a:r>
            <a:r>
              <a:rPr lang="en-GB" sz="4800" dirty="0"/>
              <a:t>– </a:t>
            </a:r>
            <a:r>
              <a:rPr lang="en-GB" sz="4800" dirty="0" smtClean="0"/>
              <a:t>Congruence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157</a:t>
            </a:r>
            <a:endParaRPr lang="en-GB" sz="1400" b="1" dirty="0">
              <a:latin typeface="Calibri" panose="020F0502020204030204" pitchFamily="34" charset="0"/>
            </a:endParaRPr>
          </a:p>
        </p:txBody>
      </p:sp>
      <p:sp>
        <p:nvSpPr>
          <p:cNvPr id="3" name="Rectangle 2"/>
          <p:cNvSpPr/>
          <p:nvPr/>
        </p:nvSpPr>
        <p:spPr>
          <a:xfrm>
            <a:off x="251520" y="1196752"/>
            <a:ext cx="5220580" cy="5262979"/>
          </a:xfrm>
          <a:prstGeom prst="rect">
            <a:avLst/>
          </a:prstGeom>
        </p:spPr>
        <p:txBody>
          <a:bodyPr wrap="square">
            <a:spAutoFit/>
          </a:bodyPr>
          <a:lstStyle/>
          <a:p>
            <a:pPr marL="342900" indent="-342900">
              <a:buClr>
                <a:srgbClr val="C00000"/>
              </a:buClr>
              <a:buFont typeface="+mj-lt"/>
              <a:buAutoNum type="arabicPeriod" startAt="8"/>
              <a:tabLst>
                <a:tab pos="914400" algn="l"/>
                <a:tab pos="2908300" algn="l"/>
                <a:tab pos="3309938" algn="l"/>
              </a:tabLst>
            </a:pPr>
            <a:r>
              <a:rPr lang="en-US" sz="2100" b="1" dirty="0" smtClean="0">
                <a:solidFill>
                  <a:srgbClr val="FF0000"/>
                </a:solidFill>
              </a:rPr>
              <a:t>P</a:t>
            </a:r>
            <a:r>
              <a:rPr lang="en-US" sz="2100" dirty="0" smtClean="0"/>
              <a:t> </a:t>
            </a:r>
            <a:r>
              <a:rPr lang="en-US" sz="2100" dirty="0"/>
              <a:t>Four points A, B, C and D are marked on the circumference of a </a:t>
            </a:r>
            <a:r>
              <a:rPr lang="en-US" sz="2100" dirty="0" smtClean="0"/>
              <a:t>circle. They </a:t>
            </a:r>
            <a:r>
              <a:rPr lang="en-US" sz="2100" dirty="0"/>
              <a:t>are joined to the centre of the circle E</a:t>
            </a:r>
            <a:r>
              <a:rPr lang="en-US" sz="2100" dirty="0" smtClean="0"/>
              <a:t>.</a:t>
            </a:r>
          </a:p>
          <a:p>
            <a:pPr marL="742950" lvl="1" indent="-400050">
              <a:buClr>
                <a:srgbClr val="C00000"/>
              </a:buClr>
              <a:buFont typeface="+mj-lt"/>
              <a:buAutoNum type="alphaLcPeriod"/>
              <a:tabLst>
                <a:tab pos="2908300" algn="l"/>
                <a:tab pos="3309938" algn="l"/>
              </a:tabLst>
            </a:pPr>
            <a:r>
              <a:rPr lang="en-US" sz="2100" dirty="0"/>
              <a:t>Which lines are </a:t>
            </a:r>
            <a:r>
              <a:rPr lang="en-US" sz="2100" dirty="0" smtClean="0"/>
              <a:t/>
            </a:r>
            <a:br>
              <a:rPr lang="en-US" sz="2100" dirty="0" smtClean="0"/>
            </a:br>
            <a:r>
              <a:rPr lang="en-US" sz="2100" dirty="0" smtClean="0"/>
              <a:t>equal </a:t>
            </a:r>
            <a:r>
              <a:rPr lang="en-US" sz="2100" dirty="0"/>
              <a:t>in length to </a:t>
            </a:r>
            <a:r>
              <a:rPr lang="en-US" sz="2100" dirty="0" smtClean="0"/>
              <a:t/>
            </a:r>
            <a:br>
              <a:rPr lang="en-US" sz="2100" dirty="0" smtClean="0"/>
            </a:br>
            <a:r>
              <a:rPr lang="en-US" sz="2100" dirty="0" smtClean="0"/>
              <a:t>AE? Give </a:t>
            </a:r>
            <a:r>
              <a:rPr lang="en-US" sz="2100" dirty="0"/>
              <a:t>a reason </a:t>
            </a:r>
            <a:r>
              <a:rPr lang="en-US" sz="2100" dirty="0" smtClean="0"/>
              <a:t/>
            </a:r>
            <a:br>
              <a:rPr lang="en-US" sz="2100" dirty="0" smtClean="0"/>
            </a:br>
            <a:r>
              <a:rPr lang="en-US" sz="2100" dirty="0" smtClean="0"/>
              <a:t>for your answer. </a:t>
            </a:r>
          </a:p>
          <a:p>
            <a:pPr marL="742950" lvl="1" indent="-400050">
              <a:buClr>
                <a:srgbClr val="C00000"/>
              </a:buClr>
              <a:buFont typeface="+mj-lt"/>
              <a:buAutoNum type="alphaLcPeriod"/>
              <a:tabLst>
                <a:tab pos="2908300" algn="l"/>
                <a:tab pos="3309938" algn="l"/>
              </a:tabLst>
            </a:pPr>
            <a:r>
              <a:rPr lang="en-US" sz="2100" dirty="0" smtClean="0"/>
              <a:t>Which </a:t>
            </a:r>
            <a:r>
              <a:rPr lang="en-US" sz="2100" dirty="0"/>
              <a:t>angles are </a:t>
            </a:r>
            <a:r>
              <a:rPr lang="en-US" sz="2100" dirty="0" smtClean="0"/>
              <a:t/>
            </a:r>
            <a:br>
              <a:rPr lang="en-US" sz="2100" dirty="0" smtClean="0"/>
            </a:br>
            <a:r>
              <a:rPr lang="en-US" sz="2100" dirty="0" smtClean="0"/>
              <a:t>equal </a:t>
            </a:r>
            <a:r>
              <a:rPr lang="en-US" sz="2100" dirty="0"/>
              <a:t>to </a:t>
            </a:r>
            <a:endParaRPr lang="en-US" sz="2100" dirty="0" smtClean="0"/>
          </a:p>
          <a:p>
            <a:pPr marL="1028700" lvl="2" indent="-342900">
              <a:buClr>
                <a:srgbClr val="C00000"/>
              </a:buClr>
              <a:buFont typeface="+mj-lt"/>
              <a:buAutoNum type="romanLcPeriod"/>
              <a:tabLst>
                <a:tab pos="2908300" algn="l"/>
                <a:tab pos="3309938" algn="l"/>
              </a:tabLst>
            </a:pPr>
            <a:r>
              <a:rPr lang="en-US" sz="2100" dirty="0" smtClean="0"/>
              <a:t>angle </a:t>
            </a:r>
            <a:r>
              <a:rPr lang="en-US" sz="2100" dirty="0"/>
              <a:t>ABE </a:t>
            </a:r>
            <a:endParaRPr lang="en-US" sz="2100" dirty="0" smtClean="0"/>
          </a:p>
          <a:p>
            <a:pPr marL="1028700" lvl="2" indent="-342900">
              <a:buClr>
                <a:srgbClr val="C00000"/>
              </a:buClr>
              <a:buFont typeface="+mj-lt"/>
              <a:buAutoNum type="romanLcPeriod"/>
              <a:tabLst>
                <a:tab pos="2908300" algn="l"/>
                <a:tab pos="3309938" algn="l"/>
              </a:tabLst>
            </a:pPr>
            <a:r>
              <a:rPr lang="en-US" sz="2100" dirty="0" smtClean="0"/>
              <a:t>angle EDC?</a:t>
            </a:r>
          </a:p>
          <a:p>
            <a:pPr marL="685800" lvl="2">
              <a:buClr>
                <a:srgbClr val="C00000"/>
              </a:buClr>
              <a:tabLst>
                <a:tab pos="2908300" algn="l"/>
                <a:tab pos="3309938" algn="l"/>
              </a:tabLst>
            </a:pPr>
            <a:r>
              <a:rPr lang="en-US" sz="2100" dirty="0" smtClean="0"/>
              <a:t>Give </a:t>
            </a:r>
            <a:r>
              <a:rPr lang="en-US" sz="2100" dirty="0"/>
              <a:t>a reason for </a:t>
            </a:r>
            <a:r>
              <a:rPr lang="en-US" sz="2100" dirty="0" smtClean="0"/>
              <a:t>your </a:t>
            </a:r>
            <a:r>
              <a:rPr lang="en-US" sz="2100" dirty="0"/>
              <a:t>answer, </a:t>
            </a:r>
            <a:endParaRPr lang="en-US" sz="2100" dirty="0" smtClean="0"/>
          </a:p>
          <a:p>
            <a:pPr marL="742950" lvl="1" indent="-400050">
              <a:buClr>
                <a:srgbClr val="C00000"/>
              </a:buClr>
              <a:buFont typeface="+mj-lt"/>
              <a:buAutoNum type="alphaLcPeriod"/>
              <a:tabLst>
                <a:tab pos="2908300" algn="l"/>
                <a:tab pos="3309938" algn="l"/>
              </a:tabLst>
            </a:pPr>
            <a:r>
              <a:rPr lang="en-US" sz="2100" dirty="0" smtClean="0"/>
              <a:t>Are </a:t>
            </a:r>
            <a:r>
              <a:rPr lang="en-US" sz="2100" dirty="0"/>
              <a:t>triangles ABE and CDE </a:t>
            </a:r>
            <a:r>
              <a:rPr lang="en-US" sz="2100" dirty="0" smtClean="0"/>
              <a:t>congruent?</a:t>
            </a:r>
            <a:br>
              <a:rPr lang="en-US" sz="2100" dirty="0" smtClean="0"/>
            </a:br>
            <a:r>
              <a:rPr lang="en-US" sz="2100" dirty="0" smtClean="0"/>
              <a:t>Give </a:t>
            </a:r>
            <a:r>
              <a:rPr lang="en-US" sz="2100" dirty="0"/>
              <a:t>a reason for your answer.</a:t>
            </a:r>
          </a:p>
        </p:txBody>
      </p:sp>
      <p:pic>
        <p:nvPicPr>
          <p:cNvPr id="2" name="Picture 1"/>
          <p:cNvPicPr>
            <a:picLocks noChangeAspect="1"/>
          </p:cNvPicPr>
          <p:nvPr/>
        </p:nvPicPr>
        <p:blipFill>
          <a:blip r:embed="rId4">
            <a:lum contrast="26000"/>
            <a:extLst>
              <a:ext uri="{28A0092B-C50C-407E-A947-70E740481C1C}">
                <a14:useLocalDpi xmlns:a14="http://schemas.microsoft.com/office/drawing/2010/main" val="0"/>
              </a:ext>
            </a:extLst>
          </a:blip>
          <a:stretch>
            <a:fillRect/>
          </a:stretch>
        </p:blipFill>
        <p:spPr>
          <a:xfrm>
            <a:off x="3380695" y="2276872"/>
            <a:ext cx="2127409" cy="2224291"/>
          </a:xfrm>
          <a:prstGeom prst="rect">
            <a:avLst/>
          </a:prstGeom>
          <a:noFill/>
          <a:ln w="9525">
            <a:noFill/>
            <a:miter lim="800000"/>
            <a:headEnd/>
            <a:tailEnd/>
          </a:ln>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836288155"/>
      </p:ext>
    </p:extLst>
  </p:cSld>
  <p:clrMapOvr>
    <a:masterClrMapping/>
  </p:clrMapOvr>
  <p:transition advClick="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19.4 </a:t>
            </a:r>
            <a:r>
              <a:rPr lang="en-GB" sz="4800" dirty="0"/>
              <a:t>– </a:t>
            </a:r>
            <a:r>
              <a:rPr lang="en-GB" sz="4800" dirty="0" smtClean="0"/>
              <a:t>Congruence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157</a:t>
            </a:r>
            <a:endParaRPr lang="en-GB" sz="1400" b="1" dirty="0">
              <a:latin typeface="Calibri" panose="020F0502020204030204" pitchFamily="34" charset="0"/>
            </a:endParaRPr>
          </a:p>
        </p:txBody>
      </p:sp>
      <p:grpSp>
        <p:nvGrpSpPr>
          <p:cNvPr id="7" name="Group 6"/>
          <p:cNvGrpSpPr/>
          <p:nvPr/>
        </p:nvGrpSpPr>
        <p:grpSpPr>
          <a:xfrm>
            <a:off x="305905" y="1268760"/>
            <a:ext cx="5130191" cy="5282557"/>
            <a:chOff x="3483872" y="1089031"/>
            <a:chExt cx="5264592" cy="5282557"/>
          </a:xfrm>
        </p:grpSpPr>
        <p:sp>
          <p:nvSpPr>
            <p:cNvPr id="8" name="Round Diagonal Corner Rectangle 7"/>
            <p:cNvSpPr/>
            <p:nvPr/>
          </p:nvSpPr>
          <p:spPr>
            <a:xfrm>
              <a:off x="3491880" y="1125079"/>
              <a:ext cx="5256584" cy="524650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4524315"/>
            </a:xfrm>
            <a:prstGeom prst="rect">
              <a:avLst/>
            </a:prstGeom>
          </p:spPr>
          <p:txBody>
            <a:bodyPr wrap="square">
              <a:spAutoFit/>
            </a:bodyPr>
            <a:lstStyle/>
            <a:p>
              <a:pPr>
                <a:spcAft>
                  <a:spcPts val="0"/>
                </a:spcAft>
                <a:tabLst>
                  <a:tab pos="4972050" algn="r"/>
                </a:tabLst>
              </a:pPr>
              <a:r>
                <a:rPr lang="en-US" sz="2400" dirty="0"/>
                <a:t>The spokes of </a:t>
              </a:r>
              <a:r>
                <a:rPr lang="en-US" sz="2400" dirty="0" smtClean="0"/>
                <a:t/>
              </a:r>
              <a:br>
                <a:rPr lang="en-US" sz="2400" dirty="0" smtClean="0"/>
              </a:br>
              <a:r>
                <a:rPr lang="en-US" sz="2400" dirty="0" smtClean="0"/>
                <a:t>a cartwheel </a:t>
              </a:r>
              <a:r>
                <a:rPr lang="en-US" sz="2400" dirty="0"/>
                <a:t>are </a:t>
              </a:r>
              <a:r>
                <a:rPr lang="en-US" sz="2400" dirty="0" smtClean="0"/>
                <a:t/>
              </a:r>
              <a:br>
                <a:rPr lang="en-US" sz="2400" dirty="0" smtClean="0"/>
              </a:br>
              <a:r>
                <a:rPr lang="en-US" sz="2400" dirty="0" smtClean="0"/>
                <a:t>set at regular </a:t>
              </a:r>
              <a:br>
                <a:rPr lang="en-US" sz="2400" dirty="0" smtClean="0"/>
              </a:br>
              <a:r>
                <a:rPr lang="en-US" sz="2400" dirty="0" smtClean="0"/>
                <a:t>intervals around </a:t>
              </a:r>
              <a:br>
                <a:rPr lang="en-US" sz="2400" dirty="0" smtClean="0"/>
              </a:br>
              <a:r>
                <a:rPr lang="en-US" sz="2400" dirty="0" smtClean="0"/>
                <a:t>the circumference </a:t>
              </a:r>
            </a:p>
            <a:p>
              <a:pPr>
                <a:spcAft>
                  <a:spcPts val="0"/>
                </a:spcAft>
                <a:tabLst>
                  <a:tab pos="4972050" algn="r"/>
                </a:tabLst>
              </a:pPr>
              <a:r>
                <a:rPr lang="en-US" sz="2400" dirty="0" smtClean="0"/>
                <a:t>and pass </a:t>
              </a:r>
              <a:r>
                <a:rPr lang="en-US" sz="2400" dirty="0"/>
                <a:t>through </a:t>
              </a:r>
              <a:r>
                <a:rPr lang="en-US" sz="2400" dirty="0" smtClean="0"/>
                <a:t/>
              </a:r>
              <a:br>
                <a:rPr lang="en-US" sz="2400" dirty="0" smtClean="0"/>
              </a:br>
              <a:r>
                <a:rPr lang="en-US" sz="2400" dirty="0" smtClean="0"/>
                <a:t>the centre </a:t>
              </a:r>
              <a:r>
                <a:rPr lang="en-US" sz="2400" dirty="0"/>
                <a:t>of the </a:t>
              </a:r>
              <a:r>
                <a:rPr lang="en-US" sz="2400" dirty="0" smtClean="0"/>
                <a:t/>
              </a:r>
              <a:br>
                <a:rPr lang="en-US" sz="2400" dirty="0" smtClean="0"/>
              </a:br>
              <a:r>
                <a:rPr lang="en-US" sz="2400" dirty="0" smtClean="0"/>
                <a:t>wheel </a:t>
              </a:r>
              <a:r>
                <a:rPr lang="en-US" sz="2400" dirty="0"/>
                <a:t>at </a:t>
              </a:r>
              <a:r>
                <a:rPr lang="en-US" sz="2400" dirty="0" smtClean="0"/>
                <a:t>G.</a:t>
              </a:r>
            </a:p>
            <a:p>
              <a:pPr marL="457200" indent="-457200">
                <a:spcAft>
                  <a:spcPts val="0"/>
                </a:spcAft>
                <a:buClr>
                  <a:srgbClr val="C00000"/>
                </a:buClr>
                <a:buFont typeface="+mj-lt"/>
                <a:buAutoNum type="alphaLcPeriod"/>
                <a:tabLst>
                  <a:tab pos="4972050" algn="r"/>
                </a:tabLst>
              </a:pPr>
              <a:r>
                <a:rPr lang="en-US" sz="2400" dirty="0" smtClean="0"/>
                <a:t>Are </a:t>
              </a:r>
              <a:r>
                <a:rPr lang="en-US" sz="2400" dirty="0"/>
                <a:t>shapes ABG and BCG congruent</a:t>
              </a:r>
              <a:r>
                <a:rPr lang="en-US" sz="2400" dirty="0" smtClean="0"/>
                <a:t>?	</a:t>
              </a:r>
              <a:r>
                <a:rPr lang="en-US" sz="2400" b="1" dirty="0" smtClean="0"/>
                <a:t>(</a:t>
              </a:r>
              <a:r>
                <a:rPr lang="en-US" sz="2400" b="1" dirty="0"/>
                <a:t>2 marks)</a:t>
              </a:r>
            </a:p>
            <a:p>
              <a:pPr marL="400050" indent="-400050">
                <a:spcAft>
                  <a:spcPts val="0"/>
                </a:spcAft>
                <a:buClr>
                  <a:srgbClr val="C00000"/>
                </a:buClr>
                <a:buFont typeface="+mj-lt"/>
                <a:buAutoNum type="alphaLcPeriod"/>
                <a:tabLst>
                  <a:tab pos="4972050" algn="r"/>
                </a:tabLst>
              </a:pPr>
              <a:r>
                <a:rPr lang="en-US" sz="2400" dirty="0" smtClean="0"/>
                <a:t>Work </a:t>
              </a:r>
              <a:r>
                <a:rPr lang="en-US" sz="2400" dirty="0"/>
                <a:t>out the size of angle AGE</a:t>
              </a:r>
              <a:r>
                <a:rPr lang="en-US" sz="2400" dirty="0" smtClean="0"/>
                <a:t>.	</a:t>
              </a:r>
              <a:r>
                <a:rPr lang="en-US" sz="2400" b="1" dirty="0" smtClean="0"/>
                <a:t>(</a:t>
              </a:r>
              <a:r>
                <a:rPr lang="en-US" sz="2400" b="1" dirty="0"/>
                <a:t>1 mark)</a:t>
              </a:r>
              <a:endParaRPr lang="en-US" sz="2400" b="1" dirty="0"/>
            </a:p>
          </p:txBody>
        </p:sp>
      </p:grpSp>
      <p:pic>
        <p:nvPicPr>
          <p:cNvPr id="4" name="Picture 3"/>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3059832" y="1882386"/>
            <a:ext cx="2320999" cy="2611124"/>
          </a:xfrm>
          <a:prstGeom prst="rect">
            <a:avLst/>
          </a:prstGeom>
          <a:noFill/>
          <a:ln w="9525">
            <a:noFill/>
            <a:miter lim="800000"/>
            <a:headEnd/>
            <a:tailEnd/>
          </a:ln>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627395544"/>
      </p:ext>
    </p:extLst>
  </p:cSld>
  <p:clrMapOvr>
    <a:masterClrMapping/>
  </p:clrMapOvr>
  <p:transition advClick="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19.5 </a:t>
            </a:r>
            <a:r>
              <a:rPr lang="en-GB" sz="4800" dirty="0"/>
              <a:t>– </a:t>
            </a:r>
            <a:r>
              <a:rPr lang="en-GB" sz="4800" dirty="0" smtClean="0"/>
              <a:t>Congruence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157</a:t>
            </a:r>
            <a:endParaRPr lang="en-GB" sz="1400" b="1" dirty="0">
              <a:latin typeface="Calibri" panose="020F0502020204030204" pitchFamily="34" charset="0"/>
            </a:endParaRPr>
          </a:p>
        </p:txBody>
      </p:sp>
      <p:sp>
        <p:nvSpPr>
          <p:cNvPr id="3" name="Rectangle 2"/>
          <p:cNvSpPr/>
          <p:nvPr/>
        </p:nvSpPr>
        <p:spPr>
          <a:xfrm>
            <a:off x="251520" y="1196752"/>
            <a:ext cx="5220580" cy="954107"/>
          </a:xfrm>
          <a:prstGeom prst="rect">
            <a:avLst/>
          </a:prstGeom>
        </p:spPr>
        <p:txBody>
          <a:bodyPr wrap="square">
            <a:spAutoFit/>
          </a:bodyPr>
          <a:lstStyle/>
          <a:p>
            <a:pPr marL="457200" indent="-457200">
              <a:buClr>
                <a:srgbClr val="C00000"/>
              </a:buClr>
              <a:buFont typeface="+mj-lt"/>
              <a:buAutoNum type="arabicPeriod"/>
              <a:tabLst>
                <a:tab pos="914400" algn="l"/>
                <a:tab pos="2908300" algn="l"/>
                <a:tab pos="3309938" algn="l"/>
              </a:tabLst>
            </a:pPr>
            <a:r>
              <a:rPr lang="en-US" sz="2800" dirty="0" smtClean="0"/>
              <a:t>Which </a:t>
            </a:r>
            <a:r>
              <a:rPr lang="en-US" sz="2800" dirty="0"/>
              <a:t>triangle is congruent to triangle A?.</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51521" y="2204864"/>
            <a:ext cx="5220580" cy="4247666"/>
          </a:xfrm>
          <a:prstGeom prst="rect">
            <a:avLst/>
          </a:prstGeom>
          <a:noFill/>
          <a:ln w="9525">
            <a:noFill/>
            <a:miter lim="800000"/>
            <a:headEnd/>
            <a:tailEnd/>
          </a:ln>
          <a:effectLst/>
        </p:spPr>
      </p:pic>
    </p:spTree>
    <p:extLst>
      <p:ext uri="{BB962C8B-B14F-4D97-AF65-F5344CB8AC3E}">
        <p14:creationId xmlns:p14="http://schemas.microsoft.com/office/powerpoint/2010/main" val="60931842"/>
      </p:ext>
    </p:extLst>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19.5 </a:t>
            </a:r>
            <a:r>
              <a:rPr lang="en-GB" sz="4800" dirty="0"/>
              <a:t>– </a:t>
            </a:r>
            <a:r>
              <a:rPr lang="en-GB" sz="4800" dirty="0" smtClean="0"/>
              <a:t>Congruence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157</a:t>
            </a:r>
            <a:endParaRPr lang="en-GB" sz="1400" b="1" dirty="0">
              <a:latin typeface="Calibri" panose="020F0502020204030204" pitchFamily="34" charset="0"/>
            </a:endParaRPr>
          </a:p>
        </p:txBody>
      </p:sp>
      <p:sp>
        <p:nvSpPr>
          <p:cNvPr id="3" name="Rectangle 2"/>
          <p:cNvSpPr/>
          <p:nvPr/>
        </p:nvSpPr>
        <p:spPr>
          <a:xfrm>
            <a:off x="251520" y="1196752"/>
            <a:ext cx="5220580" cy="5693866"/>
          </a:xfrm>
          <a:prstGeom prst="rect">
            <a:avLst/>
          </a:prstGeom>
        </p:spPr>
        <p:txBody>
          <a:bodyPr wrap="square">
            <a:spAutoFit/>
          </a:bodyPr>
          <a:lstStyle/>
          <a:p>
            <a:pPr marL="514350" indent="-514350">
              <a:buClr>
                <a:srgbClr val="C00000"/>
              </a:buClr>
              <a:buFont typeface="+mj-lt"/>
              <a:buAutoNum type="arabicPeriod" startAt="2"/>
              <a:tabLst>
                <a:tab pos="914400" algn="l"/>
                <a:tab pos="2908300" algn="l"/>
                <a:tab pos="3309938" algn="l"/>
              </a:tabLst>
            </a:pPr>
            <a:r>
              <a:rPr lang="en-US" sz="2800" b="1" dirty="0">
                <a:solidFill>
                  <a:srgbClr val="FF0000"/>
                </a:solidFill>
              </a:rPr>
              <a:t>R</a:t>
            </a:r>
            <a:r>
              <a:rPr lang="en-US" sz="2800" dirty="0"/>
              <a:t> </a:t>
            </a:r>
            <a:r>
              <a:rPr lang="en-US" sz="2800" dirty="0" smtClean="0"/>
              <a:t> ABCD </a:t>
            </a:r>
            <a:r>
              <a:rPr lang="en-US" sz="2800" dirty="0"/>
              <a:t>is a </a:t>
            </a:r>
            <a:r>
              <a:rPr lang="en-US" sz="2800" dirty="0" smtClean="0"/>
              <a:t>rectangle.</a:t>
            </a:r>
            <a:br>
              <a:rPr lang="en-US" sz="2800" dirty="0" smtClean="0"/>
            </a:br>
            <a:r>
              <a:rPr lang="en-US" sz="2800" dirty="0" smtClean="0"/>
              <a:t>M </a:t>
            </a:r>
            <a:r>
              <a:rPr lang="en-US" sz="2800" dirty="0"/>
              <a:t>is the midpoint of AC and also of BD</a:t>
            </a:r>
            <a:r>
              <a:rPr lang="en-US" sz="2800" dirty="0" smtClean="0"/>
              <a:t>.</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dirty="0" smtClean="0"/>
              <a:t/>
            </a:r>
            <a:br>
              <a:rPr lang="en-US" dirty="0" smtClean="0"/>
            </a:br>
            <a:endParaRPr lang="en-US" sz="2800" dirty="0" smtClean="0"/>
          </a:p>
          <a:p>
            <a:pPr marL="971550" lvl="1" indent="-514350">
              <a:buClr>
                <a:srgbClr val="C00000"/>
              </a:buClr>
              <a:buFont typeface="+mj-lt"/>
              <a:buAutoNum type="alphaLcPeriod"/>
              <a:tabLst>
                <a:tab pos="914400" algn="l"/>
                <a:tab pos="2908300" algn="l"/>
                <a:tab pos="3309938" algn="l"/>
              </a:tabLst>
            </a:pPr>
            <a:r>
              <a:rPr lang="en-US" sz="2800" dirty="0" smtClean="0"/>
              <a:t>Copy </a:t>
            </a:r>
            <a:r>
              <a:rPr lang="en-US" sz="2800" dirty="0"/>
              <a:t>the </a:t>
            </a:r>
            <a:r>
              <a:rPr lang="en-US" sz="2800" dirty="0" smtClean="0"/>
              <a:t>diagram.</a:t>
            </a:r>
            <a:br>
              <a:rPr lang="en-US" sz="2800" dirty="0" smtClean="0"/>
            </a:br>
            <a:r>
              <a:rPr lang="en-US" sz="2800" dirty="0" smtClean="0"/>
              <a:t>Label </a:t>
            </a:r>
            <a:r>
              <a:rPr lang="en-US" sz="2800" dirty="0"/>
              <a:t>any sides or angles that are </a:t>
            </a:r>
            <a:r>
              <a:rPr lang="en-US" sz="2800" dirty="0" smtClean="0"/>
              <a:t>equal.</a:t>
            </a:r>
          </a:p>
          <a:p>
            <a:pPr marL="971550" lvl="1" indent="-514350">
              <a:buClr>
                <a:srgbClr val="C00000"/>
              </a:buClr>
              <a:buFont typeface="+mj-lt"/>
              <a:buAutoNum type="alphaLcPeriod"/>
              <a:tabLst>
                <a:tab pos="914400" algn="l"/>
                <a:tab pos="2908300" algn="l"/>
                <a:tab pos="3309938" algn="l"/>
              </a:tabLst>
            </a:pPr>
            <a:r>
              <a:rPr lang="en-US" sz="2800" dirty="0" smtClean="0"/>
              <a:t>Are </a:t>
            </a:r>
            <a:r>
              <a:rPr lang="en-US" sz="2800" dirty="0"/>
              <a:t>triangles ABM and CDM congruent?</a:t>
            </a:r>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827584" y="2562935"/>
            <a:ext cx="2558381" cy="1876147"/>
          </a:xfrm>
          <a:prstGeom prst="rect">
            <a:avLst/>
          </a:prstGeom>
          <a:noFill/>
          <a:ln w="9525">
            <a:noFill/>
            <a:miter lim="800000"/>
            <a:headEnd/>
            <a:tailEnd/>
          </a:ln>
          <a:effectLst/>
        </p:spPr>
      </p:pic>
      <p:pic>
        <p:nvPicPr>
          <p:cNvPr id="5" name="Picture 4"/>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4427984" y="2204864"/>
            <a:ext cx="1008112" cy="1222604"/>
          </a:xfrm>
          <a:prstGeom prst="rect">
            <a:avLst/>
          </a:prstGeom>
          <a:noFill/>
          <a:ln w="9525">
            <a:noFill/>
            <a:miter lim="800000"/>
            <a:headEnd/>
            <a:tailEnd/>
          </a:ln>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725109871"/>
      </p:ext>
    </p:extLst>
  </p:cSld>
  <p:clrMapOvr>
    <a:masterClrMapping/>
  </p:clrMapOvr>
  <p:transition advClick="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19.5 </a:t>
            </a:r>
            <a:r>
              <a:rPr lang="en-GB" sz="4800" dirty="0"/>
              <a:t>– </a:t>
            </a:r>
            <a:r>
              <a:rPr lang="en-GB" sz="4800" dirty="0" smtClean="0"/>
              <a:t>Congruence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157</a:t>
            </a:r>
            <a:endParaRPr lang="en-GB" sz="1400" b="1" dirty="0">
              <a:latin typeface="Calibri" panose="020F0502020204030204" pitchFamily="34" charset="0"/>
            </a:endParaRPr>
          </a:p>
        </p:txBody>
      </p:sp>
      <p:sp>
        <p:nvSpPr>
          <p:cNvPr id="3" name="Rectangle 2"/>
          <p:cNvSpPr/>
          <p:nvPr/>
        </p:nvSpPr>
        <p:spPr>
          <a:xfrm>
            <a:off x="251520" y="1196752"/>
            <a:ext cx="5220580" cy="5447645"/>
          </a:xfrm>
          <a:prstGeom prst="rect">
            <a:avLst/>
          </a:prstGeom>
        </p:spPr>
        <p:txBody>
          <a:bodyPr wrap="square">
            <a:spAutoFit/>
          </a:bodyPr>
          <a:lstStyle/>
          <a:p>
            <a:pPr marL="457200" indent="-457200">
              <a:buClr>
                <a:srgbClr val="C00000"/>
              </a:buClr>
              <a:buFont typeface="+mj-lt"/>
              <a:buAutoNum type="arabicPeriod" startAt="3"/>
              <a:tabLst>
                <a:tab pos="914400" algn="l"/>
                <a:tab pos="2908300" algn="l"/>
                <a:tab pos="3309938" algn="l"/>
              </a:tabLst>
            </a:pPr>
            <a:r>
              <a:rPr lang="en-US" sz="2400" b="1" dirty="0">
                <a:solidFill>
                  <a:srgbClr val="FF0000"/>
                </a:solidFill>
              </a:rPr>
              <a:t>R</a:t>
            </a:r>
            <a:r>
              <a:rPr lang="en-US" sz="2400" dirty="0"/>
              <a:t>  </a:t>
            </a:r>
            <a:r>
              <a:rPr lang="en-US" sz="2400" dirty="0" smtClean="0"/>
              <a:t>In </a:t>
            </a:r>
            <a:r>
              <a:rPr lang="en-US" sz="2400" dirty="0"/>
              <a:t>the diagram, M is the midpoint of AC </a:t>
            </a:r>
            <a:r>
              <a:rPr lang="en-US" sz="2400" dirty="0" smtClean="0"/>
              <a:t>and of BD.</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3600" dirty="0"/>
          </a:p>
          <a:p>
            <a:pPr marL="400050" lvl="1" indent="-400050">
              <a:buClr>
                <a:srgbClr val="C00000"/>
              </a:buClr>
              <a:buFont typeface="+mj-lt"/>
              <a:buAutoNum type="alphaLcPeriod"/>
              <a:tabLst>
                <a:tab pos="2908300" algn="l"/>
                <a:tab pos="3309938" algn="l"/>
              </a:tabLst>
            </a:pPr>
            <a:r>
              <a:rPr lang="en-US" sz="2400" dirty="0" smtClean="0"/>
              <a:t>Are </a:t>
            </a:r>
            <a:r>
              <a:rPr lang="en-US" sz="2400" dirty="0"/>
              <a:t>triangles ABM and DCM </a:t>
            </a:r>
            <a:r>
              <a:rPr lang="en-US" sz="2400" dirty="0" smtClean="0"/>
              <a:t>congruent?</a:t>
            </a:r>
            <a:br>
              <a:rPr lang="en-US" sz="2400" dirty="0" smtClean="0"/>
            </a:br>
            <a:r>
              <a:rPr lang="en-US" sz="2400" dirty="0" smtClean="0"/>
              <a:t>Explain </a:t>
            </a:r>
            <a:r>
              <a:rPr lang="en-US" sz="2400" dirty="0"/>
              <a:t>your </a:t>
            </a:r>
            <a:r>
              <a:rPr lang="en-US" sz="2400" dirty="0" smtClean="0"/>
              <a:t>answer. </a:t>
            </a:r>
          </a:p>
          <a:p>
            <a:pPr marL="400050" lvl="1" indent="-400050">
              <a:buClr>
                <a:srgbClr val="C00000"/>
              </a:buClr>
              <a:buFont typeface="+mj-lt"/>
              <a:buAutoNum type="alphaLcPeriod"/>
              <a:tabLst>
                <a:tab pos="2908300" algn="l"/>
                <a:tab pos="3309938" algn="l"/>
              </a:tabLst>
            </a:pPr>
            <a:r>
              <a:rPr lang="en-US" sz="2400" dirty="0" smtClean="0"/>
              <a:t>Work </a:t>
            </a:r>
            <a:r>
              <a:rPr lang="en-US" sz="2400" dirty="0"/>
              <a:t>out the size of angle MCD. </a:t>
            </a:r>
            <a:endParaRPr lang="en-US" sz="2400" dirty="0" smtClean="0"/>
          </a:p>
          <a:p>
            <a:pPr marL="400050" lvl="1" indent="-400050">
              <a:buClr>
                <a:srgbClr val="C00000"/>
              </a:buClr>
              <a:buFont typeface="+mj-lt"/>
              <a:buAutoNum type="alphaLcPeriod"/>
              <a:tabLst>
                <a:tab pos="2908300" algn="l"/>
                <a:tab pos="3309938" algn="l"/>
              </a:tabLst>
            </a:pPr>
            <a:r>
              <a:rPr lang="en-US" sz="2400" dirty="0" smtClean="0"/>
              <a:t>Work </a:t>
            </a:r>
            <a:r>
              <a:rPr lang="en-US" sz="2400" dirty="0"/>
              <a:t>out the size of angle MDC. </a:t>
            </a:r>
            <a:endParaRPr lang="en-US" sz="2400" dirty="0" smtClean="0"/>
          </a:p>
          <a:p>
            <a:pPr marL="400050" lvl="1" indent="-400050">
              <a:buClr>
                <a:srgbClr val="C00000"/>
              </a:buClr>
              <a:buFont typeface="+mj-lt"/>
              <a:buAutoNum type="alphaLcPeriod"/>
              <a:tabLst>
                <a:tab pos="2908300" algn="l"/>
                <a:tab pos="3309938" algn="l"/>
              </a:tabLst>
            </a:pPr>
            <a:r>
              <a:rPr lang="en-US" sz="2400" dirty="0" smtClean="0"/>
              <a:t>AM </a:t>
            </a:r>
            <a:r>
              <a:rPr lang="en-US" sz="2400" dirty="0"/>
              <a:t>is 4cm and BM is </a:t>
            </a:r>
            <a:r>
              <a:rPr lang="en-US" sz="2400" dirty="0" smtClean="0"/>
              <a:t>3cm.</a:t>
            </a:r>
            <a:br>
              <a:rPr lang="en-US" sz="2400" dirty="0" smtClean="0"/>
            </a:br>
            <a:r>
              <a:rPr lang="en-US" sz="2400" dirty="0" smtClean="0"/>
              <a:t>What </a:t>
            </a:r>
            <a:r>
              <a:rPr lang="en-US" sz="2400" dirty="0"/>
              <a:t>length is DM?</a:t>
            </a:r>
          </a:p>
        </p:txBody>
      </p:sp>
      <p:pic>
        <p:nvPicPr>
          <p:cNvPr id="4" name="Picture 3"/>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1550581" y="2033131"/>
            <a:ext cx="3165435" cy="1884893"/>
          </a:xfrm>
          <a:prstGeom prst="rect">
            <a:avLst/>
          </a:prstGeom>
          <a:noFill/>
          <a:ln w="9525">
            <a:noFill/>
            <a:miter lim="800000"/>
            <a:headEnd/>
            <a:tailEnd/>
          </a:ln>
          <a:effectLst/>
        </p:spPr>
      </p:pic>
      <p:sp>
        <p:nvSpPr>
          <p:cNvPr id="6" name="Rectangle 5"/>
          <p:cNvSpPr/>
          <p:nvPr/>
        </p:nvSpPr>
        <p:spPr>
          <a:xfrm>
            <a:off x="1558112" y="2033131"/>
            <a:ext cx="1440160" cy="360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502038981"/>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17.2 – Circumference of a Circle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139</a:t>
            </a:r>
            <a:endParaRPr lang="en-GB" sz="1400" b="1" dirty="0">
              <a:latin typeface="Calibri" panose="020F0502020204030204" pitchFamily="34" charset="0"/>
            </a:endParaRPr>
          </a:p>
        </p:txBody>
      </p:sp>
      <p:sp>
        <p:nvSpPr>
          <p:cNvPr id="3" name="Rectangle 2"/>
          <p:cNvSpPr/>
          <p:nvPr/>
        </p:nvSpPr>
        <p:spPr>
          <a:xfrm>
            <a:off x="251520" y="1196752"/>
            <a:ext cx="5256584" cy="5293757"/>
          </a:xfrm>
          <a:prstGeom prst="rect">
            <a:avLst/>
          </a:prstGeom>
        </p:spPr>
        <p:txBody>
          <a:bodyPr wrap="square">
            <a:spAutoFit/>
          </a:bodyPr>
          <a:lstStyle/>
          <a:p>
            <a:pPr marL="571500" indent="-571500">
              <a:buClr>
                <a:srgbClr val="C00000"/>
              </a:buClr>
              <a:buFont typeface="+mj-lt"/>
              <a:buAutoNum type="arabicPeriod" startAt="9"/>
              <a:tabLst>
                <a:tab pos="857250" algn="l"/>
              </a:tabLst>
            </a:pPr>
            <a:r>
              <a:rPr lang="en-US" sz="2600" dirty="0"/>
              <a:t>A circular helicopter landing pad has a radius of 15.4 m.</a:t>
            </a:r>
          </a:p>
          <a:p>
            <a:pPr marL="1028700" lvl="2" indent="-514350">
              <a:buClr>
                <a:srgbClr val="C00000"/>
              </a:buClr>
              <a:buFont typeface="+mj-lt"/>
              <a:buAutoNum type="alphaLcPeriod"/>
              <a:tabLst>
                <a:tab pos="857250" algn="l"/>
              </a:tabLst>
            </a:pPr>
            <a:r>
              <a:rPr lang="en-US" sz="2600" dirty="0" smtClean="0"/>
              <a:t>Write </a:t>
            </a:r>
            <a:r>
              <a:rPr lang="en-US" sz="2600" dirty="0"/>
              <a:t>the circumference in terms of </a:t>
            </a:r>
            <a:r>
              <a:rPr lang="el-GR" sz="2600" dirty="0"/>
              <a:t>π</a:t>
            </a:r>
            <a:r>
              <a:rPr lang="en-US" sz="2600" dirty="0" smtClean="0"/>
              <a:t>. </a:t>
            </a:r>
          </a:p>
          <a:p>
            <a:pPr marL="1028700" lvl="2" indent="-514350">
              <a:buClr>
                <a:srgbClr val="C00000"/>
              </a:buClr>
              <a:buFont typeface="+mj-lt"/>
              <a:buAutoNum type="alphaLcPeriod"/>
              <a:tabLst>
                <a:tab pos="857250" algn="l"/>
              </a:tabLst>
            </a:pPr>
            <a:r>
              <a:rPr lang="en-US" sz="2600" dirty="0" smtClean="0"/>
              <a:t>Estimate </a:t>
            </a:r>
            <a:r>
              <a:rPr lang="en-US" sz="2600" dirty="0"/>
              <a:t>the circumference of the landing </a:t>
            </a:r>
            <a:r>
              <a:rPr lang="en-US" sz="2600" dirty="0" smtClean="0"/>
              <a:t>pad.</a:t>
            </a:r>
          </a:p>
          <a:p>
            <a:pPr marL="1028700" lvl="2" indent="-514350">
              <a:buClr>
                <a:srgbClr val="C00000"/>
              </a:buClr>
              <a:buFont typeface="+mj-lt"/>
              <a:buAutoNum type="alphaLcPeriod"/>
              <a:tabLst>
                <a:tab pos="857250" algn="l"/>
              </a:tabLst>
            </a:pPr>
            <a:r>
              <a:rPr lang="en-US" sz="2600" dirty="0" smtClean="0"/>
              <a:t>Calculate </a:t>
            </a:r>
            <a:r>
              <a:rPr lang="en-US" sz="2600" dirty="0"/>
              <a:t>the circumference to the </a:t>
            </a:r>
            <a:r>
              <a:rPr lang="en-US" sz="2600" dirty="0" smtClean="0"/>
              <a:t>nearest cm</a:t>
            </a:r>
            <a:r>
              <a:rPr lang="en-US" sz="2600" dirty="0"/>
              <a:t>.</a:t>
            </a:r>
          </a:p>
          <a:p>
            <a:pPr marL="571500" indent="-571500">
              <a:buClr>
                <a:srgbClr val="C00000"/>
              </a:buClr>
              <a:buFont typeface="+mj-lt"/>
              <a:buAutoNum type="arabicPeriod" startAt="9"/>
              <a:tabLst>
                <a:tab pos="857250" algn="l"/>
              </a:tabLst>
            </a:pPr>
            <a:r>
              <a:rPr lang="en-US" sz="2600" dirty="0" smtClean="0"/>
              <a:t>A </a:t>
            </a:r>
            <a:r>
              <a:rPr lang="en-US" sz="2600" dirty="0"/>
              <a:t>circle has circumference </a:t>
            </a:r>
            <a:r>
              <a:rPr lang="en-US" sz="2600" dirty="0" smtClean="0"/>
              <a:t>18</a:t>
            </a:r>
            <a:r>
              <a:rPr lang="el-GR" sz="2600" dirty="0" smtClean="0"/>
              <a:t>π </a:t>
            </a:r>
            <a:r>
              <a:rPr lang="en-US" sz="2600" dirty="0" smtClean="0"/>
              <a:t>cm. Write </a:t>
            </a:r>
            <a:r>
              <a:rPr lang="en-US" sz="2600" dirty="0"/>
              <a:t>down</a:t>
            </a:r>
          </a:p>
          <a:p>
            <a:pPr marL="1028700" lvl="1" indent="-514350">
              <a:buClr>
                <a:srgbClr val="C00000"/>
              </a:buClr>
              <a:buFont typeface="+mj-lt"/>
              <a:buAutoNum type="alphaLcPeriod"/>
              <a:tabLst>
                <a:tab pos="857250" algn="l"/>
              </a:tabLst>
            </a:pPr>
            <a:r>
              <a:rPr lang="en-US" sz="2600" dirty="0" smtClean="0"/>
              <a:t>the </a:t>
            </a:r>
            <a:r>
              <a:rPr lang="en-US" sz="2600" dirty="0"/>
              <a:t>diameter </a:t>
            </a:r>
            <a:endParaRPr lang="en-US" sz="2600" dirty="0" smtClean="0"/>
          </a:p>
          <a:p>
            <a:pPr marL="1028700" lvl="1" indent="-514350">
              <a:buClr>
                <a:srgbClr val="C00000"/>
              </a:buClr>
              <a:buFont typeface="+mj-lt"/>
              <a:buAutoNum type="alphaLcPeriod"/>
              <a:tabLst>
                <a:tab pos="857250" algn="l"/>
              </a:tabLst>
            </a:pPr>
            <a:r>
              <a:rPr lang="en-US" sz="2600" dirty="0" smtClean="0"/>
              <a:t>the </a:t>
            </a:r>
            <a:r>
              <a:rPr lang="en-US" sz="2600" dirty="0"/>
              <a:t>radius.</a:t>
            </a:r>
            <a:endParaRPr lang="en-US" sz="26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449971543"/>
      </p:ext>
    </p:extLst>
  </p:cSld>
  <p:clrMapOvr>
    <a:masterClrMapping/>
  </p:clrMapOvr>
  <p:transition advClick="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19.5 </a:t>
            </a:r>
            <a:r>
              <a:rPr lang="en-GB" sz="4800" dirty="0"/>
              <a:t>– </a:t>
            </a:r>
            <a:r>
              <a:rPr lang="en-GB" sz="4800" dirty="0" smtClean="0"/>
              <a:t>Congruence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157</a:t>
            </a:r>
            <a:endParaRPr lang="en-GB" sz="1400" b="1" dirty="0">
              <a:latin typeface="Calibri" panose="020F0502020204030204" pitchFamily="34" charset="0"/>
            </a:endParaRPr>
          </a:p>
        </p:txBody>
      </p:sp>
      <p:sp>
        <p:nvSpPr>
          <p:cNvPr id="3" name="Rectangle 2"/>
          <p:cNvSpPr/>
          <p:nvPr/>
        </p:nvSpPr>
        <p:spPr>
          <a:xfrm>
            <a:off x="251520" y="1196752"/>
            <a:ext cx="5220580" cy="5509200"/>
          </a:xfrm>
          <a:prstGeom prst="rect">
            <a:avLst/>
          </a:prstGeom>
        </p:spPr>
        <p:txBody>
          <a:bodyPr wrap="square">
            <a:spAutoFit/>
          </a:bodyPr>
          <a:lstStyle/>
          <a:p>
            <a:pPr marL="457200" indent="-457200">
              <a:buClr>
                <a:srgbClr val="C00000"/>
              </a:buClr>
              <a:buFont typeface="+mj-lt"/>
              <a:buAutoNum type="arabicPeriod" startAt="4"/>
              <a:tabLst>
                <a:tab pos="914400" algn="l"/>
                <a:tab pos="2908300" algn="l"/>
                <a:tab pos="3309938" algn="l"/>
              </a:tabLst>
            </a:pPr>
            <a:r>
              <a:rPr lang="en-US" sz="2200" b="1" dirty="0">
                <a:solidFill>
                  <a:srgbClr val="FF0000"/>
                </a:solidFill>
              </a:rPr>
              <a:t>R</a:t>
            </a:r>
            <a:r>
              <a:rPr lang="en-US" sz="2200" dirty="0"/>
              <a:t>  M is the midpoint of BD. </a:t>
            </a:r>
            <a:endParaRPr lang="en-US" sz="2200" dirty="0" smtClean="0"/>
          </a:p>
          <a:p>
            <a:pPr marL="857250" lvl="1" indent="-400050">
              <a:buClr>
                <a:srgbClr val="C00000"/>
              </a:buClr>
              <a:buFont typeface="+mj-lt"/>
              <a:buAutoNum type="alphaLcPeriod"/>
              <a:tabLst>
                <a:tab pos="2908300" algn="l"/>
                <a:tab pos="3309938" algn="l"/>
              </a:tabLst>
            </a:pPr>
            <a:r>
              <a:rPr lang="en-US" sz="2200" dirty="0" smtClean="0"/>
              <a:t>Work </a:t>
            </a:r>
            <a:r>
              <a:rPr lang="en-US" sz="2200" dirty="0"/>
              <a:t>out the size of angle MDC</a:t>
            </a:r>
            <a:r>
              <a:rPr lang="en-US" sz="2200" dirty="0" smtClean="0"/>
              <a:t>.</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endParaRPr lang="en-US" sz="2200" dirty="0" smtClean="0"/>
          </a:p>
          <a:p>
            <a:pPr marL="857250" lvl="1" indent="-400050">
              <a:buClr>
                <a:srgbClr val="C00000"/>
              </a:buClr>
              <a:buFont typeface="+mj-lt"/>
              <a:buAutoNum type="alphaLcPeriod"/>
              <a:tabLst>
                <a:tab pos="2908300" algn="l"/>
                <a:tab pos="3309938" algn="l"/>
              </a:tabLst>
            </a:pPr>
            <a:r>
              <a:rPr lang="en-US" sz="2200" dirty="0"/>
              <a:t>Are triangles ABM and CDM </a:t>
            </a:r>
            <a:r>
              <a:rPr lang="en-US" sz="2200" dirty="0" smtClean="0"/>
              <a:t>congruent?</a:t>
            </a:r>
            <a:br>
              <a:rPr lang="en-US" sz="2200" dirty="0" smtClean="0"/>
            </a:br>
            <a:r>
              <a:rPr lang="en-US" sz="2200" dirty="0" smtClean="0"/>
              <a:t>Give </a:t>
            </a:r>
            <a:r>
              <a:rPr lang="en-US" sz="2200" dirty="0"/>
              <a:t>a reason for your </a:t>
            </a:r>
            <a:r>
              <a:rPr lang="en-US" sz="2200" dirty="0" smtClean="0"/>
              <a:t>answer. </a:t>
            </a:r>
          </a:p>
          <a:p>
            <a:pPr marL="857250" lvl="1" indent="-400050">
              <a:buClr>
                <a:srgbClr val="C00000"/>
              </a:buClr>
              <a:buFont typeface="+mj-lt"/>
              <a:buAutoNum type="alphaLcPeriod"/>
              <a:tabLst>
                <a:tab pos="2908300" algn="l"/>
                <a:tab pos="3309938" algn="l"/>
              </a:tabLst>
            </a:pPr>
            <a:r>
              <a:rPr lang="en-US" sz="2200" dirty="0" smtClean="0"/>
              <a:t>AB </a:t>
            </a:r>
            <a:r>
              <a:rPr lang="en-US" sz="2200" dirty="0"/>
              <a:t>= 5 cm. Which other side has length 5cm?</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827584" y="1950760"/>
            <a:ext cx="4488980" cy="2862726"/>
          </a:xfrm>
          <a:prstGeom prst="rect">
            <a:avLst/>
          </a:prstGeom>
          <a:noFill/>
          <a:ln w="9525">
            <a:noFill/>
            <a:miter lim="800000"/>
            <a:headEnd/>
            <a:tailEnd/>
          </a:ln>
          <a:effectLst/>
        </p:spPr>
      </p:pic>
    </p:spTree>
    <p:extLst>
      <p:ext uri="{BB962C8B-B14F-4D97-AF65-F5344CB8AC3E}">
        <p14:creationId xmlns:p14="http://schemas.microsoft.com/office/powerpoint/2010/main" val="4217148874"/>
      </p:ext>
    </p:extLst>
  </p:cSld>
  <p:clrMapOvr>
    <a:masterClrMapping/>
  </p:clrMapOvr>
  <p:transition advClick="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19.5 </a:t>
            </a:r>
            <a:r>
              <a:rPr lang="en-GB" sz="4800" dirty="0"/>
              <a:t>– </a:t>
            </a:r>
            <a:r>
              <a:rPr lang="en-GB" sz="4800" dirty="0" smtClean="0"/>
              <a:t>Congruence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158</a:t>
            </a:r>
            <a:endParaRPr lang="en-GB" sz="1400" b="1" dirty="0">
              <a:latin typeface="Calibri" panose="020F0502020204030204" pitchFamily="34" charset="0"/>
            </a:endParaRPr>
          </a:p>
        </p:txBody>
      </p:sp>
      <p:sp>
        <p:nvSpPr>
          <p:cNvPr id="3" name="Rectangle 2"/>
          <p:cNvSpPr/>
          <p:nvPr/>
        </p:nvSpPr>
        <p:spPr>
          <a:xfrm>
            <a:off x="251520" y="1196752"/>
            <a:ext cx="5220580" cy="2123658"/>
          </a:xfrm>
          <a:prstGeom prst="rect">
            <a:avLst/>
          </a:prstGeom>
        </p:spPr>
        <p:txBody>
          <a:bodyPr wrap="square">
            <a:spAutoFit/>
          </a:bodyPr>
          <a:lstStyle/>
          <a:p>
            <a:pPr marL="457200" indent="-457200">
              <a:buClr>
                <a:srgbClr val="C00000"/>
              </a:buClr>
              <a:buFont typeface="+mj-lt"/>
              <a:buAutoNum type="arabicPeriod" startAt="5"/>
              <a:tabLst>
                <a:tab pos="914400" algn="l"/>
                <a:tab pos="2908300" algn="l"/>
                <a:tab pos="3309938" algn="l"/>
              </a:tabLst>
            </a:pPr>
            <a:r>
              <a:rPr lang="en-US" sz="2200" b="1" dirty="0">
                <a:solidFill>
                  <a:srgbClr val="FF0000"/>
                </a:solidFill>
              </a:rPr>
              <a:t>R</a:t>
            </a:r>
            <a:r>
              <a:rPr lang="en-US" sz="2200" dirty="0"/>
              <a:t>  Draw these pairs of right-angled triangles accurately using a ruler, protractor and </a:t>
            </a:r>
            <a:r>
              <a:rPr lang="en-US" sz="2200" dirty="0" smtClean="0"/>
              <a:t>compasses.</a:t>
            </a:r>
            <a:br>
              <a:rPr lang="en-US" sz="2200" dirty="0" smtClean="0"/>
            </a:br>
            <a:r>
              <a:rPr lang="en-US" sz="2200" dirty="0" smtClean="0"/>
              <a:t>Are </a:t>
            </a:r>
            <a:r>
              <a:rPr lang="en-US" sz="2200" dirty="0"/>
              <a:t>the triangles in each pair congruent? </a:t>
            </a:r>
            <a:br>
              <a:rPr lang="en-US" sz="2200" dirty="0"/>
            </a:br>
            <a:r>
              <a:rPr lang="en-US" sz="2200" dirty="0" smtClean="0"/>
              <a:t>Give </a:t>
            </a:r>
            <a:r>
              <a:rPr lang="en-US" sz="2200" dirty="0"/>
              <a:t>a reason for your answer.</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59904" y="3299451"/>
            <a:ext cx="5212196" cy="3297901"/>
          </a:xfrm>
          <a:prstGeom prst="rect">
            <a:avLst/>
          </a:prstGeom>
          <a:noFill/>
          <a:ln w="9525">
            <a:noFill/>
            <a:miter lim="800000"/>
            <a:headEnd/>
            <a:tailEnd/>
          </a:ln>
          <a:effectLst/>
        </p:spPr>
      </p:pic>
    </p:spTree>
    <p:extLst>
      <p:ext uri="{BB962C8B-B14F-4D97-AF65-F5344CB8AC3E}">
        <p14:creationId xmlns:p14="http://schemas.microsoft.com/office/powerpoint/2010/main" val="1950986682"/>
      </p:ext>
    </p:extLst>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19.5 </a:t>
            </a:r>
            <a:r>
              <a:rPr lang="en-GB" sz="4800" dirty="0"/>
              <a:t>– </a:t>
            </a:r>
            <a:r>
              <a:rPr lang="en-GB" sz="4800" dirty="0" smtClean="0"/>
              <a:t>Congruence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158</a:t>
            </a:r>
            <a:endParaRPr lang="en-GB" sz="1400" b="1" dirty="0">
              <a:latin typeface="Calibri" panose="020F050202020403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7" name="Group 6"/>
          <p:cNvGrpSpPr/>
          <p:nvPr/>
        </p:nvGrpSpPr>
        <p:grpSpPr>
          <a:xfrm>
            <a:off x="305905" y="1268760"/>
            <a:ext cx="5130191" cy="5256584"/>
            <a:chOff x="3483872" y="1089031"/>
            <a:chExt cx="5264592" cy="5256584"/>
          </a:xfrm>
        </p:grpSpPr>
        <p:sp>
          <p:nvSpPr>
            <p:cNvPr id="8" name="Round Diagonal Corner Rectangle 7"/>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4524315"/>
            </a:xfrm>
            <a:prstGeom prst="rect">
              <a:avLst/>
            </a:prstGeom>
          </p:spPr>
          <p:txBody>
            <a:bodyPr wrap="square">
              <a:spAutoFit/>
            </a:bodyPr>
            <a:lstStyle/>
            <a:p>
              <a:pPr>
                <a:spcAft>
                  <a:spcPts val="0"/>
                </a:spcAft>
                <a:tabLst>
                  <a:tab pos="4972050" algn="r"/>
                </a:tabLst>
              </a:pPr>
              <a:r>
                <a:rPr lang="en-US" sz="2400" dirty="0"/>
                <a:t>M is the centre of </a:t>
              </a:r>
              <a:r>
                <a:rPr lang="en-US" sz="2400" dirty="0" smtClean="0"/>
                <a:t/>
              </a:r>
              <a:br>
                <a:rPr lang="en-US" sz="2400" dirty="0" smtClean="0"/>
              </a:br>
              <a:r>
                <a:rPr lang="en-US" sz="2400" dirty="0" smtClean="0"/>
                <a:t>regular </a:t>
              </a:r>
              <a:r>
                <a:rPr lang="en-US" sz="2400" dirty="0"/>
                <a:t>pentagon</a:t>
              </a:r>
            </a:p>
            <a:p>
              <a:pPr>
                <a:spcAft>
                  <a:spcPts val="0"/>
                </a:spcAft>
                <a:tabLst>
                  <a:tab pos="4972050" algn="r"/>
                </a:tabLst>
              </a:pPr>
              <a:r>
                <a:rPr lang="en-US" sz="2400" dirty="0"/>
                <a:t>ABCDE. </a:t>
              </a: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2400" dirty="0"/>
            </a:p>
            <a:p>
              <a:pPr marL="457200" indent="-457200">
                <a:spcAft>
                  <a:spcPts val="0"/>
                </a:spcAft>
                <a:buClr>
                  <a:srgbClr val="C00000"/>
                </a:buClr>
                <a:buFont typeface="+mj-lt"/>
                <a:buAutoNum type="alphaLcPeriod"/>
                <a:tabLst>
                  <a:tab pos="4972050" algn="r"/>
                </a:tabLst>
              </a:pPr>
              <a:r>
                <a:rPr lang="en-US" sz="2400" dirty="0" smtClean="0"/>
                <a:t>Find </a:t>
              </a:r>
              <a:r>
                <a:rPr lang="en-US" sz="2400" dirty="0"/>
                <a:t>the length of MD</a:t>
              </a:r>
              <a:r>
                <a:rPr lang="en-US" sz="2400" dirty="0" smtClean="0"/>
                <a:t>.	</a:t>
              </a:r>
              <a:r>
                <a:rPr lang="en-US" sz="2400" b="1" dirty="0" smtClean="0"/>
                <a:t>(</a:t>
              </a:r>
              <a:r>
                <a:rPr lang="en-US" sz="2400" b="1" dirty="0"/>
                <a:t>1 mark)</a:t>
              </a:r>
            </a:p>
            <a:p>
              <a:pPr marL="457200" indent="-457200">
                <a:spcAft>
                  <a:spcPts val="0"/>
                </a:spcAft>
                <a:buClr>
                  <a:srgbClr val="C00000"/>
                </a:buClr>
                <a:buFont typeface="+mj-lt"/>
                <a:buAutoNum type="alphaLcPeriod"/>
                <a:tabLst>
                  <a:tab pos="4972050" algn="r"/>
                </a:tabLst>
              </a:pPr>
              <a:r>
                <a:rPr lang="en-US" sz="2400" dirty="0" smtClean="0"/>
                <a:t>Find </a:t>
              </a:r>
              <a:r>
                <a:rPr lang="en-US" sz="2400" dirty="0"/>
                <a:t>the length of MC</a:t>
              </a:r>
              <a:r>
                <a:rPr lang="en-US" sz="2400" dirty="0" smtClean="0"/>
                <a:t>.	</a:t>
              </a:r>
              <a:r>
                <a:rPr lang="en-US" sz="2400" b="1" dirty="0" smtClean="0"/>
                <a:t>(</a:t>
              </a:r>
              <a:r>
                <a:rPr lang="en-US" sz="2400" b="1" dirty="0"/>
                <a:t>1 mark)</a:t>
              </a:r>
            </a:p>
            <a:p>
              <a:pPr marL="457200" indent="-457200">
                <a:spcAft>
                  <a:spcPts val="0"/>
                </a:spcAft>
                <a:buClr>
                  <a:srgbClr val="C00000"/>
                </a:buClr>
                <a:buFont typeface="+mj-lt"/>
                <a:buAutoNum type="alphaLcPeriod"/>
                <a:tabLst>
                  <a:tab pos="4972050" algn="r"/>
                </a:tabLst>
              </a:pPr>
              <a:r>
                <a:rPr lang="en-US" sz="2400" dirty="0" smtClean="0"/>
                <a:t>Give </a:t>
              </a:r>
              <a:r>
                <a:rPr lang="en-US" sz="2400" dirty="0"/>
                <a:t>three different reasons </a:t>
              </a:r>
              <a:r>
                <a:rPr lang="en-US" sz="2400" dirty="0" smtClean="0"/>
                <a:t>why triangles </a:t>
              </a:r>
              <a:r>
                <a:rPr lang="en-US" sz="2400" dirty="0"/>
                <a:t>EMD and DMC </a:t>
              </a:r>
              <a:r>
                <a:rPr lang="en-US" sz="2400" dirty="0" smtClean="0"/>
                <a:t>are congruent.	</a:t>
              </a:r>
              <a:r>
                <a:rPr lang="en-US" sz="2400" b="1" dirty="0" smtClean="0"/>
                <a:t>(</a:t>
              </a:r>
              <a:r>
                <a:rPr lang="en-US" sz="2400" b="1" dirty="0"/>
                <a:t>3 marks)</a:t>
              </a:r>
              <a:endParaRPr lang="en-US" sz="2400" b="1" dirty="0"/>
            </a:p>
          </p:txBody>
        </p:sp>
      </p:grpSp>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915816" y="1870709"/>
            <a:ext cx="2448272" cy="2398188"/>
          </a:xfrm>
          <a:prstGeom prst="rect">
            <a:avLst/>
          </a:prstGeom>
          <a:noFill/>
          <a:ln w="9525">
            <a:noFill/>
            <a:miter lim="800000"/>
            <a:headEnd/>
            <a:tailEnd/>
          </a:ln>
          <a:effectLst/>
        </p:spPr>
      </p:pic>
    </p:spTree>
    <p:extLst>
      <p:ext uri="{BB962C8B-B14F-4D97-AF65-F5344CB8AC3E}">
        <p14:creationId xmlns:p14="http://schemas.microsoft.com/office/powerpoint/2010/main" val="244343099"/>
      </p:ext>
    </p:extLst>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19.5 </a:t>
            </a:r>
            <a:r>
              <a:rPr lang="en-GB" sz="4800" dirty="0"/>
              <a:t>– </a:t>
            </a:r>
            <a:r>
              <a:rPr lang="en-GB" sz="4800" dirty="0" smtClean="0"/>
              <a:t>Congruence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158</a:t>
            </a:r>
            <a:endParaRPr lang="en-GB" sz="1400" b="1" dirty="0">
              <a:latin typeface="Calibri" panose="020F0502020204030204" pitchFamily="34" charset="0"/>
            </a:endParaRPr>
          </a:p>
        </p:txBody>
      </p:sp>
      <p:sp>
        <p:nvSpPr>
          <p:cNvPr id="3" name="Rectangle 2"/>
          <p:cNvSpPr/>
          <p:nvPr/>
        </p:nvSpPr>
        <p:spPr>
          <a:xfrm>
            <a:off x="251520" y="1196752"/>
            <a:ext cx="5220580" cy="5632311"/>
          </a:xfrm>
          <a:prstGeom prst="rect">
            <a:avLst/>
          </a:prstGeom>
        </p:spPr>
        <p:txBody>
          <a:bodyPr wrap="square">
            <a:spAutoFit/>
          </a:bodyPr>
          <a:lstStyle/>
          <a:p>
            <a:pPr marL="457200" indent="-457200">
              <a:buClr>
                <a:srgbClr val="C00000"/>
              </a:buClr>
              <a:buFont typeface="+mj-lt"/>
              <a:buAutoNum type="arabicPeriod" startAt="7"/>
              <a:tabLst>
                <a:tab pos="914400" algn="l"/>
                <a:tab pos="2908300" algn="l"/>
                <a:tab pos="3309938" algn="l"/>
              </a:tabLst>
            </a:pPr>
            <a:r>
              <a:rPr lang="en-US" sz="2400" b="1" dirty="0">
                <a:solidFill>
                  <a:srgbClr val="FF0000"/>
                </a:solidFill>
              </a:rPr>
              <a:t>R</a:t>
            </a:r>
            <a:r>
              <a:rPr lang="en-US" sz="2400" dirty="0"/>
              <a:t>  ABCD is a rectangle. M is the midpoint of AC and of BD</a:t>
            </a:r>
            <a:r>
              <a:rPr lang="en-US" sz="2400" dirty="0" smtClean="0"/>
              <a:t>.</a:t>
            </a:r>
          </a:p>
          <a:p>
            <a:pPr marL="457200" indent="-457200">
              <a:buClr>
                <a:srgbClr val="C00000"/>
              </a:buClr>
              <a:buFont typeface="+mj-lt"/>
              <a:buAutoNum type="arabicPeriod" startAt="7"/>
              <a:tabLst>
                <a:tab pos="914400" algn="l"/>
                <a:tab pos="2908300" algn="l"/>
                <a:tab pos="3309938" algn="l"/>
              </a:tabLst>
            </a:pPr>
            <a:endParaRPr lang="en-US" sz="2400" dirty="0"/>
          </a:p>
          <a:p>
            <a:pPr marL="457200" indent="-457200">
              <a:buClr>
                <a:srgbClr val="C00000"/>
              </a:buClr>
              <a:buFont typeface="+mj-lt"/>
              <a:buAutoNum type="arabicPeriod" startAt="7"/>
              <a:tabLst>
                <a:tab pos="914400" algn="l"/>
                <a:tab pos="2908300" algn="l"/>
                <a:tab pos="3309938" algn="l"/>
              </a:tabLst>
            </a:pPr>
            <a:endParaRPr lang="en-US" sz="2400" dirty="0" smtClean="0"/>
          </a:p>
          <a:p>
            <a:pPr marL="457200" indent="-457200">
              <a:buClr>
                <a:srgbClr val="C00000"/>
              </a:buClr>
              <a:buFont typeface="+mj-lt"/>
              <a:buAutoNum type="arabicPeriod" startAt="7"/>
              <a:tabLst>
                <a:tab pos="914400" algn="l"/>
                <a:tab pos="2908300" algn="l"/>
                <a:tab pos="3309938" algn="l"/>
              </a:tabLst>
            </a:pPr>
            <a:endParaRPr lang="en-US" sz="2400" dirty="0"/>
          </a:p>
          <a:p>
            <a:pPr marL="457200" indent="-457200">
              <a:buClr>
                <a:srgbClr val="C00000"/>
              </a:buClr>
              <a:buFont typeface="+mj-lt"/>
              <a:buAutoNum type="arabicPeriod" startAt="7"/>
              <a:tabLst>
                <a:tab pos="914400" algn="l"/>
                <a:tab pos="2908300" algn="l"/>
                <a:tab pos="3309938" algn="l"/>
              </a:tabLst>
            </a:pPr>
            <a:endParaRPr lang="en-US" sz="2400" dirty="0" smtClean="0"/>
          </a:p>
          <a:p>
            <a:pPr marL="457200" indent="-457200">
              <a:buClr>
                <a:srgbClr val="C00000"/>
              </a:buClr>
              <a:buFont typeface="+mj-lt"/>
              <a:buAutoNum type="arabicPeriod" startAt="7"/>
              <a:tabLst>
                <a:tab pos="914400" algn="l"/>
                <a:tab pos="2908300" algn="l"/>
                <a:tab pos="3309938" algn="l"/>
              </a:tabLst>
            </a:pPr>
            <a:endParaRPr lang="en-US" sz="2400" dirty="0"/>
          </a:p>
          <a:p>
            <a:pPr>
              <a:buClr>
                <a:srgbClr val="C00000"/>
              </a:buClr>
              <a:tabLst>
                <a:tab pos="914400" algn="l"/>
                <a:tab pos="2908300" algn="l"/>
                <a:tab pos="3309938" algn="l"/>
              </a:tabLst>
            </a:pPr>
            <a:endParaRPr lang="en-US" sz="1600" dirty="0" smtClean="0"/>
          </a:p>
          <a:p>
            <a:pPr marL="914400" lvl="1" indent="-457200">
              <a:buClr>
                <a:srgbClr val="C00000"/>
              </a:buClr>
              <a:buFont typeface="+mj-lt"/>
              <a:buAutoNum type="alphaLcPeriod"/>
              <a:tabLst>
                <a:tab pos="914400" algn="l"/>
                <a:tab pos="2908300" algn="l"/>
                <a:tab pos="3309938" algn="l"/>
              </a:tabLst>
            </a:pPr>
            <a:r>
              <a:rPr lang="en-US" sz="2400" dirty="0"/>
              <a:t>Which angle in triangle ACD is equal to angle BAM?</a:t>
            </a:r>
          </a:p>
          <a:p>
            <a:pPr marL="914400" lvl="1" indent="-457200">
              <a:buClr>
                <a:srgbClr val="C00000"/>
              </a:buClr>
              <a:buFont typeface="+mj-lt"/>
              <a:buAutoNum type="alphaLcPeriod"/>
              <a:tabLst>
                <a:tab pos="914400" algn="l"/>
                <a:tab pos="2908300" algn="l"/>
                <a:tab pos="3309938" algn="l"/>
              </a:tabLst>
            </a:pPr>
            <a:r>
              <a:rPr lang="en-US" sz="2400" dirty="0" smtClean="0"/>
              <a:t>Give </a:t>
            </a:r>
            <a:r>
              <a:rPr lang="en-US" sz="2400" dirty="0"/>
              <a:t>one length that is equal to AM. </a:t>
            </a:r>
            <a:endParaRPr lang="en-US" sz="2400" dirty="0" smtClean="0"/>
          </a:p>
          <a:p>
            <a:pPr marL="914400" lvl="1" indent="-457200">
              <a:buClr>
                <a:srgbClr val="C00000"/>
              </a:buClr>
              <a:buFont typeface="+mj-lt"/>
              <a:buAutoNum type="alphaLcPeriod"/>
              <a:tabLst>
                <a:tab pos="914400" algn="l"/>
                <a:tab pos="2908300" algn="l"/>
                <a:tab pos="3309938" algn="l"/>
              </a:tabLst>
            </a:pPr>
            <a:r>
              <a:rPr lang="en-US" sz="2400" dirty="0" smtClean="0"/>
              <a:t>Are </a:t>
            </a:r>
            <a:r>
              <a:rPr lang="en-US" sz="2400" dirty="0"/>
              <a:t>triangles ABC and ACD congruent? Give a reason for your answer.</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1127451" y="2040066"/>
            <a:ext cx="3468719" cy="1913772"/>
          </a:xfrm>
          <a:prstGeom prst="rect">
            <a:avLst/>
          </a:prstGeom>
          <a:noFill/>
          <a:ln w="9525">
            <a:noFill/>
            <a:miter lim="800000"/>
            <a:headEnd/>
            <a:tailEnd/>
          </a:ln>
          <a:effectLst/>
        </p:spPr>
      </p:pic>
    </p:spTree>
    <p:extLst>
      <p:ext uri="{BB962C8B-B14F-4D97-AF65-F5344CB8AC3E}">
        <p14:creationId xmlns:p14="http://schemas.microsoft.com/office/powerpoint/2010/main" val="3687469176"/>
      </p:ext>
    </p:extLst>
  </p:cSld>
  <p:clrMapOvr>
    <a:masterClrMapping/>
  </p:clrMapOvr>
  <p:transition advClick="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19.6 </a:t>
            </a:r>
            <a:r>
              <a:rPr lang="en-GB" sz="4800" dirty="0"/>
              <a:t>– </a:t>
            </a:r>
            <a:r>
              <a:rPr lang="en-GB" sz="4800" dirty="0" smtClean="0"/>
              <a:t>Vectors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20580" cy="5447645"/>
              </a:xfrm>
              <a:prstGeom prst="rect">
                <a:avLst/>
              </a:prstGeom>
            </p:spPr>
            <p:txBody>
              <a:bodyPr wrap="square">
                <a:spAutoFit/>
              </a:bodyPr>
              <a:lstStyle/>
              <a:p>
                <a:pPr marL="457200" indent="-457200">
                  <a:buClr>
                    <a:srgbClr val="C00000"/>
                  </a:buClr>
                  <a:buFont typeface="+mj-lt"/>
                  <a:buAutoNum type="arabicPeriod"/>
                  <a:tabLst>
                    <a:tab pos="914400" algn="l"/>
                    <a:tab pos="2908300" algn="l"/>
                    <a:tab pos="3309938" algn="l"/>
                  </a:tabLst>
                </a:pPr>
                <a:r>
                  <a:rPr lang="en-US" sz="2200" dirty="0" smtClean="0"/>
                  <a:t>Describe </a:t>
                </a:r>
                <a:r>
                  <a:rPr lang="en-US" sz="2200" dirty="0"/>
                  <a:t>each of these translations as column vectors</a:t>
                </a:r>
                <a:r>
                  <a:rPr lang="en-US" sz="2200" dirty="0" smtClean="0"/>
                  <a:t>.</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endParaRPr lang="en-US" sz="2200" dirty="0" smtClean="0"/>
              </a:p>
              <a:p>
                <a:pPr marL="914400" lvl="1" indent="-457200">
                  <a:buClr>
                    <a:srgbClr val="C00000"/>
                  </a:buClr>
                  <a:buFont typeface="+mj-lt"/>
                  <a:buAutoNum type="alphaLcPeriod"/>
                  <a:tabLst>
                    <a:tab pos="914400" algn="l"/>
                    <a:tab pos="2114550" algn="l"/>
                    <a:tab pos="3309938" algn="l"/>
                  </a:tabLst>
                </a:pPr>
                <a:r>
                  <a:rPr lang="en-US" sz="2200" dirty="0" smtClean="0"/>
                  <a:t>A to B 	</a:t>
                </a:r>
                <a:r>
                  <a:rPr lang="en-US" sz="2200" dirty="0" smtClean="0">
                    <a:solidFill>
                      <a:srgbClr val="C00000"/>
                    </a:solidFill>
                  </a:rPr>
                  <a:t>b.</a:t>
                </a:r>
                <a:r>
                  <a:rPr lang="en-US" sz="2200" dirty="0" smtClean="0"/>
                  <a:t> B to C 	</a:t>
                </a:r>
                <a:r>
                  <a:rPr lang="en-US" sz="2200" dirty="0" smtClean="0">
                    <a:solidFill>
                      <a:srgbClr val="C00000"/>
                    </a:solidFill>
                  </a:rPr>
                  <a:t>c.</a:t>
                </a:r>
                <a:r>
                  <a:rPr lang="en-US" sz="2200" dirty="0" smtClean="0"/>
                  <a:t> C to A</a:t>
                </a:r>
              </a:p>
              <a:p>
                <a:pPr marL="457200" indent="-457200">
                  <a:lnSpc>
                    <a:spcPts val="3000"/>
                  </a:lnSpc>
                  <a:buClr>
                    <a:srgbClr val="C00000"/>
                  </a:buClr>
                  <a:buFont typeface="+mj-lt"/>
                  <a:buAutoNum type="arabicPeriod" startAt="3"/>
                  <a:tabLst>
                    <a:tab pos="914400" algn="l"/>
                    <a:tab pos="2114550" algn="l"/>
                    <a:tab pos="3309938" algn="l"/>
                  </a:tabLst>
                </a:pPr>
                <a:r>
                  <a:rPr lang="en-US" sz="2200" dirty="0"/>
                  <a:t>Shape X is translated to shape Y by the column </a:t>
                </a:r>
                <a:r>
                  <a:rPr lang="en-US" sz="2200" dirty="0" smtClean="0"/>
                  <a:t>vector </a:t>
                </a:r>
                <a14:m>
                  <m:oMath xmlns:m="http://schemas.openxmlformats.org/officeDocument/2006/math">
                    <m:d>
                      <m:dPr>
                        <m:ctrlPr>
                          <a:rPr lang="en-US" sz="2200" i="1" smtClean="0">
                            <a:latin typeface="Cambria Math" panose="02040503050406030204" pitchFamily="18" charset="0"/>
                          </a:rPr>
                        </m:ctrlPr>
                      </m:dPr>
                      <m:e>
                        <m:f>
                          <m:fPr>
                            <m:type m:val="noBar"/>
                            <m:ctrlPr>
                              <a:rPr lang="en-US" sz="220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4</m:t>
                            </m:r>
                          </m:den>
                        </m:f>
                      </m:e>
                    </m:d>
                  </m:oMath>
                </a14:m>
                <a:r>
                  <a:rPr lang="en-US" sz="2200" dirty="0" smtClean="0"/>
                  <a:t>.</a:t>
                </a:r>
                <a:r>
                  <a:rPr lang="en-US" sz="2200" dirty="0" smtClean="0"/>
                  <a:t/>
                </a:r>
                <a:br>
                  <a:rPr lang="en-US" sz="2200" dirty="0" smtClean="0"/>
                </a:br>
                <a:r>
                  <a:rPr lang="en-US" sz="2200" dirty="0" smtClean="0"/>
                  <a:t>Shape </a:t>
                </a:r>
                <a:r>
                  <a:rPr lang="en-US" sz="2200" dirty="0"/>
                  <a:t>Y is translated to shape Z by the column vector </a:t>
                </a:r>
                <a14:m>
                  <m:oMath xmlns:m="http://schemas.openxmlformats.org/officeDocument/2006/math">
                    <m:d>
                      <m:dPr>
                        <m:ctrlPr>
                          <a:rPr lang="en-US" sz="2200" i="1">
                            <a:latin typeface="Cambria Math" panose="02040503050406030204" pitchFamily="18" charset="0"/>
                          </a:rPr>
                        </m:ctrlPr>
                      </m:dPr>
                      <m:e>
                        <m:f>
                          <m:fPr>
                            <m:type m:val="noBar"/>
                            <m:ctrlPr>
                              <a:rPr lang="en-US" sz="2200" i="1">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1</m:t>
                            </m:r>
                          </m:den>
                        </m:f>
                      </m:e>
                    </m:d>
                  </m:oMath>
                </a14:m>
                <a:r>
                  <a:rPr lang="en-US" sz="2200" dirty="0" smtClean="0"/>
                  <a:t/>
                </a:r>
                <a:br>
                  <a:rPr lang="en-US" sz="2200" dirty="0" smtClean="0"/>
                </a:br>
                <a:r>
                  <a:rPr lang="en-US" sz="2200" dirty="0" smtClean="0"/>
                  <a:t>Find </a:t>
                </a:r>
                <a:r>
                  <a:rPr lang="en-US" sz="2200" dirty="0"/>
                  <a:t>the column vector of the single translation from shape X to shape Z.</a:t>
                </a: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20580" cy="5447645"/>
              </a:xfrm>
              <a:prstGeom prst="rect">
                <a:avLst/>
              </a:prstGeom>
              <a:blipFill rotWithShape="0">
                <a:blip r:embed="rId4"/>
                <a:stretch>
                  <a:fillRect l="-1284" t="-559" r="-117" b="-783"/>
                </a:stretch>
              </a:blipFill>
            </p:spPr>
            <p:txBody>
              <a:bodyPr/>
              <a:lstStyle/>
              <a:p>
                <a:r>
                  <a:rPr lang="en-US">
                    <a:noFill/>
                  </a:rPr>
                  <a:t> </a:t>
                </a:r>
              </a:p>
            </p:txBody>
          </p:sp>
        </mc:Fallback>
      </mc:AlternateContent>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5" name="Picture 4"/>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492028" y="2098533"/>
            <a:ext cx="4823877" cy="1762515"/>
          </a:xfrm>
          <a:prstGeom prst="rect">
            <a:avLst/>
          </a:prstGeom>
          <a:noFill/>
          <a:ln w="9525">
            <a:noFill/>
            <a:miter lim="800000"/>
            <a:headEnd/>
            <a:tailEnd/>
          </a:ln>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392" y="4149080"/>
            <a:ext cx="664145" cy="681999"/>
          </a:xfrm>
          <a:prstGeom prst="rect">
            <a:avLst/>
          </a:prstGeom>
        </p:spPr>
      </p:pic>
    </p:spTree>
    <p:extLst>
      <p:ext uri="{BB962C8B-B14F-4D97-AF65-F5344CB8AC3E}">
        <p14:creationId xmlns:p14="http://schemas.microsoft.com/office/powerpoint/2010/main" val="3393484812"/>
      </p:ext>
    </p:extLst>
  </p:cSld>
  <p:clrMapOvr>
    <a:masterClrMapping/>
  </p:clrMapOvr>
  <p:transition advClick="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19.6 </a:t>
            </a:r>
            <a:r>
              <a:rPr lang="en-GB" sz="4800" dirty="0"/>
              <a:t>– </a:t>
            </a:r>
            <a:r>
              <a:rPr lang="en-GB" sz="4800" dirty="0" smtClean="0"/>
              <a:t>Vectors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20580" cy="5525680"/>
              </a:xfrm>
              <a:prstGeom prst="rect">
                <a:avLst/>
              </a:prstGeom>
            </p:spPr>
            <p:txBody>
              <a:bodyPr wrap="square">
                <a:spAutoFit/>
              </a:bodyPr>
              <a:lstStyle/>
              <a:p>
                <a:pPr marL="457200" indent="-457200">
                  <a:buClr>
                    <a:srgbClr val="C00000"/>
                  </a:buClr>
                  <a:buFont typeface="+mj-lt"/>
                  <a:buAutoNum type="arabicPeriod" startAt="2"/>
                  <a:tabLst>
                    <a:tab pos="914400" algn="l"/>
                    <a:tab pos="2114550" algn="l"/>
                    <a:tab pos="3309938" algn="l"/>
                  </a:tabLst>
                </a:pPr>
                <a:r>
                  <a:rPr lang="en-US" sz="2800" dirty="0" smtClean="0"/>
                  <a:t>Add these column vectors. Give your answers in the form of a single vector </a:t>
                </a:r>
                <a14:m>
                  <m:oMath xmlns:m="http://schemas.openxmlformats.org/officeDocument/2006/math">
                    <m:d>
                      <m:dPr>
                        <m:ctrlPr>
                          <a:rPr lang="en-US" sz="4000" i="1">
                            <a:latin typeface="Cambria Math" panose="02040503050406030204" pitchFamily="18" charset="0"/>
                          </a:rPr>
                        </m:ctrlPr>
                      </m:dPr>
                      <m:e>
                        <m:f>
                          <m:fPr>
                            <m:type m:val="noBar"/>
                            <m:ctrlPr>
                              <a:rPr lang="en-US" sz="4000" i="1">
                                <a:latin typeface="Cambria Math" panose="02040503050406030204" pitchFamily="18" charset="0"/>
                              </a:rPr>
                            </m:ctrlPr>
                          </m:fPr>
                          <m:num>
                            <m:r>
                              <a:rPr lang="en-US" sz="4000" i="1">
                                <a:latin typeface="Cambria Math" panose="02040503050406030204" pitchFamily="18" charset="0"/>
                              </a:rPr>
                              <m:t>□</m:t>
                            </m:r>
                          </m:num>
                          <m:den>
                            <m:r>
                              <a:rPr lang="en-US" sz="4000" i="1" smtClean="0">
                                <a:latin typeface="Cambria Math" panose="02040503050406030204" pitchFamily="18" charset="0"/>
                              </a:rPr>
                              <m:t>□</m:t>
                            </m:r>
                          </m:den>
                        </m:f>
                      </m:e>
                    </m:d>
                  </m:oMath>
                </a14:m>
                <a:endParaRPr lang="en-US" sz="2800" dirty="0" smtClean="0"/>
              </a:p>
              <a:p>
                <a:pPr marL="914400" lvl="1" indent="-45720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i="0">
                                <a:latin typeface="Cambria Math" panose="02040503050406030204" pitchFamily="18" charset="0"/>
                              </a:rPr>
                              <m:t>7</m:t>
                            </m:r>
                          </m:num>
                          <m:den>
                            <m:r>
                              <a:rPr lang="en-US" sz="2800" i="0">
                                <a:latin typeface="Cambria Math" panose="02040503050406030204" pitchFamily="18" charset="0"/>
                              </a:rPr>
                              <m:t>−2</m:t>
                            </m:r>
                          </m:den>
                        </m:f>
                      </m:e>
                    </m:d>
                  </m:oMath>
                </a14:m>
                <a:r>
                  <a:rPr lang="en-US" sz="2800" dirty="0" smtClean="0"/>
                  <a:t> + </a:t>
                </a: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i="0">
                                <a:latin typeface="Cambria Math" panose="02040503050406030204" pitchFamily="18" charset="0"/>
                              </a:rPr>
                              <m:t>7</m:t>
                            </m:r>
                          </m:num>
                          <m:den>
                            <m:r>
                              <a:rPr lang="en-US" sz="2800" i="0">
                                <a:latin typeface="Cambria Math" panose="02040503050406030204" pitchFamily="18" charset="0"/>
                              </a:rPr>
                              <m:t>−2</m:t>
                            </m:r>
                          </m:den>
                        </m:f>
                      </m:e>
                    </m:d>
                  </m:oMath>
                </a14:m>
                <a:r>
                  <a:rPr lang="en-US" sz="2800" dirty="0" smtClean="0"/>
                  <a:t> = </a:t>
                </a: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   </m:t>
                            </m:r>
                          </m:num>
                          <m:den>
                            <m:r>
                              <a:rPr lang="en-US" sz="2800" b="0" i="0" smtClean="0">
                                <a:latin typeface="Cambria Math" panose="02040503050406030204" pitchFamily="18" charset="0"/>
                              </a:rPr>
                              <m:t>   </m:t>
                            </m:r>
                          </m:den>
                        </m:f>
                      </m:e>
                    </m:d>
                  </m:oMath>
                </a14:m>
                <a:endParaRPr lang="en-US" sz="2800" dirty="0" smtClean="0"/>
              </a:p>
              <a:p>
                <a:pPr marL="914400" lvl="1" indent="-45720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2</m:t>
                            </m:r>
                          </m:num>
                          <m:den>
                            <m:r>
                              <a:rPr lang="en-US" sz="2800" b="0" i="0" smtClean="0">
                                <a:latin typeface="Cambria Math" panose="02040503050406030204" pitchFamily="18" charset="0"/>
                              </a:rPr>
                              <m:t>7</m:t>
                            </m:r>
                          </m:den>
                        </m:f>
                      </m:e>
                    </m:d>
                  </m:oMath>
                </a14:m>
                <a:r>
                  <a:rPr lang="en-US" sz="2800" dirty="0"/>
                  <a:t> + </a:t>
                </a: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5</m:t>
                            </m:r>
                          </m:num>
                          <m:den>
                            <m:r>
                              <a:rPr lang="en-US" sz="2800" b="0" i="0" smtClean="0">
                                <a:latin typeface="Cambria Math" panose="02040503050406030204" pitchFamily="18" charset="0"/>
                              </a:rPr>
                              <m:t>4</m:t>
                            </m:r>
                          </m:den>
                        </m:f>
                      </m:e>
                    </m:d>
                  </m:oMath>
                </a14:m>
                <a:endParaRPr lang="en-US" sz="2800" dirty="0" smtClean="0"/>
              </a:p>
              <a:p>
                <a:pPr marL="914400" lvl="1" indent="-45720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0</m:t>
                            </m:r>
                          </m:num>
                          <m:den>
                            <m:r>
                              <a:rPr lang="en-US" sz="2800" b="0" i="0" smtClean="0">
                                <a:latin typeface="Cambria Math" panose="02040503050406030204" pitchFamily="18" charset="0"/>
                              </a:rPr>
                              <m:t>5</m:t>
                            </m:r>
                          </m:den>
                        </m:f>
                      </m:e>
                    </m:d>
                  </m:oMath>
                </a14:m>
                <a:r>
                  <a:rPr lang="en-US" sz="2800" dirty="0"/>
                  <a:t> + </a:t>
                </a: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3</m:t>
                            </m:r>
                          </m:num>
                          <m:den>
                            <m:r>
                              <a:rPr lang="en-US" sz="2800" b="0" i="0" smtClean="0">
                                <a:latin typeface="Cambria Math" panose="02040503050406030204" pitchFamily="18" charset="0"/>
                              </a:rPr>
                              <m:t>1</m:t>
                            </m:r>
                          </m:den>
                        </m:f>
                      </m:e>
                    </m:d>
                  </m:oMath>
                </a14:m>
                <a:endParaRPr lang="en-US" sz="2800" dirty="0" smtClean="0"/>
              </a:p>
              <a:p>
                <a:pPr marL="914400" lvl="1" indent="-45720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2</m:t>
                            </m:r>
                          </m:num>
                          <m:den>
                            <m:r>
                              <a:rPr lang="en-US" sz="2800" i="0">
                                <a:latin typeface="Cambria Math" panose="02040503050406030204" pitchFamily="18" charset="0"/>
                              </a:rPr>
                              <m:t>−</m:t>
                            </m:r>
                            <m:r>
                              <a:rPr lang="en-US" sz="2800" b="0" i="0" smtClean="0">
                                <a:latin typeface="Cambria Math" panose="02040503050406030204" pitchFamily="18" charset="0"/>
                              </a:rPr>
                              <m:t>1</m:t>
                            </m:r>
                          </m:den>
                        </m:f>
                      </m:e>
                    </m:d>
                  </m:oMath>
                </a14:m>
                <a:r>
                  <a:rPr lang="en-US" sz="2800" dirty="0"/>
                  <a:t> + </a:t>
                </a: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−3</m:t>
                            </m:r>
                          </m:num>
                          <m:den>
                            <m:r>
                              <a:rPr lang="en-US" sz="2800" b="0" i="0" smtClean="0">
                                <a:latin typeface="Cambria Math" panose="02040503050406030204" pitchFamily="18" charset="0"/>
                              </a:rPr>
                              <m:t>4</m:t>
                            </m:r>
                          </m:den>
                        </m:f>
                      </m:e>
                    </m:d>
                  </m:oMath>
                </a14:m>
                <a:endParaRPr lang="en-US" sz="2800" dirty="0" smtClean="0"/>
              </a:p>
              <a:p>
                <a:pPr marL="914400" lvl="1" indent="-45720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−1</m:t>
                            </m:r>
                          </m:num>
                          <m:den>
                            <m:r>
                              <a:rPr lang="en-US" sz="2800" b="0" i="0" smtClean="0">
                                <a:latin typeface="Cambria Math" panose="02040503050406030204" pitchFamily="18" charset="0"/>
                              </a:rPr>
                              <m:t>4</m:t>
                            </m:r>
                          </m:den>
                        </m:f>
                      </m:e>
                    </m:d>
                  </m:oMath>
                </a14:m>
                <a:r>
                  <a:rPr lang="en-US" sz="2800" dirty="0"/>
                  <a:t> + </a:t>
                </a: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−2</m:t>
                            </m:r>
                          </m:num>
                          <m:den>
                            <m:r>
                              <a:rPr lang="en-US" sz="2800" b="0" i="0" smtClean="0">
                                <a:latin typeface="Cambria Math" panose="02040503050406030204" pitchFamily="18" charset="0"/>
                              </a:rPr>
                              <m:t>5</m:t>
                            </m:r>
                          </m:den>
                        </m:f>
                      </m:e>
                    </m:d>
                  </m:oMath>
                </a14:m>
                <a:endParaRPr lang="en-US" sz="2800" dirty="0" smtClean="0"/>
              </a:p>
              <a:p>
                <a:pPr marL="914400" lvl="1" indent="-45720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i="0">
                                <a:latin typeface="Cambria Math" panose="02040503050406030204" pitchFamily="18" charset="0"/>
                              </a:rPr>
                              <m:t>7</m:t>
                            </m:r>
                          </m:num>
                          <m:den>
                            <m:r>
                              <a:rPr lang="en-US" sz="2800" b="0" i="0" smtClean="0">
                                <a:latin typeface="Cambria Math" panose="02040503050406030204" pitchFamily="18" charset="0"/>
                              </a:rPr>
                              <m:t>−7</m:t>
                            </m:r>
                          </m:den>
                        </m:f>
                      </m:e>
                    </m:d>
                  </m:oMath>
                </a14:m>
                <a:r>
                  <a:rPr lang="en-US" sz="2800" dirty="0"/>
                  <a:t> + </a:t>
                </a:r>
                <a14:m>
                  <m:oMath xmlns:m="http://schemas.openxmlformats.org/officeDocument/2006/math">
                    <m:d>
                      <m:dPr>
                        <m:ctrlPr>
                          <a:rPr lang="en-US" sz="2800">
                            <a:latin typeface="Cambria Math" panose="02040503050406030204" pitchFamily="18" charset="0"/>
                          </a:rPr>
                        </m:ctrlPr>
                      </m:dPr>
                      <m:e>
                        <m:f>
                          <m:fPr>
                            <m:type m:val="noBar"/>
                            <m:ctrlPr>
                              <a:rPr lang="en-US" sz="2800">
                                <a:latin typeface="Cambria Math" panose="02040503050406030204" pitchFamily="18" charset="0"/>
                              </a:rPr>
                            </m:ctrlPr>
                          </m:fPr>
                          <m:num>
                            <m:r>
                              <a:rPr lang="en-US" sz="2800" b="0" i="0" smtClean="0">
                                <a:latin typeface="Cambria Math" panose="02040503050406030204" pitchFamily="18" charset="0"/>
                              </a:rPr>
                              <m:t>−2</m:t>
                            </m:r>
                          </m:num>
                          <m:den>
                            <m:r>
                              <a:rPr lang="en-US" sz="2800" b="0" i="0" smtClean="0">
                                <a:latin typeface="Cambria Math" panose="02040503050406030204" pitchFamily="18" charset="0"/>
                              </a:rPr>
                              <m:t>−1</m:t>
                            </m:r>
                          </m:den>
                        </m:f>
                      </m:e>
                    </m:d>
                  </m:oMath>
                </a14:m>
                <a:endParaRPr lang="en-US" sz="28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20580" cy="5525680"/>
              </a:xfrm>
              <a:prstGeom prst="rect">
                <a:avLst/>
              </a:prstGeom>
              <a:blipFill rotWithShape="0">
                <a:blip r:embed="rId4"/>
                <a:stretch>
                  <a:fillRect l="-2100" t="-1103" b="-551"/>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411783276"/>
      </p:ext>
    </p:extLst>
  </p:cSld>
  <p:clrMapOvr>
    <a:masterClrMapping/>
  </p:clrMapOvr>
  <p:transition advClick="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19.6 </a:t>
            </a:r>
            <a:r>
              <a:rPr lang="en-GB" sz="4800" dirty="0"/>
              <a:t>– </a:t>
            </a:r>
            <a:r>
              <a:rPr lang="en-GB" sz="4800" dirty="0" smtClean="0"/>
              <a:t>Vectors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20580" cy="3469476"/>
              </a:xfrm>
              <a:prstGeom prst="rect">
                <a:avLst/>
              </a:prstGeom>
            </p:spPr>
            <p:txBody>
              <a:bodyPr wrap="square">
                <a:spAutoFit/>
              </a:bodyPr>
              <a:lstStyle/>
              <a:p>
                <a:pPr marL="457200" indent="-457200">
                  <a:buClr>
                    <a:srgbClr val="C00000"/>
                  </a:buClr>
                  <a:buFont typeface="+mj-lt"/>
                  <a:buAutoNum type="arabicPeriod" startAt="4"/>
                  <a:tabLst>
                    <a:tab pos="914400" algn="l"/>
                    <a:tab pos="2114550" algn="l"/>
                    <a:tab pos="3309938" algn="l"/>
                  </a:tabLst>
                </a:pPr>
                <a:r>
                  <a:rPr lang="en-US" sz="2300" dirty="0" smtClean="0"/>
                  <a:t>Shape P is translated to shape Q by the column vector </a:t>
                </a:r>
                <a14:m>
                  <m:oMath xmlns:m="http://schemas.openxmlformats.org/officeDocument/2006/math">
                    <m:d>
                      <m:dPr>
                        <m:ctrlPr>
                          <a:rPr lang="en-US" sz="2300" i="1">
                            <a:latin typeface="Cambria Math" panose="02040503050406030204" pitchFamily="18" charset="0"/>
                          </a:rPr>
                        </m:ctrlPr>
                      </m:dPr>
                      <m:e>
                        <m:f>
                          <m:fPr>
                            <m:type m:val="noBar"/>
                            <m:ctrlPr>
                              <a:rPr lang="en-US" sz="2300" i="1">
                                <a:latin typeface="Cambria Math" panose="02040503050406030204" pitchFamily="18" charset="0"/>
                              </a:rPr>
                            </m:ctrlPr>
                          </m:fPr>
                          <m:num>
                            <m:r>
                              <a:rPr lang="en-US" sz="2300" b="0" i="1" smtClean="0">
                                <a:latin typeface="Cambria Math" panose="02040503050406030204" pitchFamily="18" charset="0"/>
                              </a:rPr>
                              <m:t>7</m:t>
                            </m:r>
                          </m:num>
                          <m:den>
                            <m:r>
                              <a:rPr lang="en-US" sz="2300" b="0" i="1" smtClean="0">
                                <a:latin typeface="Cambria Math" panose="02040503050406030204" pitchFamily="18" charset="0"/>
                              </a:rPr>
                              <m:t>−2</m:t>
                            </m:r>
                          </m:den>
                        </m:f>
                      </m:e>
                    </m:d>
                  </m:oMath>
                </a14:m>
                <a:r>
                  <a:rPr lang="en-US" sz="2300" dirty="0" smtClean="0"/>
                  <a:t/>
                </a:r>
                <a:br>
                  <a:rPr lang="en-US" sz="2300" dirty="0" smtClean="0"/>
                </a:br>
                <a:r>
                  <a:rPr lang="en-US" sz="2300" dirty="0" smtClean="0"/>
                  <a:t>Shape </a:t>
                </a:r>
                <a:r>
                  <a:rPr lang="en-US" sz="2300" dirty="0"/>
                  <a:t>Q is translated to shape R by the column vector </a:t>
                </a:r>
                <a14:m>
                  <m:oMath xmlns:m="http://schemas.openxmlformats.org/officeDocument/2006/math">
                    <m:d>
                      <m:dPr>
                        <m:ctrlPr>
                          <a:rPr lang="en-US" sz="2300" i="1">
                            <a:latin typeface="Cambria Math" panose="02040503050406030204" pitchFamily="18" charset="0"/>
                          </a:rPr>
                        </m:ctrlPr>
                      </m:dPr>
                      <m:e>
                        <m:f>
                          <m:fPr>
                            <m:type m:val="noBar"/>
                            <m:ctrlPr>
                              <a:rPr lang="en-US" sz="2300" i="1">
                                <a:latin typeface="Cambria Math" panose="02040503050406030204" pitchFamily="18" charset="0"/>
                              </a:rPr>
                            </m:ctrlPr>
                          </m:fPr>
                          <m:num>
                            <m:r>
                              <a:rPr lang="en-US" sz="2300" b="0" i="1" smtClean="0">
                                <a:latin typeface="Cambria Math" panose="02040503050406030204" pitchFamily="18" charset="0"/>
                              </a:rPr>
                              <m:t>5</m:t>
                            </m:r>
                          </m:num>
                          <m:den>
                            <m:r>
                              <a:rPr lang="en-US" sz="2300" b="0" i="1" smtClean="0">
                                <a:latin typeface="Cambria Math" panose="02040503050406030204" pitchFamily="18" charset="0"/>
                              </a:rPr>
                              <m:t>−1</m:t>
                            </m:r>
                          </m:den>
                        </m:f>
                      </m:e>
                    </m:d>
                  </m:oMath>
                </a14:m>
                <a:r>
                  <a:rPr lang="en-US" sz="2300" dirty="0" smtClean="0"/>
                  <a:t/>
                </a:r>
                <a:br>
                  <a:rPr lang="en-US" sz="2300" dirty="0" smtClean="0"/>
                </a:br>
                <a:r>
                  <a:rPr lang="en-US" sz="2300" dirty="0" smtClean="0"/>
                  <a:t>Find </a:t>
                </a:r>
                <a:r>
                  <a:rPr lang="en-US" sz="2300" dirty="0"/>
                  <a:t>the column vector of the single translation from shape P to shape R</a:t>
                </a:r>
                <a:r>
                  <a:rPr lang="en-US" sz="2300" dirty="0" smtClean="0"/>
                  <a:t>.</a:t>
                </a:r>
              </a:p>
              <a:p>
                <a:pPr marL="457200" indent="-457200">
                  <a:buClr>
                    <a:srgbClr val="C00000"/>
                  </a:buClr>
                  <a:buFont typeface="+mj-lt"/>
                  <a:buAutoNum type="arabicPeriod" startAt="4"/>
                  <a:tabLst>
                    <a:tab pos="914400" algn="l"/>
                    <a:tab pos="2114550" algn="l"/>
                    <a:tab pos="3309938" algn="l"/>
                  </a:tabLst>
                </a:pPr>
                <a:r>
                  <a:rPr lang="en-US" sz="2300" dirty="0"/>
                  <a:t>Write as column </a:t>
                </a:r>
                <a:r>
                  <a:rPr lang="en-US" sz="2300" dirty="0" smtClean="0"/>
                  <a:t>vectors</a:t>
                </a:r>
              </a:p>
              <a:p>
                <a:pPr marL="914400" lvl="1" indent="-457200">
                  <a:buClr>
                    <a:srgbClr val="C00000"/>
                  </a:buClr>
                  <a:buFont typeface="+mj-lt"/>
                  <a:buAutoNum type="alphaLcPeriod"/>
                  <a:tabLst>
                    <a:tab pos="914400" algn="l"/>
                    <a:tab pos="2114550" algn="l"/>
                    <a:tab pos="3309938" algn="l"/>
                  </a:tabLst>
                </a:pPr>
                <a14:m>
                  <m:oMath xmlns:m="http://schemas.openxmlformats.org/officeDocument/2006/math">
                    <m:acc>
                      <m:accPr>
                        <m:chr m:val="⃗"/>
                        <m:ctrlPr>
                          <a:rPr lang="en-US" sz="2300" dirty="0" smtClean="0">
                            <a:latin typeface="Cambria Math" panose="02040503050406030204" pitchFamily="18" charset="0"/>
                          </a:rPr>
                        </m:ctrlPr>
                      </m:accPr>
                      <m:e>
                        <m:r>
                          <m:rPr>
                            <m:sty m:val="p"/>
                          </m:rPr>
                          <a:rPr lang="en-US" sz="2300" b="0" i="0" dirty="0" smtClean="0">
                            <a:latin typeface="Cambria Math" panose="02040503050406030204" pitchFamily="18" charset="0"/>
                          </a:rPr>
                          <m:t>AB</m:t>
                        </m:r>
                      </m:e>
                    </m:acc>
                  </m:oMath>
                </a14:m>
                <a:r>
                  <a:rPr lang="en-US" sz="2300" dirty="0" smtClean="0"/>
                  <a:t> 	</a:t>
                </a:r>
                <a:r>
                  <a:rPr lang="en-US" sz="2300" dirty="0" smtClean="0">
                    <a:solidFill>
                      <a:srgbClr val="C00000"/>
                    </a:solidFill>
                  </a:rPr>
                  <a:t>b.</a:t>
                </a:r>
                <a:r>
                  <a:rPr lang="en-US" sz="2300" dirty="0" smtClean="0"/>
                  <a:t> </a:t>
                </a:r>
                <a14:m>
                  <m:oMath xmlns:m="http://schemas.openxmlformats.org/officeDocument/2006/math">
                    <m:acc>
                      <m:accPr>
                        <m:chr m:val="⃗"/>
                        <m:ctrlPr>
                          <a:rPr lang="en-US" sz="2300" dirty="0" smtClean="0">
                            <a:latin typeface="Cambria Math" panose="02040503050406030204" pitchFamily="18" charset="0"/>
                          </a:rPr>
                        </m:ctrlPr>
                      </m:accPr>
                      <m:e>
                        <m:r>
                          <m:rPr>
                            <m:sty m:val="p"/>
                          </m:rPr>
                          <a:rPr lang="en-US" sz="2300" b="0" i="0" dirty="0" smtClean="0">
                            <a:latin typeface="Cambria Math" panose="02040503050406030204" pitchFamily="18" charset="0"/>
                          </a:rPr>
                          <m:t>CD</m:t>
                        </m:r>
                      </m:e>
                    </m:acc>
                  </m:oMath>
                </a14:m>
                <a:r>
                  <a:rPr lang="en-US" sz="2300" dirty="0" smtClean="0"/>
                  <a:t> 	</a:t>
                </a:r>
                <a:r>
                  <a:rPr lang="en-US" sz="2300" dirty="0" smtClean="0">
                    <a:solidFill>
                      <a:srgbClr val="C00000"/>
                    </a:solidFill>
                  </a:rPr>
                  <a:t>c.</a:t>
                </a:r>
                <a:r>
                  <a:rPr lang="en-US" sz="2300" dirty="0" smtClean="0"/>
                  <a:t> </a:t>
                </a:r>
                <a14:m>
                  <m:oMath xmlns:m="http://schemas.openxmlformats.org/officeDocument/2006/math">
                    <m:acc>
                      <m:accPr>
                        <m:chr m:val="⃗"/>
                        <m:ctrlPr>
                          <a:rPr lang="en-US" sz="2300" dirty="0">
                            <a:latin typeface="Cambria Math" panose="02040503050406030204" pitchFamily="18" charset="0"/>
                          </a:rPr>
                        </m:ctrlPr>
                      </m:accPr>
                      <m:e>
                        <m:r>
                          <m:rPr>
                            <m:sty m:val="p"/>
                          </m:rPr>
                          <a:rPr lang="en-US" sz="2300" b="0" i="0" dirty="0" smtClean="0">
                            <a:latin typeface="Cambria Math" panose="02040503050406030204" pitchFamily="18" charset="0"/>
                          </a:rPr>
                          <m:t>E</m:t>
                        </m:r>
                        <m:r>
                          <m:rPr>
                            <m:sty m:val="p"/>
                          </m:rPr>
                          <a:rPr lang="en-US" sz="2300" b="0" i="0" dirty="0" smtClean="0">
                            <a:latin typeface="Cambria Math" panose="02040503050406030204" pitchFamily="18" charset="0"/>
                          </a:rPr>
                          <m:t>F</m:t>
                        </m:r>
                      </m:e>
                    </m:acc>
                  </m:oMath>
                </a14:m>
                <a:endParaRPr lang="en-US" sz="23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20580" cy="3469476"/>
              </a:xfrm>
              <a:prstGeom prst="rect">
                <a:avLst/>
              </a:prstGeom>
              <a:blipFill rotWithShape="0">
                <a:blip r:embed="rId4"/>
                <a:stretch>
                  <a:fillRect l="-1400" t="-1230" b="-2988"/>
                </a:stretch>
              </a:blipFill>
            </p:spPr>
            <p:txBody>
              <a:bodyPr/>
              <a:lstStyle/>
              <a:p>
                <a:r>
                  <a:rPr lang="en-US">
                    <a:noFill/>
                  </a:rPr>
                  <a:t> </a:t>
                </a:r>
              </a:p>
            </p:txBody>
          </p:sp>
        </mc:Fallback>
      </mc:AlternateContent>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971137"/>
            <a:ext cx="664145" cy="68199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7" cstate="print">
            <a:lum contrast="26000"/>
            <a:extLst>
              <a:ext uri="{28A0092B-C50C-407E-A947-70E740481C1C}">
                <a14:useLocalDpi xmlns:a14="http://schemas.microsoft.com/office/drawing/2010/main" val="0"/>
              </a:ext>
            </a:extLst>
          </a:blip>
          <a:srcRect b="21294"/>
          <a:stretch/>
        </p:blipFill>
        <p:spPr>
          <a:xfrm>
            <a:off x="279327" y="4645318"/>
            <a:ext cx="5192774" cy="1880026"/>
          </a:xfrm>
          <a:prstGeom prst="rect">
            <a:avLst/>
          </a:prstGeom>
          <a:noFill/>
          <a:ln w="9525">
            <a:noFill/>
            <a:miter lim="800000"/>
            <a:headEnd/>
            <a:tailEnd/>
          </a:ln>
          <a:effectLst/>
        </p:spPr>
      </p:pic>
    </p:spTree>
    <p:extLst>
      <p:ext uri="{BB962C8B-B14F-4D97-AF65-F5344CB8AC3E}">
        <p14:creationId xmlns:p14="http://schemas.microsoft.com/office/powerpoint/2010/main" val="2381907375"/>
      </p:ext>
    </p:extLst>
  </p:cSld>
  <p:clrMapOvr>
    <a:masterClrMapping/>
  </p:clrMapOvr>
  <p:transition advClick="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19.6 </a:t>
            </a:r>
            <a:r>
              <a:rPr lang="en-GB" sz="4800" dirty="0"/>
              <a:t>– </a:t>
            </a:r>
            <a:r>
              <a:rPr lang="en-GB" sz="4800" dirty="0" smtClean="0"/>
              <a:t>Vectors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20580" cy="5434308"/>
              </a:xfrm>
              <a:prstGeom prst="rect">
                <a:avLst/>
              </a:prstGeom>
            </p:spPr>
            <p:txBody>
              <a:bodyPr wrap="square">
                <a:spAutoFit/>
              </a:bodyPr>
              <a:lstStyle/>
              <a:p>
                <a:pPr marL="457200" indent="-457200">
                  <a:buClr>
                    <a:srgbClr val="C00000"/>
                  </a:buClr>
                  <a:buFont typeface="+mj-lt"/>
                  <a:buAutoNum type="arabicPeriod" startAt="6"/>
                  <a:tabLst>
                    <a:tab pos="914400" algn="l"/>
                    <a:tab pos="2114550" algn="l"/>
                    <a:tab pos="3309938" algn="l"/>
                  </a:tabLst>
                </a:pPr>
                <a:r>
                  <a:rPr lang="en-US" sz="2400" dirty="0" smtClean="0">
                    <a:solidFill>
                      <a:srgbClr val="C00000"/>
                    </a:solidFill>
                  </a:rPr>
                  <a:t>a.</a:t>
                </a:r>
                <a:r>
                  <a:rPr lang="en-US" sz="2400" dirty="0" smtClean="0"/>
                  <a:t> Write </a:t>
                </a:r>
                <a:r>
                  <a:rPr lang="en-US" sz="2400" dirty="0"/>
                  <a:t>as column </a:t>
                </a:r>
                <a:r>
                  <a:rPr lang="en-US" sz="2400" dirty="0" smtClean="0"/>
                  <a:t>vectors</a:t>
                </a:r>
              </a:p>
              <a:p>
                <a:pPr marL="1428750" lvl="2" indent="-514350">
                  <a:buClr>
                    <a:srgbClr val="C00000"/>
                  </a:buClr>
                  <a:buFont typeface="+mj-lt"/>
                  <a:buAutoNum type="romanLcPeriod"/>
                  <a:tabLst>
                    <a:tab pos="914400" algn="l"/>
                    <a:tab pos="2114550" algn="l"/>
                    <a:tab pos="3309938" algn="l"/>
                  </a:tabLst>
                </a:pPr>
                <a14:m>
                  <m:oMath xmlns:m="http://schemas.openxmlformats.org/officeDocument/2006/math">
                    <m:acc>
                      <m:accPr>
                        <m:chr m:val="⃗"/>
                        <m:ctrlPr>
                          <a:rPr lang="en-US" sz="2400" dirty="0" smtClean="0">
                            <a:latin typeface="Cambria Math" panose="02040503050406030204" pitchFamily="18" charset="0"/>
                          </a:rPr>
                        </m:ctrlPr>
                      </m:accPr>
                      <m:e>
                        <m:r>
                          <m:rPr>
                            <m:sty m:val="p"/>
                          </m:rPr>
                          <a:rPr lang="en-US" sz="2400" b="0" i="0" dirty="0" smtClean="0">
                            <a:latin typeface="Cambria Math" panose="02040503050406030204" pitchFamily="18" charset="0"/>
                          </a:rPr>
                          <m:t>PQ</m:t>
                        </m:r>
                      </m:e>
                    </m:acc>
                  </m:oMath>
                </a14:m>
                <a:r>
                  <a:rPr lang="en-US" sz="2400" dirty="0" smtClean="0"/>
                  <a:t> 	</a:t>
                </a:r>
                <a:r>
                  <a:rPr lang="en-US" sz="2400" dirty="0" smtClean="0">
                    <a:solidFill>
                      <a:srgbClr val="C00000"/>
                    </a:solidFill>
                  </a:rPr>
                  <a:t>ii.</a:t>
                </a:r>
                <a:r>
                  <a:rPr lang="en-US" sz="2400" dirty="0" smtClean="0"/>
                  <a:t> </a:t>
                </a:r>
                <a14:m>
                  <m:oMath xmlns:m="http://schemas.openxmlformats.org/officeDocument/2006/math">
                    <m:acc>
                      <m:accPr>
                        <m:chr m:val="⃗"/>
                        <m:ctrlPr>
                          <a:rPr lang="en-US" sz="2400" dirty="0" smtClean="0">
                            <a:latin typeface="Cambria Math" panose="02040503050406030204" pitchFamily="18" charset="0"/>
                          </a:rPr>
                        </m:ctrlPr>
                      </m:accPr>
                      <m:e>
                        <m:r>
                          <m:rPr>
                            <m:sty m:val="p"/>
                          </m:rPr>
                          <a:rPr lang="en-US" sz="2400" b="0" i="0" dirty="0" smtClean="0">
                            <a:latin typeface="Cambria Math" panose="02040503050406030204" pitchFamily="18" charset="0"/>
                          </a:rPr>
                          <m:t>QR</m:t>
                        </m:r>
                      </m:e>
                    </m:acc>
                  </m:oMath>
                </a14:m>
                <a:r>
                  <a:rPr lang="en-US" sz="2400" dirty="0" smtClean="0"/>
                  <a:t> 	</a:t>
                </a:r>
                <a:r>
                  <a:rPr lang="en-US" sz="2400" dirty="0" smtClean="0">
                    <a:solidFill>
                      <a:srgbClr val="C00000"/>
                    </a:solidFill>
                  </a:rPr>
                  <a:t>iii.</a:t>
                </a:r>
                <a:r>
                  <a:rPr lang="en-US" sz="2400" dirty="0" smtClean="0"/>
                  <a:t> </a:t>
                </a:r>
                <a14:m>
                  <m:oMath xmlns:m="http://schemas.openxmlformats.org/officeDocument/2006/math">
                    <m:acc>
                      <m:accPr>
                        <m:chr m:val="⃗"/>
                        <m:ctrlPr>
                          <a:rPr lang="en-US" sz="2400" dirty="0">
                            <a:latin typeface="Cambria Math" panose="02040503050406030204" pitchFamily="18" charset="0"/>
                          </a:rPr>
                        </m:ctrlPr>
                      </m:accPr>
                      <m:e>
                        <m:r>
                          <m:rPr>
                            <m:sty m:val="p"/>
                          </m:rPr>
                          <a:rPr lang="en-US" sz="2400" b="0" i="0" dirty="0" smtClean="0">
                            <a:latin typeface="Cambria Math" panose="02040503050406030204" pitchFamily="18" charset="0"/>
                          </a:rPr>
                          <m:t>PR</m:t>
                        </m:r>
                      </m:e>
                    </m:acc>
                  </m:oMath>
                </a14:m>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2400" dirty="0" smtClean="0"/>
              </a:p>
              <a:p>
                <a:pPr marL="971550" lvl="1" indent="-514350">
                  <a:buClr>
                    <a:srgbClr val="C00000"/>
                  </a:buClr>
                  <a:buFont typeface="+mj-lt"/>
                  <a:buAutoNum type="alphaLcPeriod" startAt="2"/>
                  <a:tabLst>
                    <a:tab pos="914400" algn="l"/>
                    <a:tab pos="2114550" algn="l"/>
                    <a:tab pos="3309938" algn="l"/>
                  </a:tabLst>
                </a:pPr>
                <a:r>
                  <a:rPr lang="en-US" sz="2400" dirty="0" smtClean="0"/>
                  <a:t>Show that </a:t>
                </a:r>
                <a14:m>
                  <m:oMath xmlns:m="http://schemas.openxmlformats.org/officeDocument/2006/math">
                    <m:acc>
                      <m:accPr>
                        <m:chr m:val="⃗"/>
                        <m:ctrlPr>
                          <a:rPr lang="en-US" sz="2400" i="1" dirty="0">
                            <a:latin typeface="Cambria Math" panose="02040503050406030204" pitchFamily="18" charset="0"/>
                          </a:rPr>
                        </m:ctrlPr>
                      </m:accPr>
                      <m:e>
                        <m:r>
                          <m:rPr>
                            <m:sty m:val="p"/>
                          </m:rPr>
                          <a:rPr lang="en-US" sz="2400" dirty="0">
                            <a:latin typeface="Cambria Math" panose="02040503050406030204" pitchFamily="18" charset="0"/>
                          </a:rPr>
                          <m:t>PQ</m:t>
                        </m:r>
                      </m:e>
                    </m:acc>
                  </m:oMath>
                </a14:m>
                <a:r>
                  <a:rPr lang="en-US" sz="2400" dirty="0" smtClean="0"/>
                  <a:t> + </a:t>
                </a:r>
                <a14:m>
                  <m:oMath xmlns:m="http://schemas.openxmlformats.org/officeDocument/2006/math">
                    <m:acc>
                      <m:accPr>
                        <m:chr m:val="⃗"/>
                        <m:ctrlPr>
                          <a:rPr lang="en-US" sz="2400" i="1" dirty="0">
                            <a:latin typeface="Cambria Math" panose="02040503050406030204" pitchFamily="18" charset="0"/>
                          </a:rPr>
                        </m:ctrlPr>
                      </m:accPr>
                      <m:e>
                        <m:r>
                          <m:rPr>
                            <m:sty m:val="p"/>
                          </m:rPr>
                          <a:rPr lang="en-US" sz="2400" dirty="0">
                            <a:latin typeface="Cambria Math" panose="02040503050406030204" pitchFamily="18" charset="0"/>
                          </a:rPr>
                          <m:t>QR</m:t>
                        </m:r>
                      </m:e>
                    </m:acc>
                  </m:oMath>
                </a14:m>
                <a:r>
                  <a:rPr lang="en-US" sz="2400" dirty="0" smtClean="0"/>
                  <a:t> = </a:t>
                </a:r>
                <a14:m>
                  <m:oMath xmlns:m="http://schemas.openxmlformats.org/officeDocument/2006/math">
                    <m:acc>
                      <m:accPr>
                        <m:chr m:val="⃗"/>
                        <m:ctrlPr>
                          <a:rPr lang="en-US" sz="2400" i="1" dirty="0">
                            <a:latin typeface="Cambria Math" panose="02040503050406030204" pitchFamily="18" charset="0"/>
                          </a:rPr>
                        </m:ctrlPr>
                      </m:accPr>
                      <m:e>
                        <m:r>
                          <m:rPr>
                            <m:sty m:val="p"/>
                          </m:rPr>
                          <a:rPr lang="en-US" sz="2400" dirty="0">
                            <a:latin typeface="Cambria Math" panose="02040503050406030204" pitchFamily="18" charset="0"/>
                          </a:rPr>
                          <m:t>PR</m:t>
                        </m:r>
                      </m:e>
                    </m:acc>
                  </m:oMath>
                </a14:m>
                <a:endParaRPr lang="en-US" sz="2400" dirty="0" smtClean="0"/>
              </a:p>
              <a:p>
                <a:pPr marL="457200" indent="-457200">
                  <a:buClr>
                    <a:srgbClr val="C00000"/>
                  </a:buClr>
                  <a:buFont typeface="+mj-lt"/>
                  <a:buAutoNum type="arabicPeriod" startAt="8"/>
                  <a:tabLst>
                    <a:tab pos="914400" algn="l"/>
                    <a:tab pos="2114550" algn="l"/>
                    <a:tab pos="3309938" algn="l"/>
                  </a:tabLst>
                </a:pPr>
                <a:r>
                  <a:rPr lang="en-US" sz="2400" dirty="0" smtClean="0"/>
                  <a:t>Find the resultant of</a:t>
                </a:r>
              </a:p>
              <a:p>
                <a:pPr marL="971550" lvl="1" indent="-51435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400">
                            <a:latin typeface="Cambria Math" panose="02040503050406030204" pitchFamily="18" charset="0"/>
                          </a:rPr>
                        </m:ctrlPr>
                      </m:dPr>
                      <m:e>
                        <m:f>
                          <m:fPr>
                            <m:type m:val="noBar"/>
                            <m:ctrlPr>
                              <a:rPr lang="en-US" sz="2400">
                                <a:latin typeface="Cambria Math" panose="02040503050406030204" pitchFamily="18" charset="0"/>
                              </a:rPr>
                            </m:ctrlPr>
                          </m:fPr>
                          <m:num>
                            <m:r>
                              <a:rPr lang="en-US" sz="2400" b="0" i="0" smtClean="0">
                                <a:latin typeface="Cambria Math" panose="02040503050406030204" pitchFamily="18" charset="0"/>
                              </a:rPr>
                              <m:t>−2</m:t>
                            </m:r>
                          </m:num>
                          <m:den>
                            <m:r>
                              <a:rPr lang="en-US" sz="2400" b="0" i="0" smtClean="0">
                                <a:latin typeface="Cambria Math" panose="02040503050406030204" pitchFamily="18" charset="0"/>
                              </a:rPr>
                              <m:t>4</m:t>
                            </m:r>
                          </m:den>
                        </m:f>
                      </m:e>
                    </m:d>
                  </m:oMath>
                </a14:m>
                <a:r>
                  <a:rPr lang="en-US" sz="2400" dirty="0"/>
                  <a:t> </a:t>
                </a:r>
                <a:r>
                  <a:rPr lang="en-US" sz="2400" dirty="0" smtClean="0"/>
                  <a:t>and </a:t>
                </a:r>
                <a14:m>
                  <m:oMath xmlns:m="http://schemas.openxmlformats.org/officeDocument/2006/math">
                    <m:d>
                      <m:dPr>
                        <m:ctrlPr>
                          <a:rPr lang="en-US" sz="2400">
                            <a:latin typeface="Cambria Math" panose="02040503050406030204" pitchFamily="18" charset="0"/>
                          </a:rPr>
                        </m:ctrlPr>
                      </m:dPr>
                      <m:e>
                        <m:f>
                          <m:fPr>
                            <m:type m:val="noBar"/>
                            <m:ctrlPr>
                              <a:rPr lang="en-US" sz="2400">
                                <a:latin typeface="Cambria Math" panose="02040503050406030204" pitchFamily="18" charset="0"/>
                              </a:rPr>
                            </m:ctrlPr>
                          </m:fPr>
                          <m:num>
                            <m:r>
                              <a:rPr lang="en-US" sz="2400" b="0" i="0" smtClean="0">
                                <a:latin typeface="Cambria Math" panose="02040503050406030204" pitchFamily="18" charset="0"/>
                              </a:rPr>
                              <m:t>6</m:t>
                            </m:r>
                          </m:num>
                          <m:den>
                            <m:r>
                              <a:rPr lang="en-US" sz="2400" b="0" i="0" smtClean="0">
                                <a:latin typeface="Cambria Math" panose="02040503050406030204" pitchFamily="18" charset="0"/>
                              </a:rPr>
                              <m:t>1</m:t>
                            </m:r>
                          </m:den>
                        </m:f>
                      </m:e>
                    </m:d>
                  </m:oMath>
                </a14:m>
                <a:endParaRPr lang="en-US" sz="2400" dirty="0" smtClean="0"/>
              </a:p>
              <a:p>
                <a:pPr marL="971550" lvl="1" indent="-51435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400">
                            <a:latin typeface="Cambria Math" panose="02040503050406030204" pitchFamily="18" charset="0"/>
                          </a:rPr>
                        </m:ctrlPr>
                      </m:dPr>
                      <m:e>
                        <m:f>
                          <m:fPr>
                            <m:type m:val="noBar"/>
                            <m:ctrlPr>
                              <a:rPr lang="en-US" sz="2400">
                                <a:latin typeface="Cambria Math" panose="02040503050406030204" pitchFamily="18" charset="0"/>
                              </a:rPr>
                            </m:ctrlPr>
                          </m:fPr>
                          <m:num>
                            <m:r>
                              <a:rPr lang="en-US" sz="2400" b="0" i="0" smtClean="0">
                                <a:latin typeface="Cambria Math" panose="02040503050406030204" pitchFamily="18" charset="0"/>
                              </a:rPr>
                              <m:t>2</m:t>
                            </m:r>
                          </m:num>
                          <m:den>
                            <m:r>
                              <a:rPr lang="en-US" sz="2400" b="0" i="0" smtClean="0">
                                <a:latin typeface="Cambria Math" panose="02040503050406030204" pitchFamily="18" charset="0"/>
                              </a:rPr>
                              <m:t>−4</m:t>
                            </m:r>
                          </m:den>
                        </m:f>
                      </m:e>
                    </m:d>
                  </m:oMath>
                </a14:m>
                <a:r>
                  <a:rPr lang="en-US" sz="2400" dirty="0"/>
                  <a:t> </a:t>
                </a:r>
                <a:r>
                  <a:rPr lang="en-US" sz="2400" dirty="0"/>
                  <a:t>and </a:t>
                </a:r>
                <a14:m>
                  <m:oMath xmlns:m="http://schemas.openxmlformats.org/officeDocument/2006/math">
                    <m:d>
                      <m:dPr>
                        <m:ctrlPr>
                          <a:rPr lang="en-US" sz="2400">
                            <a:latin typeface="Cambria Math" panose="02040503050406030204" pitchFamily="18" charset="0"/>
                          </a:rPr>
                        </m:ctrlPr>
                      </m:dPr>
                      <m:e>
                        <m:f>
                          <m:fPr>
                            <m:type m:val="noBar"/>
                            <m:ctrlPr>
                              <a:rPr lang="en-US" sz="2400">
                                <a:latin typeface="Cambria Math" panose="02040503050406030204" pitchFamily="18" charset="0"/>
                              </a:rPr>
                            </m:ctrlPr>
                          </m:fPr>
                          <m:num>
                            <m:r>
                              <a:rPr lang="en-US" sz="2400" b="0" i="0" smtClean="0">
                                <a:latin typeface="Cambria Math" panose="02040503050406030204" pitchFamily="18" charset="0"/>
                              </a:rPr>
                              <m:t>−3</m:t>
                            </m:r>
                          </m:num>
                          <m:den>
                            <m:r>
                              <a:rPr lang="en-US" sz="2400" b="0" i="0" smtClean="0">
                                <a:latin typeface="Cambria Math" panose="02040503050406030204" pitchFamily="18" charset="0"/>
                              </a:rPr>
                              <m:t>3</m:t>
                            </m:r>
                          </m:den>
                        </m:f>
                      </m:e>
                    </m:d>
                  </m:oMath>
                </a14:m>
                <a:endParaRPr lang="en-US" sz="2400" dirty="0" smtClean="0"/>
              </a:p>
              <a:p>
                <a:pPr marL="971550" lvl="1" indent="-51435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400">
                            <a:latin typeface="Cambria Math" panose="02040503050406030204" pitchFamily="18" charset="0"/>
                          </a:rPr>
                        </m:ctrlPr>
                      </m:dPr>
                      <m:e>
                        <m:f>
                          <m:fPr>
                            <m:type m:val="noBar"/>
                            <m:ctrlPr>
                              <a:rPr lang="en-US" sz="2400">
                                <a:latin typeface="Cambria Math" panose="02040503050406030204" pitchFamily="18" charset="0"/>
                              </a:rPr>
                            </m:ctrlPr>
                          </m:fPr>
                          <m:num>
                            <m:r>
                              <a:rPr lang="en-US" sz="2400" b="0" i="0" smtClean="0">
                                <a:latin typeface="Cambria Math" panose="02040503050406030204" pitchFamily="18" charset="0"/>
                              </a:rPr>
                              <m:t>3</m:t>
                            </m:r>
                          </m:num>
                          <m:den>
                            <m:r>
                              <a:rPr lang="en-US" sz="2400" b="0" i="0" smtClean="0">
                                <a:latin typeface="Cambria Math" panose="02040503050406030204" pitchFamily="18" charset="0"/>
                              </a:rPr>
                              <m:t>−2</m:t>
                            </m:r>
                          </m:den>
                        </m:f>
                      </m:e>
                    </m:d>
                  </m:oMath>
                </a14:m>
                <a:r>
                  <a:rPr lang="en-US" sz="2400" dirty="0"/>
                  <a:t> </a:t>
                </a:r>
                <a:r>
                  <a:rPr lang="en-US" sz="2400" dirty="0"/>
                  <a:t>and </a:t>
                </a:r>
                <a14:m>
                  <m:oMath xmlns:m="http://schemas.openxmlformats.org/officeDocument/2006/math">
                    <m:d>
                      <m:dPr>
                        <m:ctrlPr>
                          <a:rPr lang="en-US" sz="2400">
                            <a:latin typeface="Cambria Math" panose="02040503050406030204" pitchFamily="18" charset="0"/>
                          </a:rPr>
                        </m:ctrlPr>
                      </m:dPr>
                      <m:e>
                        <m:f>
                          <m:fPr>
                            <m:type m:val="noBar"/>
                            <m:ctrlPr>
                              <a:rPr lang="en-US" sz="2400">
                                <a:latin typeface="Cambria Math" panose="02040503050406030204" pitchFamily="18" charset="0"/>
                              </a:rPr>
                            </m:ctrlPr>
                          </m:fPr>
                          <m:num>
                            <m:r>
                              <a:rPr lang="en-US" sz="2400" b="0" i="0" smtClean="0">
                                <a:latin typeface="Cambria Math" panose="02040503050406030204" pitchFamily="18" charset="0"/>
                              </a:rPr>
                              <m:t>1</m:t>
                            </m:r>
                          </m:num>
                          <m:den>
                            <m:r>
                              <a:rPr lang="en-US" sz="2400" b="0" i="0" smtClean="0">
                                <a:latin typeface="Cambria Math" panose="02040503050406030204" pitchFamily="18" charset="0"/>
                              </a:rPr>
                              <m:t>−2</m:t>
                            </m:r>
                          </m:den>
                        </m:f>
                      </m:e>
                    </m:d>
                  </m:oMath>
                </a14:m>
                <a:endParaRPr lang="en-US" sz="24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20580" cy="5434308"/>
              </a:xfrm>
              <a:prstGeom prst="rect">
                <a:avLst/>
              </a:prstGeom>
              <a:blipFill rotWithShape="0">
                <a:blip r:embed="rId4"/>
                <a:stretch>
                  <a:fillRect l="-1517" t="-785"/>
                </a:stretch>
              </a:blipFill>
            </p:spPr>
            <p:txBody>
              <a:bodyPr/>
              <a:lstStyle/>
              <a:p>
                <a:r>
                  <a:rPr lang="en-US">
                    <a:noFill/>
                  </a:rPr>
                  <a:t> </a:t>
                </a:r>
              </a:p>
            </p:txBody>
          </p:sp>
        </mc:Fallback>
      </mc:AlternateContent>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1477258" y="2060848"/>
            <a:ext cx="2518678" cy="1727117"/>
          </a:xfrm>
          <a:prstGeom prst="rect">
            <a:avLst/>
          </a:prstGeom>
          <a:noFill/>
          <a:ln w="9525">
            <a:noFill/>
            <a:miter lim="800000"/>
            <a:headEnd/>
            <a:tailEnd/>
          </a:ln>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392" y="4115153"/>
            <a:ext cx="664145" cy="681999"/>
          </a:xfrm>
          <a:prstGeom prst="rect">
            <a:avLst/>
          </a:prstGeom>
        </p:spPr>
      </p:pic>
    </p:spTree>
    <p:extLst>
      <p:ext uri="{BB962C8B-B14F-4D97-AF65-F5344CB8AC3E}">
        <p14:creationId xmlns:p14="http://schemas.microsoft.com/office/powerpoint/2010/main" val="581223228"/>
      </p:ext>
    </p:extLst>
  </p:cSld>
  <p:clrMapOvr>
    <a:masterClrMapping/>
  </p:clrMapOvr>
  <p:transition advClick="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19.6 </a:t>
            </a:r>
            <a:r>
              <a:rPr lang="en-GB" sz="4800" dirty="0"/>
              <a:t>– </a:t>
            </a:r>
            <a:r>
              <a:rPr lang="en-GB" sz="4800" dirty="0" smtClean="0"/>
              <a:t>Vectors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20580" cy="3983591"/>
              </a:xfrm>
              <a:prstGeom prst="rect">
                <a:avLst/>
              </a:prstGeom>
            </p:spPr>
            <p:txBody>
              <a:bodyPr wrap="square">
                <a:spAutoFit/>
              </a:bodyPr>
              <a:lstStyle/>
              <a:p>
                <a:pPr marL="514350" indent="-514350">
                  <a:buClr>
                    <a:srgbClr val="C00000"/>
                  </a:buClr>
                  <a:buFont typeface="+mj-lt"/>
                  <a:buAutoNum type="arabicPeriod" startAt="7"/>
                  <a:tabLst>
                    <a:tab pos="914400" algn="l"/>
                    <a:tab pos="2114550" algn="l"/>
                    <a:tab pos="3309938" algn="l"/>
                  </a:tabLst>
                </a:pPr>
                <a:r>
                  <a:rPr lang="en-US" sz="2400" dirty="0" smtClean="0"/>
                  <a:t>Copy </a:t>
                </a:r>
                <a:r>
                  <a:rPr lang="en-US" sz="2400" dirty="0"/>
                  <a:t>and complete</a:t>
                </a:r>
                <a:r>
                  <a:rPr lang="en-US" sz="2400" dirty="0" smtClean="0"/>
                  <a:t>,</a:t>
                </a:r>
                <a:endParaRPr lang="en-US" sz="2400" dirty="0">
                  <a:latin typeface="Cambria Math" panose="02040503050406030204" pitchFamily="18" charset="0"/>
                </a:endParaRPr>
              </a:p>
              <a:p>
                <a:pPr marL="971550" lvl="1" indent="-514350">
                  <a:buClr>
                    <a:srgbClr val="C00000"/>
                  </a:buClr>
                  <a:buFont typeface="+mj-lt"/>
                  <a:buAutoNum type="alphaLcPeriod"/>
                  <a:tabLst>
                    <a:tab pos="914400" algn="l"/>
                    <a:tab pos="2114550" algn="l"/>
                    <a:tab pos="3309938" algn="l"/>
                  </a:tabLst>
                </a:pPr>
                <a14:m>
                  <m:oMath xmlns:m="http://schemas.openxmlformats.org/officeDocument/2006/math">
                    <m:acc>
                      <m:accPr>
                        <m:chr m:val="⃗"/>
                        <m:ctrlPr>
                          <a:rPr lang="en-US" sz="2400" dirty="0" smtClean="0">
                            <a:latin typeface="Cambria Math" panose="02040503050406030204" pitchFamily="18" charset="0"/>
                          </a:rPr>
                        </m:ctrlPr>
                      </m:accPr>
                      <m:e>
                        <m:r>
                          <m:rPr>
                            <m:sty m:val="p"/>
                          </m:rPr>
                          <a:rPr lang="en-US" sz="2400" b="0" i="0" dirty="0" smtClean="0">
                            <a:latin typeface="Cambria Math" panose="02040503050406030204" pitchFamily="18" charset="0"/>
                          </a:rPr>
                          <m:t>AB</m:t>
                        </m:r>
                      </m:e>
                    </m:acc>
                  </m:oMath>
                </a14:m>
                <a:r>
                  <a:rPr lang="en-US" sz="2400" dirty="0" smtClean="0"/>
                  <a:t> + </a:t>
                </a:r>
                <a14:m>
                  <m:oMath xmlns:m="http://schemas.openxmlformats.org/officeDocument/2006/math">
                    <m:acc>
                      <m:accPr>
                        <m:chr m:val="⃗"/>
                        <m:ctrlPr>
                          <a:rPr lang="en-US" sz="2400" dirty="0">
                            <a:latin typeface="Cambria Math" panose="02040503050406030204" pitchFamily="18" charset="0"/>
                          </a:rPr>
                        </m:ctrlPr>
                      </m:accPr>
                      <m:e>
                        <m:r>
                          <m:rPr>
                            <m:sty m:val="p"/>
                          </m:rPr>
                          <a:rPr lang="en-US" sz="2400" b="0" i="0" dirty="0" smtClean="0">
                            <a:latin typeface="Cambria Math" panose="02040503050406030204" pitchFamily="18" charset="0"/>
                          </a:rPr>
                          <m:t>BC</m:t>
                        </m:r>
                      </m:e>
                    </m:acc>
                  </m:oMath>
                </a14:m>
                <a:r>
                  <a:rPr lang="en-US" sz="2400" dirty="0" smtClean="0"/>
                  <a:t> = </a:t>
                </a:r>
                <a:r>
                  <a:rPr lang="en-US" sz="4400" dirty="0" smtClean="0"/>
                  <a:t>□</a:t>
                </a:r>
                <a:endParaRPr lang="en-US" sz="2400" dirty="0"/>
              </a:p>
              <a:p>
                <a:pPr marL="971550" lvl="1" indent="-514350">
                  <a:buClr>
                    <a:srgbClr val="C00000"/>
                  </a:buClr>
                  <a:buFont typeface="+mj-lt"/>
                  <a:buAutoNum type="alphaLcPeriod"/>
                  <a:tabLst>
                    <a:tab pos="914400" algn="l"/>
                    <a:tab pos="2114550" algn="l"/>
                    <a:tab pos="3309938" algn="l"/>
                  </a:tabLst>
                </a:pPr>
                <a14:m>
                  <m:oMath xmlns:m="http://schemas.openxmlformats.org/officeDocument/2006/math">
                    <m:acc>
                      <m:accPr>
                        <m:chr m:val="⃗"/>
                        <m:ctrlPr>
                          <a:rPr lang="en-US" sz="2400" dirty="0">
                            <a:latin typeface="Cambria Math" panose="02040503050406030204" pitchFamily="18" charset="0"/>
                          </a:rPr>
                        </m:ctrlPr>
                      </m:accPr>
                      <m:e>
                        <m:r>
                          <m:rPr>
                            <m:sty m:val="p"/>
                          </m:rPr>
                          <a:rPr lang="en-US" sz="2400" b="0" i="0" dirty="0" smtClean="0">
                            <a:latin typeface="Cambria Math" panose="02040503050406030204" pitchFamily="18" charset="0"/>
                          </a:rPr>
                          <m:t>PQ</m:t>
                        </m:r>
                      </m:e>
                    </m:acc>
                  </m:oMath>
                </a14:m>
                <a:r>
                  <a:rPr lang="en-US" sz="2400" dirty="0"/>
                  <a:t> </a:t>
                </a:r>
                <a:r>
                  <a:rPr lang="en-US" sz="2400" dirty="0" smtClean="0"/>
                  <a:t>+ </a:t>
                </a:r>
                <a:r>
                  <a:rPr lang="en-US" sz="4400" dirty="0" smtClean="0"/>
                  <a:t>□</a:t>
                </a:r>
                <a:r>
                  <a:rPr lang="en-US" sz="2400" dirty="0" smtClean="0"/>
                  <a:t> = </a:t>
                </a:r>
                <a14:m>
                  <m:oMath xmlns:m="http://schemas.openxmlformats.org/officeDocument/2006/math">
                    <m:acc>
                      <m:accPr>
                        <m:chr m:val="⃗"/>
                        <m:ctrlPr>
                          <a:rPr lang="en-US" sz="2400" dirty="0">
                            <a:latin typeface="Cambria Math" panose="02040503050406030204" pitchFamily="18" charset="0"/>
                          </a:rPr>
                        </m:ctrlPr>
                      </m:accPr>
                      <m:e>
                        <m:r>
                          <m:rPr>
                            <m:sty m:val="p"/>
                          </m:rPr>
                          <a:rPr lang="en-US" sz="2400" dirty="0">
                            <a:latin typeface="Cambria Math" panose="02040503050406030204" pitchFamily="18" charset="0"/>
                          </a:rPr>
                          <m:t>BC</m:t>
                        </m:r>
                      </m:e>
                    </m:acc>
                  </m:oMath>
                </a14:m>
                <a:endParaRPr lang="en-US" sz="2400" dirty="0">
                  <a:latin typeface="Cambria Math" panose="02040503050406030204" pitchFamily="18" charset="0"/>
                </a:endParaRPr>
              </a:p>
              <a:p>
                <a:pPr marL="971550" lvl="1" indent="-514350">
                  <a:buClr>
                    <a:srgbClr val="C00000"/>
                  </a:buClr>
                  <a:buFont typeface="+mj-lt"/>
                  <a:buAutoNum type="alphaLcPeriod"/>
                  <a:tabLst>
                    <a:tab pos="914400" algn="l"/>
                    <a:tab pos="2114550" algn="l"/>
                    <a:tab pos="3309938" algn="l"/>
                  </a:tabLst>
                </a:pPr>
                <a:r>
                  <a:rPr lang="en-US" sz="2400" dirty="0" smtClean="0"/>
                  <a:t> </a:t>
                </a:r>
                <a:r>
                  <a:rPr lang="en-US" sz="4000" dirty="0" smtClean="0"/>
                  <a:t>□</a:t>
                </a:r>
                <a:r>
                  <a:rPr lang="en-US" sz="2400" dirty="0" smtClean="0"/>
                  <a:t> + </a:t>
                </a:r>
                <a14:m>
                  <m:oMath xmlns:m="http://schemas.openxmlformats.org/officeDocument/2006/math">
                    <m:acc>
                      <m:accPr>
                        <m:chr m:val="⃗"/>
                        <m:ctrlPr>
                          <a:rPr lang="en-US" sz="2400" dirty="0">
                            <a:latin typeface="Cambria Math" panose="02040503050406030204" pitchFamily="18" charset="0"/>
                          </a:rPr>
                        </m:ctrlPr>
                      </m:accPr>
                      <m:e>
                        <m:r>
                          <m:rPr>
                            <m:sty m:val="p"/>
                          </m:rPr>
                          <a:rPr lang="en-US" sz="2400" b="0" i="0" dirty="0" smtClean="0">
                            <a:latin typeface="Cambria Math" panose="02040503050406030204" pitchFamily="18" charset="0"/>
                          </a:rPr>
                          <m:t>NA</m:t>
                        </m:r>
                      </m:e>
                    </m:acc>
                  </m:oMath>
                </a14:m>
                <a:r>
                  <a:rPr lang="en-US" sz="2400" dirty="0"/>
                  <a:t> = </a:t>
                </a:r>
                <a14:m>
                  <m:oMath xmlns:m="http://schemas.openxmlformats.org/officeDocument/2006/math">
                    <m:acc>
                      <m:accPr>
                        <m:chr m:val="⃗"/>
                        <m:ctrlPr>
                          <a:rPr lang="en-US" sz="2400" i="1" dirty="0">
                            <a:latin typeface="Cambria Math" panose="02040503050406030204" pitchFamily="18" charset="0"/>
                          </a:rPr>
                        </m:ctrlPr>
                      </m:accPr>
                      <m:e>
                        <m:r>
                          <m:rPr>
                            <m:sty m:val="p"/>
                          </m:rPr>
                          <a:rPr lang="en-US" sz="2400" b="0" i="0" dirty="0" smtClean="0">
                            <a:latin typeface="Cambria Math" panose="02040503050406030204" pitchFamily="18" charset="0"/>
                          </a:rPr>
                          <m:t>M</m:t>
                        </m:r>
                        <m:r>
                          <m:rPr>
                            <m:sty m:val="p"/>
                          </m:rPr>
                          <a:rPr lang="en-US" sz="2400" dirty="0">
                            <a:latin typeface="Cambria Math" panose="02040503050406030204" pitchFamily="18" charset="0"/>
                          </a:rPr>
                          <m:t>A</m:t>
                        </m:r>
                      </m:e>
                    </m:acc>
                  </m:oMath>
                </a14:m>
                <a:endParaRPr lang="en-US" sz="2400" dirty="0" smtClean="0"/>
              </a:p>
              <a:p>
                <a:pPr marL="514350" indent="-514350">
                  <a:buClr>
                    <a:srgbClr val="C00000"/>
                  </a:buClr>
                  <a:buFont typeface="+mj-lt"/>
                  <a:buAutoNum type="arabicPeriod" startAt="10"/>
                  <a:tabLst>
                    <a:tab pos="914400" algn="l"/>
                    <a:tab pos="2114550" algn="l"/>
                    <a:tab pos="3714750" algn="l"/>
                  </a:tabLst>
                </a:pPr>
                <a:r>
                  <a:rPr lang="en-US" sz="2400" b="1" dirty="0" smtClean="0"/>
                  <a:t>m</a:t>
                </a:r>
                <a:r>
                  <a:rPr lang="en-US" sz="2400" dirty="0" smtClean="0"/>
                  <a:t> = </a:t>
                </a:r>
                <a14:m>
                  <m:oMath xmlns:m="http://schemas.openxmlformats.org/officeDocument/2006/math">
                    <m:d>
                      <m:dPr>
                        <m:ctrlPr>
                          <a:rPr lang="en-US" sz="2400" i="1">
                            <a:latin typeface="Cambria Math" panose="02040503050406030204" pitchFamily="18" charset="0"/>
                          </a:rPr>
                        </m:ctrlPr>
                      </m:dPr>
                      <m:e>
                        <m:f>
                          <m:fPr>
                            <m:type m:val="noBar"/>
                            <m:ctrlPr>
                              <a:rPr lang="en-US" sz="2400" i="1">
                                <a:latin typeface="Cambria Math" panose="02040503050406030204" pitchFamily="18" charset="0"/>
                              </a:rPr>
                            </m:ctrlPr>
                          </m:fPr>
                          <m:num>
                            <m:r>
                              <a:rPr lang="en-US" sz="2400" b="0" i="0" smtClean="0">
                                <a:latin typeface="Cambria Math" panose="02040503050406030204" pitchFamily="18" charset="0"/>
                              </a:rPr>
                              <m:t>3</m:t>
                            </m:r>
                          </m:num>
                          <m:den>
                            <m:r>
                              <a:rPr lang="en-US" sz="2400" b="0" i="0" smtClean="0">
                                <a:latin typeface="Cambria Math" panose="02040503050406030204" pitchFamily="18" charset="0"/>
                              </a:rPr>
                              <m:t>2</m:t>
                            </m:r>
                          </m:den>
                        </m:f>
                      </m:e>
                    </m:d>
                  </m:oMath>
                </a14:m>
                <a:r>
                  <a:rPr lang="en-US" sz="2400" dirty="0" smtClean="0"/>
                  <a:t>	</a:t>
                </a:r>
                <a:r>
                  <a:rPr lang="en-US" sz="2400" b="1" dirty="0" smtClean="0"/>
                  <a:t>n</a:t>
                </a:r>
                <a:r>
                  <a:rPr lang="en-US" sz="2400" dirty="0" smtClean="0"/>
                  <a:t> = </a:t>
                </a:r>
                <a14:m>
                  <m:oMath xmlns:m="http://schemas.openxmlformats.org/officeDocument/2006/math">
                    <m:d>
                      <m:dPr>
                        <m:ctrlPr>
                          <a:rPr lang="en-US" sz="2400" i="1">
                            <a:latin typeface="Cambria Math" panose="02040503050406030204" pitchFamily="18" charset="0"/>
                          </a:rPr>
                        </m:ctrlPr>
                      </m:dPr>
                      <m:e>
                        <m:f>
                          <m:fPr>
                            <m:type m:val="noBar"/>
                            <m:ctrlPr>
                              <a:rPr lang="en-US" sz="2400" i="1">
                                <a:latin typeface="Cambria Math" panose="02040503050406030204" pitchFamily="18" charset="0"/>
                              </a:rPr>
                            </m:ctrlPr>
                          </m:fPr>
                          <m:num>
                            <m:r>
                              <a:rPr lang="en-US" sz="2400">
                                <a:latin typeface="Cambria Math" panose="02040503050406030204" pitchFamily="18" charset="0"/>
                              </a:rPr>
                              <m:t>−</m:t>
                            </m:r>
                            <m:r>
                              <a:rPr lang="en-US" sz="2400" b="0" i="0" smtClean="0">
                                <a:latin typeface="Cambria Math" panose="02040503050406030204" pitchFamily="18" charset="0"/>
                              </a:rPr>
                              <m:t>1</m:t>
                            </m:r>
                          </m:num>
                          <m:den>
                            <m:r>
                              <a:rPr lang="en-US" sz="2400" b="0" i="0" smtClean="0">
                                <a:latin typeface="Cambria Math" panose="02040503050406030204" pitchFamily="18" charset="0"/>
                              </a:rPr>
                              <m:t>2</m:t>
                            </m:r>
                          </m:den>
                        </m:f>
                      </m:e>
                    </m:d>
                  </m:oMath>
                </a14:m>
                <a:r>
                  <a:rPr lang="en-US" sz="2400" dirty="0" smtClean="0"/>
                  <a:t>	</a:t>
                </a:r>
                <a:r>
                  <a:rPr lang="en-US" sz="2400" b="1" dirty="0" smtClean="0"/>
                  <a:t>q</a:t>
                </a:r>
                <a:r>
                  <a:rPr lang="en-US" sz="2400" dirty="0" smtClean="0"/>
                  <a:t>= </a:t>
                </a:r>
                <a14:m>
                  <m:oMath xmlns:m="http://schemas.openxmlformats.org/officeDocument/2006/math">
                    <m:d>
                      <m:dPr>
                        <m:ctrlPr>
                          <a:rPr lang="en-US" sz="2400" i="1">
                            <a:latin typeface="Cambria Math" panose="02040503050406030204" pitchFamily="18" charset="0"/>
                          </a:rPr>
                        </m:ctrlPr>
                      </m:dPr>
                      <m:e>
                        <m:f>
                          <m:fPr>
                            <m:type m:val="noBar"/>
                            <m:ctrlPr>
                              <a:rPr lang="en-US" sz="2400" i="1">
                                <a:latin typeface="Cambria Math" panose="02040503050406030204" pitchFamily="18" charset="0"/>
                              </a:rPr>
                            </m:ctrlPr>
                          </m:fPr>
                          <m:num>
                            <m:r>
                              <a:rPr lang="en-US" sz="2400" b="0" i="0" smtClean="0">
                                <a:latin typeface="Cambria Math" panose="02040503050406030204" pitchFamily="18" charset="0"/>
                              </a:rPr>
                              <m:t>3</m:t>
                            </m:r>
                          </m:num>
                          <m:den>
                            <m:r>
                              <a:rPr lang="en-US" sz="2400" b="0" i="0" smtClean="0">
                                <a:latin typeface="Cambria Math" panose="02040503050406030204" pitchFamily="18" charset="0"/>
                              </a:rPr>
                              <m:t>−2</m:t>
                            </m:r>
                          </m:den>
                        </m:f>
                      </m:e>
                    </m:d>
                  </m:oMath>
                </a14:m>
                <a:r>
                  <a:rPr lang="en-US" sz="2400" dirty="0" smtClean="0"/>
                  <a:t/>
                </a:r>
                <a:br>
                  <a:rPr lang="en-US" sz="2400" dirty="0" smtClean="0"/>
                </a:br>
                <a:r>
                  <a:rPr lang="en-US" sz="2400" dirty="0" smtClean="0"/>
                  <a:t>Copy </a:t>
                </a:r>
                <a:r>
                  <a:rPr lang="en-US" sz="2400" dirty="0"/>
                  <a:t>the diagram and label the vectors using </a:t>
                </a:r>
                <a:r>
                  <a:rPr lang="en-US" sz="2400" dirty="0" smtClean="0"/>
                  <a:t/>
                </a:r>
                <a:br>
                  <a:rPr lang="en-US" sz="2400" dirty="0" smtClean="0"/>
                </a:br>
                <a:r>
                  <a:rPr lang="en-US" sz="2400" b="1" dirty="0" smtClean="0"/>
                  <a:t>m</a:t>
                </a:r>
                <a:r>
                  <a:rPr lang="en-US" sz="2400" b="1" dirty="0"/>
                  <a:t>, n, q, -m, -n, -q, m + n, -q + n</a:t>
                </a:r>
                <a:endParaRPr lang="en-US" sz="2400" b="1" dirty="0" smtClean="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20580" cy="3983591"/>
              </a:xfrm>
              <a:prstGeom prst="rect">
                <a:avLst/>
              </a:prstGeom>
              <a:blipFill rotWithShape="0">
                <a:blip r:embed="rId4"/>
                <a:stretch>
                  <a:fillRect l="-1517" t="-1070" b="-2599"/>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5" name="Picture 4"/>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247990" y="5280665"/>
            <a:ext cx="5227640" cy="1244679"/>
          </a:xfrm>
          <a:prstGeom prst="rect">
            <a:avLst/>
          </a:prstGeom>
          <a:noFill/>
          <a:ln w="9525">
            <a:noFill/>
            <a:miter lim="800000"/>
            <a:headEnd/>
            <a:tailEnd/>
          </a:ln>
          <a:effectLst/>
        </p:spPr>
      </p:pic>
    </p:spTree>
    <p:extLst>
      <p:ext uri="{BB962C8B-B14F-4D97-AF65-F5344CB8AC3E}">
        <p14:creationId xmlns:p14="http://schemas.microsoft.com/office/powerpoint/2010/main" val="4069750927"/>
      </p:ext>
    </p:extLst>
  </p:cSld>
  <p:clrMapOvr>
    <a:masterClrMapping/>
  </p:clrMapOvr>
  <p:transition advClick="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19.6 </a:t>
            </a:r>
            <a:r>
              <a:rPr lang="en-GB" sz="4800" dirty="0"/>
              <a:t>– </a:t>
            </a:r>
            <a:r>
              <a:rPr lang="en-GB" sz="4800" dirty="0" smtClean="0"/>
              <a:t>Vectors 1</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159</a:t>
            </a:r>
            <a:endParaRPr lang="en-GB" sz="1400" b="1" dirty="0">
              <a:latin typeface="Calibri" panose="020F0502020204030204" pitchFamily="34" charset="0"/>
            </a:endParaRPr>
          </a:p>
        </p:txBody>
      </p:sp>
      <p:sp>
        <p:nvSpPr>
          <p:cNvPr id="3" name="Rectangle 2"/>
          <p:cNvSpPr/>
          <p:nvPr/>
        </p:nvSpPr>
        <p:spPr>
          <a:xfrm>
            <a:off x="251520" y="1196752"/>
            <a:ext cx="5220580" cy="5447645"/>
          </a:xfrm>
          <a:prstGeom prst="rect">
            <a:avLst/>
          </a:prstGeom>
        </p:spPr>
        <p:txBody>
          <a:bodyPr wrap="square">
            <a:spAutoFit/>
          </a:bodyPr>
          <a:lstStyle/>
          <a:p>
            <a:pPr marL="514350" indent="-514350">
              <a:buClr>
                <a:srgbClr val="C00000"/>
              </a:buClr>
              <a:buFont typeface="+mj-lt"/>
              <a:buAutoNum type="arabicPeriod" startAt="9"/>
              <a:tabLst>
                <a:tab pos="914400" algn="l"/>
                <a:tab pos="2114550" algn="l"/>
                <a:tab pos="3309938" algn="l"/>
              </a:tabLst>
            </a:pPr>
            <a:r>
              <a:rPr lang="en-US" sz="2400" dirty="0"/>
              <a:t>Here are </a:t>
            </a:r>
            <a:br>
              <a:rPr lang="en-US" sz="2400" dirty="0"/>
            </a:br>
            <a:r>
              <a:rPr lang="en-US" sz="2400" dirty="0" smtClean="0"/>
              <a:t>two vectors</a:t>
            </a:r>
            <a:r>
              <a:rPr lang="en-US" sz="2400" dirty="0"/>
              <a:t>, </a:t>
            </a:r>
            <a:r>
              <a:rPr lang="en-US" sz="2400" dirty="0" smtClean="0"/>
              <a:t/>
            </a:r>
            <a:br>
              <a:rPr lang="en-US" sz="2400" dirty="0" smtClean="0"/>
            </a:br>
            <a:r>
              <a:rPr lang="en-US" sz="2400" dirty="0" smtClean="0"/>
              <a:t>m </a:t>
            </a:r>
            <a:r>
              <a:rPr lang="en-US" sz="2400" dirty="0"/>
              <a:t>and n</a:t>
            </a:r>
            <a:r>
              <a:rPr lang="en-US" sz="2400" dirty="0" smtClean="0"/>
              <a:t>.</a:t>
            </a:r>
            <a:br>
              <a:rPr lang="en-US" sz="2400" dirty="0" smtClean="0"/>
            </a:br>
            <a:endParaRPr lang="en-US" sz="3600" dirty="0"/>
          </a:p>
          <a:p>
            <a:pPr lvl="1" indent="-457200">
              <a:buClr>
                <a:srgbClr val="C00000"/>
              </a:buClr>
              <a:buFont typeface="+mj-lt"/>
              <a:buAutoNum type="alphaLcPeriod"/>
              <a:tabLst>
                <a:tab pos="2114550" algn="l"/>
                <a:tab pos="3309938" algn="l"/>
              </a:tabLst>
            </a:pPr>
            <a:r>
              <a:rPr lang="en-US" sz="2400" dirty="0" smtClean="0"/>
              <a:t>Copy </a:t>
            </a:r>
            <a:r>
              <a:rPr lang="en-US" sz="2400" dirty="0"/>
              <a:t>vector </a:t>
            </a:r>
            <a:r>
              <a:rPr lang="en-US" sz="2400" b="1" dirty="0"/>
              <a:t>m</a:t>
            </a:r>
            <a:r>
              <a:rPr lang="en-US" sz="2400" dirty="0"/>
              <a:t>.</a:t>
            </a:r>
          </a:p>
          <a:p>
            <a:pPr lvl="1" indent="-457200">
              <a:buClr>
                <a:srgbClr val="C00000"/>
              </a:buClr>
              <a:buFont typeface="+mj-lt"/>
              <a:buAutoNum type="alphaLcPeriod"/>
              <a:tabLst>
                <a:tab pos="2114550" algn="l"/>
                <a:tab pos="3309938" algn="l"/>
              </a:tabLst>
            </a:pPr>
            <a:r>
              <a:rPr lang="en-US" sz="2400" dirty="0" smtClean="0"/>
              <a:t>Draw </a:t>
            </a:r>
            <a:r>
              <a:rPr lang="en-US" sz="2400" dirty="0"/>
              <a:t>vector n at the end of vector </a:t>
            </a:r>
            <a:r>
              <a:rPr lang="en-US" sz="2400" b="1" dirty="0"/>
              <a:t>m</a:t>
            </a:r>
            <a:r>
              <a:rPr lang="en-US" sz="2400" dirty="0"/>
              <a:t>.</a:t>
            </a:r>
          </a:p>
          <a:p>
            <a:pPr lvl="1" indent="-457200">
              <a:buClr>
                <a:srgbClr val="C00000"/>
              </a:buClr>
              <a:buFont typeface="+mj-lt"/>
              <a:buAutoNum type="alphaLcPeriod"/>
              <a:tabLst>
                <a:tab pos="2114550" algn="l"/>
                <a:tab pos="3309938" algn="l"/>
              </a:tabLst>
            </a:pPr>
            <a:r>
              <a:rPr lang="en-US" sz="2400" dirty="0" smtClean="0"/>
              <a:t>Draw </a:t>
            </a:r>
            <a:r>
              <a:rPr lang="en-US" sz="2400" dirty="0"/>
              <a:t>in the third side of the triangle and label it </a:t>
            </a:r>
            <a:r>
              <a:rPr lang="en-US" sz="2400" b="1" dirty="0"/>
              <a:t>m</a:t>
            </a:r>
            <a:r>
              <a:rPr lang="en-US" sz="2400" dirty="0"/>
              <a:t> + </a:t>
            </a:r>
            <a:r>
              <a:rPr lang="en-US" sz="2400" b="1" dirty="0"/>
              <a:t>n</a:t>
            </a:r>
            <a:r>
              <a:rPr lang="en-US" sz="2400" dirty="0"/>
              <a:t>.</a:t>
            </a:r>
          </a:p>
          <a:p>
            <a:pPr lvl="1" indent="-457200">
              <a:buClr>
                <a:srgbClr val="C00000"/>
              </a:buClr>
              <a:buFont typeface="+mj-lt"/>
              <a:buAutoNum type="alphaLcPeriod"/>
              <a:tabLst>
                <a:tab pos="2114550" algn="l"/>
                <a:tab pos="3309938" algn="l"/>
              </a:tabLst>
            </a:pPr>
            <a:r>
              <a:rPr lang="en-US" sz="2400" dirty="0" smtClean="0"/>
              <a:t>Repeat </a:t>
            </a:r>
            <a:r>
              <a:rPr lang="en-US" sz="2400" dirty="0"/>
              <a:t>the steps in parts </a:t>
            </a:r>
            <a:r>
              <a:rPr lang="en-US" sz="2400" b="1" dirty="0"/>
              <a:t>a-c</a:t>
            </a:r>
            <a:r>
              <a:rPr lang="en-US" sz="2400" dirty="0"/>
              <a:t>, but this time draw </a:t>
            </a:r>
            <a:r>
              <a:rPr lang="en-US" sz="2400" b="1" dirty="0"/>
              <a:t>n</a:t>
            </a:r>
            <a:r>
              <a:rPr lang="en-US" sz="2400" dirty="0"/>
              <a:t> first and draw </a:t>
            </a:r>
            <a:r>
              <a:rPr lang="en-US" sz="2400" b="1" dirty="0"/>
              <a:t>m</a:t>
            </a:r>
            <a:r>
              <a:rPr lang="en-US" sz="2400" dirty="0"/>
              <a:t> at the end of </a:t>
            </a:r>
            <a:r>
              <a:rPr lang="en-US" sz="2400" b="1" dirty="0"/>
              <a:t>n</a:t>
            </a:r>
            <a:r>
              <a:rPr lang="en-US" sz="2400" dirty="0"/>
              <a:t>. Label it </a:t>
            </a:r>
            <a:r>
              <a:rPr lang="en-US" sz="2400" b="1" dirty="0"/>
              <a:t>n</a:t>
            </a:r>
            <a:r>
              <a:rPr lang="en-US" sz="2400" dirty="0"/>
              <a:t> + </a:t>
            </a:r>
            <a:r>
              <a:rPr lang="en-US" sz="2400" b="1" dirty="0"/>
              <a:t>m</a:t>
            </a:r>
            <a:r>
              <a:rPr lang="en-US" sz="2400" dirty="0"/>
              <a:t>.</a:t>
            </a:r>
          </a:p>
          <a:p>
            <a:pPr lvl="1" indent="-457200">
              <a:buClr>
                <a:srgbClr val="C00000"/>
              </a:buClr>
              <a:buFont typeface="+mj-lt"/>
              <a:buAutoNum type="alphaLcPeriod"/>
              <a:tabLst>
                <a:tab pos="2114550" algn="l"/>
                <a:tab pos="3309938" algn="l"/>
              </a:tabLst>
            </a:pPr>
            <a:r>
              <a:rPr lang="en-US" sz="2400" dirty="0" smtClean="0"/>
              <a:t>Does </a:t>
            </a:r>
            <a:r>
              <a:rPr lang="en-US" sz="2400" dirty="0"/>
              <a:t>the order in which you add vectors matter?</a:t>
            </a:r>
            <a:endParaRPr lang="en-US" sz="2400" b="1" dirty="0" smtClean="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555776" y="1268760"/>
            <a:ext cx="2916324" cy="1518829"/>
          </a:xfrm>
          <a:prstGeom prst="rect">
            <a:avLst/>
          </a:prstGeom>
          <a:noFill/>
          <a:ln w="9525">
            <a:noFill/>
            <a:miter lim="800000"/>
            <a:headEnd/>
            <a:tailEnd/>
          </a:ln>
          <a:effectLst/>
        </p:spPr>
      </p:pic>
    </p:spTree>
    <p:extLst>
      <p:ext uri="{BB962C8B-B14F-4D97-AF65-F5344CB8AC3E}">
        <p14:creationId xmlns:p14="http://schemas.microsoft.com/office/powerpoint/2010/main" val="3036045871"/>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17.2 – Circumference of a Circle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139</a:t>
            </a:r>
            <a:endParaRPr lang="en-GB" sz="1400" b="1" dirty="0">
              <a:latin typeface="Calibri" panose="020F0502020204030204" pitchFamily="34" charset="0"/>
            </a:endParaRPr>
          </a:p>
        </p:txBody>
      </p:sp>
      <p:sp>
        <p:nvSpPr>
          <p:cNvPr id="3" name="Rectangle 2"/>
          <p:cNvSpPr/>
          <p:nvPr/>
        </p:nvSpPr>
        <p:spPr>
          <a:xfrm>
            <a:off x="251520" y="1196752"/>
            <a:ext cx="5256584" cy="5401479"/>
          </a:xfrm>
          <a:prstGeom prst="rect">
            <a:avLst/>
          </a:prstGeom>
        </p:spPr>
        <p:txBody>
          <a:bodyPr wrap="square">
            <a:spAutoFit/>
          </a:bodyPr>
          <a:lstStyle/>
          <a:p>
            <a:pPr marL="571500" indent="-571500">
              <a:buClr>
                <a:srgbClr val="C00000"/>
              </a:buClr>
              <a:buFont typeface="+mj-lt"/>
              <a:buAutoNum type="arabicPeriod" startAt="11"/>
              <a:tabLst>
                <a:tab pos="857250" algn="l"/>
              </a:tabLst>
            </a:pPr>
            <a:r>
              <a:rPr lang="en-US" sz="2300" dirty="0"/>
              <a:t>Work out, to 1 </a:t>
            </a:r>
            <a:r>
              <a:rPr lang="en-US" sz="2300" dirty="0" err="1"/>
              <a:t>d.p.</a:t>
            </a:r>
            <a:r>
              <a:rPr lang="en-US" sz="2300" dirty="0"/>
              <a:t>, the </a:t>
            </a:r>
            <a:r>
              <a:rPr lang="en-US" sz="2300" dirty="0" smtClean="0"/>
              <a:t/>
            </a:r>
            <a:br>
              <a:rPr lang="en-US" sz="2300" dirty="0" smtClean="0"/>
            </a:br>
            <a:r>
              <a:rPr lang="en-US" sz="2300" dirty="0" smtClean="0"/>
              <a:t>diameter </a:t>
            </a:r>
            <a:r>
              <a:rPr lang="en-US" sz="2300" dirty="0"/>
              <a:t>of a circle with circumference </a:t>
            </a:r>
            <a:endParaRPr lang="en-US" sz="2300" dirty="0" smtClean="0"/>
          </a:p>
          <a:p>
            <a:pPr marL="1028700" lvl="1" indent="-457200">
              <a:buClr>
                <a:srgbClr val="C00000"/>
              </a:buClr>
              <a:buFont typeface="+mj-lt"/>
              <a:buAutoNum type="alphaLcPeriod"/>
              <a:tabLst>
                <a:tab pos="857250" algn="l"/>
              </a:tabLst>
            </a:pPr>
            <a:r>
              <a:rPr lang="en-US" sz="2300" dirty="0" smtClean="0"/>
              <a:t>a </a:t>
            </a:r>
            <a:r>
              <a:rPr lang="en-US" sz="2300" dirty="0"/>
              <a:t>12.4 m </a:t>
            </a:r>
            <a:r>
              <a:rPr lang="en-US" sz="2300" dirty="0" smtClean="0"/>
              <a:t>	</a:t>
            </a:r>
            <a:r>
              <a:rPr lang="en-US" sz="2300" dirty="0" smtClean="0">
                <a:solidFill>
                  <a:srgbClr val="C00000"/>
                </a:solidFill>
              </a:rPr>
              <a:t>b.</a:t>
            </a:r>
            <a:r>
              <a:rPr lang="en-US" sz="2300" dirty="0" smtClean="0"/>
              <a:t> </a:t>
            </a:r>
            <a:r>
              <a:rPr lang="en-US" sz="2300" dirty="0"/>
              <a:t>18cm.</a:t>
            </a:r>
          </a:p>
          <a:p>
            <a:pPr marL="571500" indent="-571500">
              <a:buClr>
                <a:srgbClr val="C00000"/>
              </a:buClr>
              <a:buFont typeface="+mj-lt"/>
              <a:buAutoNum type="arabicPeriod" startAt="11"/>
              <a:tabLst>
                <a:tab pos="857250" algn="l"/>
              </a:tabLst>
            </a:pPr>
            <a:r>
              <a:rPr lang="en-US" sz="2300" dirty="0"/>
              <a:t>12 Work out, to 3 </a:t>
            </a:r>
            <a:r>
              <a:rPr lang="en-US" sz="2300" dirty="0" err="1"/>
              <a:t>s.f</a:t>
            </a:r>
            <a:r>
              <a:rPr lang="en-US" sz="2300" dirty="0"/>
              <a:t>, the radius of a circle with circumference </a:t>
            </a:r>
            <a:endParaRPr lang="en-US" sz="2300" dirty="0" smtClean="0"/>
          </a:p>
          <a:p>
            <a:pPr marL="1028700" lvl="1" indent="-457200">
              <a:buClr>
                <a:srgbClr val="C00000"/>
              </a:buClr>
              <a:buFont typeface="+mj-lt"/>
              <a:buAutoNum type="alphaLcPeriod"/>
              <a:tabLst>
                <a:tab pos="857250" algn="l"/>
              </a:tabLst>
            </a:pPr>
            <a:r>
              <a:rPr lang="en-US" sz="2300" dirty="0" smtClean="0"/>
              <a:t>25 </a:t>
            </a:r>
            <a:r>
              <a:rPr lang="en-US" sz="2300" dirty="0"/>
              <a:t>cm</a:t>
            </a:r>
          </a:p>
          <a:p>
            <a:pPr marL="1028700" lvl="1" indent="-457200">
              <a:buClr>
                <a:srgbClr val="C00000"/>
              </a:buClr>
              <a:buFont typeface="+mj-lt"/>
              <a:buAutoNum type="alphaLcPeriod"/>
              <a:tabLst>
                <a:tab pos="857250" algn="l"/>
              </a:tabLst>
            </a:pPr>
            <a:r>
              <a:rPr lang="en-US" sz="2300" dirty="0" smtClean="0"/>
              <a:t>5.9 </a:t>
            </a:r>
            <a:r>
              <a:rPr lang="en-US" sz="2300" dirty="0"/>
              <a:t>km.</a:t>
            </a:r>
          </a:p>
          <a:p>
            <a:pPr marL="571500" indent="-571500">
              <a:buClr>
                <a:srgbClr val="C00000"/>
              </a:buClr>
              <a:buFont typeface="+mj-lt"/>
              <a:buAutoNum type="arabicPeriod" startAt="11"/>
              <a:tabLst>
                <a:tab pos="857250" algn="l"/>
              </a:tabLst>
            </a:pPr>
            <a:r>
              <a:rPr lang="en-US" sz="2300" b="1" dirty="0" smtClean="0">
                <a:solidFill>
                  <a:srgbClr val="FF0000"/>
                </a:solidFill>
              </a:rPr>
              <a:t>R</a:t>
            </a:r>
            <a:r>
              <a:rPr lang="en-US" sz="2300" dirty="0" smtClean="0"/>
              <a:t> The </a:t>
            </a:r>
            <a:r>
              <a:rPr lang="en-US" sz="2300" dirty="0"/>
              <a:t>circumference of a circle is 15cm correct to the nearest cm. </a:t>
            </a:r>
            <a:endParaRPr lang="en-US" sz="2300" dirty="0" smtClean="0"/>
          </a:p>
          <a:p>
            <a:pPr marL="1028700" lvl="1" indent="-457200">
              <a:buClr>
                <a:srgbClr val="C00000"/>
              </a:buClr>
              <a:buFont typeface="+mj-lt"/>
              <a:buAutoNum type="alphaLcPeriod"/>
              <a:tabLst>
                <a:tab pos="857250" algn="l"/>
              </a:tabLst>
            </a:pPr>
            <a:r>
              <a:rPr lang="en-US" sz="2300" dirty="0" smtClean="0"/>
              <a:t>Write </a:t>
            </a:r>
            <a:r>
              <a:rPr lang="en-US" sz="2300" dirty="0"/>
              <a:t>the range of possible values for </a:t>
            </a:r>
            <a:r>
              <a:rPr lang="en-US" sz="2300" dirty="0" smtClean="0"/>
              <a:t>the circumference</a:t>
            </a:r>
            <a:r>
              <a:rPr lang="en-US" sz="2300" dirty="0"/>
              <a:t>.</a:t>
            </a:r>
          </a:p>
          <a:p>
            <a:pPr marL="1028700" lvl="1" indent="-457200">
              <a:buClr>
                <a:srgbClr val="C00000"/>
              </a:buClr>
              <a:buFont typeface="+mj-lt"/>
              <a:buAutoNum type="alphaLcPeriod"/>
              <a:tabLst>
                <a:tab pos="857250" algn="l"/>
              </a:tabLst>
            </a:pPr>
            <a:r>
              <a:rPr lang="en-US" sz="2300" dirty="0" smtClean="0"/>
              <a:t>What </a:t>
            </a:r>
            <a:r>
              <a:rPr lang="en-US" sz="2300" dirty="0"/>
              <a:t>are the possible values for the radius, correct to 1 </a:t>
            </a:r>
            <a:r>
              <a:rPr lang="en-US" sz="2300" dirty="0" err="1"/>
              <a:t>d.p.</a:t>
            </a:r>
            <a:r>
              <a:rPr lang="en-US" sz="2300" dirty="0"/>
              <a:t>?</a:t>
            </a:r>
            <a:endParaRPr lang="en-US" sz="23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7660" t="1797" r="5682" b="4185"/>
          <a:stretch/>
        </p:blipFill>
        <p:spPr>
          <a:xfrm>
            <a:off x="4378606" y="1268759"/>
            <a:ext cx="1129497" cy="1296145"/>
          </a:xfrm>
          <a:prstGeom prst="rect">
            <a:avLst/>
          </a:prstGeom>
          <a:noFill/>
          <a:ln w="9525">
            <a:noFill/>
            <a:miter lim="800000"/>
            <a:headEnd/>
            <a:tailEnd/>
          </a:ln>
          <a:effectLst/>
        </p:spPr>
      </p:pic>
    </p:spTree>
    <p:extLst>
      <p:ext uri="{BB962C8B-B14F-4D97-AF65-F5344CB8AC3E}">
        <p14:creationId xmlns:p14="http://schemas.microsoft.com/office/powerpoint/2010/main" val="856513668"/>
      </p:ext>
    </p:extLst>
  </p:cSld>
  <p:clrMapOvr>
    <a:masterClrMapping/>
  </p:clrMapOvr>
  <p:transition advClick="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19.7 </a:t>
            </a:r>
            <a:r>
              <a:rPr lang="en-GB" sz="4800" dirty="0"/>
              <a:t>– </a:t>
            </a:r>
            <a:r>
              <a:rPr lang="en-GB" sz="4800" dirty="0" smtClean="0"/>
              <a:t>Vectors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159</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20580" cy="5443093"/>
              </a:xfrm>
              <a:prstGeom prst="rect">
                <a:avLst/>
              </a:prstGeom>
            </p:spPr>
            <p:txBody>
              <a:bodyPr wrap="square">
                <a:spAutoFit/>
              </a:bodyPr>
              <a:lstStyle/>
              <a:p>
                <a:pPr marL="514350" indent="-514350">
                  <a:buClr>
                    <a:srgbClr val="C00000"/>
                  </a:buClr>
                  <a:buFont typeface="+mj-lt"/>
                  <a:buAutoNum type="arabicPeriod"/>
                  <a:tabLst>
                    <a:tab pos="914400" algn="l"/>
                    <a:tab pos="2114550" algn="l"/>
                    <a:tab pos="3309938" algn="l"/>
                  </a:tabLst>
                </a:pPr>
                <a:r>
                  <a:rPr lang="en-US" sz="2700" dirty="0" smtClean="0"/>
                  <a:t>Copy the diagram and label all of the vectors.</a:t>
                </a:r>
                <a:br>
                  <a:rPr lang="en-US" sz="2700" dirty="0" smtClean="0"/>
                </a:br>
                <a:r>
                  <a:rPr lang="en-US" sz="2700" dirty="0" smtClean="0"/>
                  <a:t/>
                </a:r>
                <a:br>
                  <a:rPr lang="en-US" sz="2700" dirty="0" smtClean="0"/>
                </a:br>
                <a:r>
                  <a:rPr lang="en-US" sz="2700" dirty="0" smtClean="0"/>
                  <a:t/>
                </a:r>
                <a:br>
                  <a:rPr lang="en-US" sz="2700" dirty="0" smtClean="0"/>
                </a:br>
                <a:r>
                  <a:rPr lang="en-US" sz="3600" dirty="0" smtClean="0"/>
                  <a:t/>
                </a:r>
                <a:br>
                  <a:rPr lang="en-US" sz="3600" dirty="0" smtClean="0"/>
                </a:br>
                <a:endParaRPr lang="en-US" sz="2400" dirty="0" smtClean="0"/>
              </a:p>
              <a:p>
                <a:pPr marL="514350" indent="-514350">
                  <a:buClr>
                    <a:srgbClr val="C00000"/>
                  </a:buClr>
                  <a:buFont typeface="+mj-lt"/>
                  <a:buAutoNum type="arabicPeriod"/>
                  <a:tabLst>
                    <a:tab pos="914400" algn="l"/>
                    <a:tab pos="2114550" algn="l"/>
                    <a:tab pos="3309938" algn="l"/>
                  </a:tabLst>
                </a:pPr>
                <a:r>
                  <a:rPr lang="en-US" sz="2700" dirty="0" smtClean="0"/>
                  <a:t>Subtract these column vectors.</a:t>
                </a:r>
              </a:p>
              <a:p>
                <a:pPr marL="971550" lvl="1" indent="-51435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700">
                            <a:latin typeface="Cambria Math" panose="02040503050406030204" pitchFamily="18" charset="0"/>
                          </a:rPr>
                        </m:ctrlPr>
                      </m:dPr>
                      <m:e>
                        <m:f>
                          <m:fPr>
                            <m:type m:val="noBar"/>
                            <m:ctrlPr>
                              <a:rPr lang="en-US" sz="2700">
                                <a:latin typeface="Cambria Math" panose="02040503050406030204" pitchFamily="18" charset="0"/>
                              </a:rPr>
                            </m:ctrlPr>
                          </m:fPr>
                          <m:num>
                            <m:r>
                              <a:rPr lang="en-US" sz="2700" b="0" i="0" smtClean="0">
                                <a:latin typeface="Cambria Math" panose="02040503050406030204" pitchFamily="18" charset="0"/>
                              </a:rPr>
                              <m:t>3</m:t>
                            </m:r>
                          </m:num>
                          <m:den>
                            <m:r>
                              <a:rPr lang="en-US" sz="2700" i="0">
                                <a:latin typeface="Cambria Math" panose="02040503050406030204" pitchFamily="18" charset="0"/>
                              </a:rPr>
                              <m:t>4</m:t>
                            </m:r>
                          </m:den>
                        </m:f>
                      </m:e>
                    </m:d>
                  </m:oMath>
                </a14:m>
                <a:r>
                  <a:rPr lang="en-US" sz="2700" dirty="0"/>
                  <a:t> </a:t>
                </a:r>
                <a:r>
                  <a:rPr lang="en-US" sz="2700" dirty="0" smtClean="0"/>
                  <a:t>- </a:t>
                </a:r>
                <a14:m>
                  <m:oMath xmlns:m="http://schemas.openxmlformats.org/officeDocument/2006/math">
                    <m:d>
                      <m:dPr>
                        <m:ctrlPr>
                          <a:rPr lang="en-US" sz="2700">
                            <a:latin typeface="Cambria Math" panose="02040503050406030204" pitchFamily="18" charset="0"/>
                          </a:rPr>
                        </m:ctrlPr>
                      </m:dPr>
                      <m:e>
                        <m:f>
                          <m:fPr>
                            <m:type m:val="noBar"/>
                            <m:ctrlPr>
                              <a:rPr lang="en-US" sz="2700">
                                <a:latin typeface="Cambria Math" panose="02040503050406030204" pitchFamily="18" charset="0"/>
                              </a:rPr>
                            </m:ctrlPr>
                          </m:fPr>
                          <m:num>
                            <m:r>
                              <a:rPr lang="en-US" sz="2700" b="0" i="0" smtClean="0">
                                <a:latin typeface="Cambria Math" panose="02040503050406030204" pitchFamily="18" charset="0"/>
                              </a:rPr>
                              <m:t>1</m:t>
                            </m:r>
                          </m:num>
                          <m:den>
                            <m:r>
                              <a:rPr lang="en-US" sz="2700" b="0" i="0" smtClean="0">
                                <a:latin typeface="Cambria Math" panose="02040503050406030204" pitchFamily="18" charset="0"/>
                              </a:rPr>
                              <m:t>5</m:t>
                            </m:r>
                          </m:den>
                        </m:f>
                      </m:e>
                    </m:d>
                  </m:oMath>
                </a14:m>
                <a:endParaRPr lang="en-US" sz="2700" dirty="0"/>
              </a:p>
              <a:p>
                <a:pPr marL="971550" lvl="1" indent="-51435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700">
                            <a:latin typeface="Cambria Math" panose="02040503050406030204" pitchFamily="18" charset="0"/>
                          </a:rPr>
                        </m:ctrlPr>
                      </m:dPr>
                      <m:e>
                        <m:f>
                          <m:fPr>
                            <m:type m:val="noBar"/>
                            <m:ctrlPr>
                              <a:rPr lang="en-US" sz="2700">
                                <a:latin typeface="Cambria Math" panose="02040503050406030204" pitchFamily="18" charset="0"/>
                              </a:rPr>
                            </m:ctrlPr>
                          </m:fPr>
                          <m:num>
                            <m:r>
                              <a:rPr lang="en-US" sz="2700" b="0" i="0" smtClean="0">
                                <a:latin typeface="Cambria Math" panose="02040503050406030204" pitchFamily="18" charset="0"/>
                              </a:rPr>
                              <m:t>10</m:t>
                            </m:r>
                          </m:num>
                          <m:den>
                            <m:r>
                              <a:rPr lang="en-US" sz="2700" b="0" i="0" smtClean="0">
                                <a:latin typeface="Cambria Math" panose="02040503050406030204" pitchFamily="18" charset="0"/>
                              </a:rPr>
                              <m:t>5</m:t>
                            </m:r>
                          </m:den>
                        </m:f>
                      </m:e>
                    </m:d>
                  </m:oMath>
                </a14:m>
                <a:r>
                  <a:rPr lang="en-US" sz="2700" dirty="0"/>
                  <a:t> and </a:t>
                </a:r>
                <a14:m>
                  <m:oMath xmlns:m="http://schemas.openxmlformats.org/officeDocument/2006/math">
                    <m:d>
                      <m:dPr>
                        <m:ctrlPr>
                          <a:rPr lang="en-US" sz="2700">
                            <a:latin typeface="Cambria Math" panose="02040503050406030204" pitchFamily="18" charset="0"/>
                          </a:rPr>
                        </m:ctrlPr>
                      </m:dPr>
                      <m:e>
                        <m:f>
                          <m:fPr>
                            <m:type m:val="noBar"/>
                            <m:ctrlPr>
                              <a:rPr lang="en-US" sz="2700">
                                <a:latin typeface="Cambria Math" panose="02040503050406030204" pitchFamily="18" charset="0"/>
                              </a:rPr>
                            </m:ctrlPr>
                          </m:fPr>
                          <m:num>
                            <m:r>
                              <a:rPr lang="en-US" sz="2700" i="0">
                                <a:latin typeface="Cambria Math" panose="02040503050406030204" pitchFamily="18" charset="0"/>
                              </a:rPr>
                              <m:t>−3</m:t>
                            </m:r>
                          </m:num>
                          <m:den>
                            <m:r>
                              <a:rPr lang="en-US" sz="2700" b="0" i="0" smtClean="0">
                                <a:latin typeface="Cambria Math" panose="02040503050406030204" pitchFamily="18" charset="0"/>
                              </a:rPr>
                              <m:t>−5</m:t>
                            </m:r>
                          </m:den>
                        </m:f>
                      </m:e>
                    </m:d>
                  </m:oMath>
                </a14:m>
                <a:endParaRPr lang="en-US" sz="2700" dirty="0"/>
              </a:p>
              <a:p>
                <a:pPr marL="971550" lvl="1" indent="-514350">
                  <a:lnSpc>
                    <a:spcPts val="5000"/>
                  </a:lnSpc>
                  <a:buClr>
                    <a:srgbClr val="C00000"/>
                  </a:buClr>
                  <a:buFont typeface="+mj-lt"/>
                  <a:buAutoNum type="alphaLcPeriod"/>
                  <a:tabLst>
                    <a:tab pos="914400" algn="l"/>
                    <a:tab pos="2114550" algn="l"/>
                    <a:tab pos="3309938" algn="l"/>
                  </a:tabLst>
                </a:pPr>
                <a14:m>
                  <m:oMath xmlns:m="http://schemas.openxmlformats.org/officeDocument/2006/math">
                    <m:d>
                      <m:dPr>
                        <m:ctrlPr>
                          <a:rPr lang="en-US" sz="2700">
                            <a:latin typeface="Cambria Math" panose="02040503050406030204" pitchFamily="18" charset="0"/>
                          </a:rPr>
                        </m:ctrlPr>
                      </m:dPr>
                      <m:e>
                        <m:f>
                          <m:fPr>
                            <m:type m:val="noBar"/>
                            <m:ctrlPr>
                              <a:rPr lang="en-US" sz="2700">
                                <a:latin typeface="Cambria Math" panose="02040503050406030204" pitchFamily="18" charset="0"/>
                              </a:rPr>
                            </m:ctrlPr>
                          </m:fPr>
                          <m:num>
                            <m:r>
                              <a:rPr lang="en-US" sz="2700" b="0" i="0" smtClean="0">
                                <a:latin typeface="Cambria Math" panose="02040503050406030204" pitchFamily="18" charset="0"/>
                              </a:rPr>
                              <m:t>10</m:t>
                            </m:r>
                          </m:num>
                          <m:den>
                            <m:r>
                              <a:rPr lang="en-US" sz="2700" b="0" i="0" smtClean="0">
                                <a:latin typeface="Cambria Math" panose="02040503050406030204" pitchFamily="18" charset="0"/>
                              </a:rPr>
                              <m:t>5</m:t>
                            </m:r>
                          </m:den>
                        </m:f>
                      </m:e>
                    </m:d>
                  </m:oMath>
                </a14:m>
                <a:r>
                  <a:rPr lang="en-US" sz="2700" dirty="0"/>
                  <a:t> and </a:t>
                </a:r>
                <a14:m>
                  <m:oMath xmlns:m="http://schemas.openxmlformats.org/officeDocument/2006/math">
                    <m:d>
                      <m:dPr>
                        <m:ctrlPr>
                          <a:rPr lang="en-US" sz="2700">
                            <a:latin typeface="Cambria Math" panose="02040503050406030204" pitchFamily="18" charset="0"/>
                          </a:rPr>
                        </m:ctrlPr>
                      </m:dPr>
                      <m:e>
                        <m:f>
                          <m:fPr>
                            <m:type m:val="noBar"/>
                            <m:ctrlPr>
                              <a:rPr lang="en-US" sz="2700">
                                <a:latin typeface="Cambria Math" panose="02040503050406030204" pitchFamily="18" charset="0"/>
                              </a:rPr>
                            </m:ctrlPr>
                          </m:fPr>
                          <m:num>
                            <m:r>
                              <a:rPr lang="en-US" sz="2700" b="0" i="0" smtClean="0">
                                <a:latin typeface="Cambria Math" panose="02040503050406030204" pitchFamily="18" charset="0"/>
                              </a:rPr>
                              <m:t>−3</m:t>
                            </m:r>
                          </m:num>
                          <m:den>
                            <m:r>
                              <a:rPr lang="en-US" sz="2700" i="0">
                                <a:latin typeface="Cambria Math" panose="02040503050406030204" pitchFamily="18" charset="0"/>
                              </a:rPr>
                              <m:t>−</m:t>
                            </m:r>
                            <m:r>
                              <a:rPr lang="en-US" sz="2700" b="0" i="0" smtClean="0">
                                <a:latin typeface="Cambria Math" panose="02040503050406030204" pitchFamily="18" charset="0"/>
                              </a:rPr>
                              <m:t>5</m:t>
                            </m:r>
                          </m:den>
                        </m:f>
                      </m:e>
                    </m:d>
                  </m:oMath>
                </a14:m>
                <a:endParaRPr lang="en-US" sz="27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20580" cy="5443093"/>
              </a:xfrm>
              <a:prstGeom prst="rect">
                <a:avLst/>
              </a:prstGeom>
              <a:blipFill rotWithShape="0">
                <a:blip r:embed="rId4"/>
                <a:stretch>
                  <a:fillRect l="-1984" t="-896" b="-224"/>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b="25961"/>
          <a:stretch/>
        </p:blipFill>
        <p:spPr>
          <a:xfrm>
            <a:off x="251520" y="2099758"/>
            <a:ext cx="5220580" cy="1689282"/>
          </a:xfrm>
          <a:prstGeom prst="rect">
            <a:avLst/>
          </a:prstGeom>
          <a:noFill/>
          <a:ln w="9525">
            <a:noFill/>
            <a:miter lim="800000"/>
            <a:headEnd/>
            <a:tailEnd/>
          </a:ln>
          <a:effectLst/>
        </p:spPr>
      </p:pic>
    </p:spTree>
    <p:extLst>
      <p:ext uri="{BB962C8B-B14F-4D97-AF65-F5344CB8AC3E}">
        <p14:creationId xmlns:p14="http://schemas.microsoft.com/office/powerpoint/2010/main" val="270280817"/>
      </p:ext>
    </p:extLst>
  </p:cSld>
  <p:clrMapOvr>
    <a:masterClrMapping/>
  </p:clrMapOvr>
  <p:transition advClick="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19.7 </a:t>
            </a:r>
            <a:r>
              <a:rPr lang="en-GB" sz="4800" dirty="0"/>
              <a:t>– </a:t>
            </a:r>
            <a:r>
              <a:rPr lang="en-GB" sz="4800" dirty="0" smtClean="0"/>
              <a:t>Vectors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159</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45501"/>
                <a:ext cx="5220580" cy="5279843"/>
              </a:xfrm>
              <a:prstGeom prst="rect">
                <a:avLst/>
              </a:prstGeom>
            </p:spPr>
            <p:txBody>
              <a:bodyPr wrap="square">
                <a:spAutoFit/>
              </a:bodyPr>
              <a:lstStyle/>
              <a:p>
                <a:pPr marL="457200" indent="-457200">
                  <a:buClr>
                    <a:srgbClr val="C00000"/>
                  </a:buClr>
                  <a:buFont typeface="+mj-lt"/>
                  <a:buAutoNum type="arabicPeriod" startAt="4"/>
                  <a:tabLst>
                    <a:tab pos="914400" algn="l"/>
                    <a:tab pos="2114550" algn="l"/>
                    <a:tab pos="3309938" algn="l"/>
                  </a:tabLst>
                </a:pPr>
                <a:r>
                  <a:rPr lang="en-US" sz="2700" b="1" dirty="0" smtClean="0"/>
                  <a:t>a</a:t>
                </a:r>
                <a:r>
                  <a:rPr lang="en-US" sz="2700" dirty="0" smtClean="0"/>
                  <a:t> </a:t>
                </a:r>
                <a:r>
                  <a:rPr lang="en-US" sz="2700" dirty="0"/>
                  <a:t>= </a:t>
                </a:r>
                <a14:m>
                  <m:oMath xmlns:m="http://schemas.openxmlformats.org/officeDocument/2006/math">
                    <m:d>
                      <m:dPr>
                        <m:ctrlPr>
                          <a:rPr lang="en-US" sz="2700" i="1">
                            <a:latin typeface="Cambria Math" panose="02040503050406030204" pitchFamily="18" charset="0"/>
                          </a:rPr>
                        </m:ctrlPr>
                      </m:dPr>
                      <m:e>
                        <m:f>
                          <m:fPr>
                            <m:type m:val="noBar"/>
                            <m:ctrlPr>
                              <a:rPr lang="en-US" sz="2700" i="1">
                                <a:latin typeface="Cambria Math" panose="02040503050406030204" pitchFamily="18" charset="0"/>
                              </a:rPr>
                            </m:ctrlPr>
                          </m:fPr>
                          <m:num>
                            <m:r>
                              <a:rPr lang="en-US" sz="2700" b="0" i="0" smtClean="0">
                                <a:latin typeface="Cambria Math" panose="02040503050406030204" pitchFamily="18" charset="0"/>
                              </a:rPr>
                              <m:t>−2</m:t>
                            </m:r>
                          </m:num>
                          <m:den>
                            <m:r>
                              <a:rPr lang="en-US" sz="2700" b="0" i="0" smtClean="0">
                                <a:latin typeface="Cambria Math" panose="02040503050406030204" pitchFamily="18" charset="0"/>
                              </a:rPr>
                              <m:t>−1</m:t>
                            </m:r>
                          </m:den>
                        </m:f>
                      </m:e>
                    </m:d>
                  </m:oMath>
                </a14:m>
                <a:r>
                  <a:rPr lang="en-US" sz="2700" dirty="0" smtClean="0"/>
                  <a:t>	</a:t>
                </a:r>
                <a:r>
                  <a:rPr lang="en-US" sz="2700" b="1" dirty="0" smtClean="0"/>
                  <a:t>b</a:t>
                </a:r>
                <a:r>
                  <a:rPr lang="en-US" sz="2700" dirty="0" smtClean="0"/>
                  <a:t> </a:t>
                </a:r>
                <a:r>
                  <a:rPr lang="en-US" sz="2700" dirty="0"/>
                  <a:t>= </a:t>
                </a:r>
                <a14:m>
                  <m:oMath xmlns:m="http://schemas.openxmlformats.org/officeDocument/2006/math">
                    <m:d>
                      <m:dPr>
                        <m:ctrlPr>
                          <a:rPr lang="en-US" sz="2700" i="1">
                            <a:latin typeface="Cambria Math" panose="02040503050406030204" pitchFamily="18" charset="0"/>
                          </a:rPr>
                        </m:ctrlPr>
                      </m:dPr>
                      <m:e>
                        <m:f>
                          <m:fPr>
                            <m:type m:val="noBar"/>
                            <m:ctrlPr>
                              <a:rPr lang="en-US" sz="2700" i="1">
                                <a:latin typeface="Cambria Math" panose="02040503050406030204" pitchFamily="18" charset="0"/>
                              </a:rPr>
                            </m:ctrlPr>
                          </m:fPr>
                          <m:num>
                            <m:r>
                              <a:rPr lang="en-US" sz="2700" b="0" i="0" smtClean="0">
                                <a:latin typeface="Cambria Math" panose="02040503050406030204" pitchFamily="18" charset="0"/>
                              </a:rPr>
                              <m:t>0</m:t>
                            </m:r>
                          </m:num>
                          <m:den>
                            <m:r>
                              <a:rPr lang="en-US" sz="2700" b="0" i="0" smtClean="0">
                                <a:latin typeface="Cambria Math" panose="02040503050406030204" pitchFamily="18" charset="0"/>
                              </a:rPr>
                              <m:t>−1</m:t>
                            </m:r>
                          </m:den>
                        </m:f>
                      </m:e>
                    </m:d>
                    <m:r>
                      <a:rPr lang="en-US" sz="2700" b="0" i="0" smtClean="0">
                        <a:latin typeface="Cambria Math" panose="02040503050406030204" pitchFamily="18" charset="0"/>
                      </a:rPr>
                      <m:t>  </m:t>
                    </m:r>
                  </m:oMath>
                </a14:m>
                <a:r>
                  <a:rPr lang="en-US" sz="2700" b="1" dirty="0" smtClean="0"/>
                  <a:t>c = a – b</a:t>
                </a:r>
              </a:p>
              <a:p>
                <a:pPr marL="857250" lvl="1" indent="-400050">
                  <a:buClr>
                    <a:srgbClr val="C00000"/>
                  </a:buClr>
                  <a:buFont typeface="+mj-lt"/>
                  <a:buAutoNum type="alphaLcPeriod"/>
                  <a:tabLst>
                    <a:tab pos="2114550" algn="l"/>
                    <a:tab pos="3309938" algn="l"/>
                  </a:tabLst>
                </a:pPr>
                <a:r>
                  <a:rPr lang="en-US" sz="2700" dirty="0" smtClean="0"/>
                  <a:t>Write </a:t>
                </a:r>
                <a:r>
                  <a:rPr lang="en-US" sz="2700" b="1" dirty="0"/>
                  <a:t>c</a:t>
                </a:r>
                <a:r>
                  <a:rPr lang="en-US" sz="2700" dirty="0"/>
                  <a:t> as a column </a:t>
                </a:r>
                <a:r>
                  <a:rPr lang="en-US" sz="2700" dirty="0" smtClean="0"/>
                  <a:t>vector. </a:t>
                </a:r>
              </a:p>
              <a:p>
                <a:pPr marL="857250" lvl="1" indent="-400050">
                  <a:buClr>
                    <a:srgbClr val="C00000"/>
                  </a:buClr>
                  <a:buFont typeface="+mj-lt"/>
                  <a:buAutoNum type="alphaLcPeriod"/>
                  <a:tabLst>
                    <a:tab pos="2114550" algn="l"/>
                    <a:tab pos="3309938" algn="l"/>
                  </a:tabLst>
                </a:pPr>
                <a:r>
                  <a:rPr lang="en-US" sz="2700" dirty="0" smtClean="0"/>
                  <a:t>Show </a:t>
                </a:r>
                <a:r>
                  <a:rPr lang="en-US" sz="2700" b="1" dirty="0"/>
                  <a:t>a</a:t>
                </a:r>
                <a:r>
                  <a:rPr lang="en-US" sz="2700" dirty="0"/>
                  <a:t>, </a:t>
                </a:r>
                <a:r>
                  <a:rPr lang="en-US" sz="2700" b="1" dirty="0"/>
                  <a:t>-b</a:t>
                </a:r>
                <a:r>
                  <a:rPr lang="en-US" sz="2700" dirty="0"/>
                  <a:t> and </a:t>
                </a:r>
                <a:r>
                  <a:rPr lang="en-US" sz="2700" b="1" dirty="0"/>
                  <a:t>c</a:t>
                </a:r>
                <a:r>
                  <a:rPr lang="en-US" sz="2700" dirty="0"/>
                  <a:t> as a triangle on a grid</a:t>
                </a:r>
                <a:r>
                  <a:rPr lang="en-US" sz="2700" dirty="0" smtClean="0"/>
                  <a:t>.</a:t>
                </a:r>
                <a:br>
                  <a:rPr lang="en-US" sz="2700" dirty="0" smtClean="0"/>
                </a:br>
                <a:endParaRPr lang="en-US" sz="1100" dirty="0" smtClean="0"/>
              </a:p>
              <a:p>
                <a:pPr marL="514350" indent="-514350">
                  <a:buClr>
                    <a:srgbClr val="C00000"/>
                  </a:buClr>
                  <a:buFont typeface="+mj-lt"/>
                  <a:buAutoNum type="arabicPeriod" startAt="4"/>
                  <a:tabLst>
                    <a:tab pos="914400" algn="l"/>
                    <a:tab pos="2114550" algn="l"/>
                    <a:tab pos="3309938" algn="l"/>
                  </a:tabLst>
                </a:pPr>
                <a:r>
                  <a:rPr lang="en-US" sz="2700" b="1" dirty="0"/>
                  <a:t>a</a:t>
                </a:r>
                <a:r>
                  <a:rPr lang="en-US" sz="2700" dirty="0"/>
                  <a:t> </a:t>
                </a:r>
                <a:r>
                  <a:rPr lang="en-US" sz="2700" dirty="0"/>
                  <a:t>= </a:t>
                </a:r>
                <a14:m>
                  <m:oMath xmlns:m="http://schemas.openxmlformats.org/officeDocument/2006/math">
                    <m:d>
                      <m:dPr>
                        <m:ctrlPr>
                          <a:rPr lang="en-US" sz="2700" i="1">
                            <a:latin typeface="Cambria Math" panose="02040503050406030204" pitchFamily="18" charset="0"/>
                          </a:rPr>
                        </m:ctrlPr>
                      </m:dPr>
                      <m:e>
                        <m:f>
                          <m:fPr>
                            <m:type m:val="noBar"/>
                            <m:ctrlPr>
                              <a:rPr lang="en-US" sz="2700" i="1">
                                <a:latin typeface="Cambria Math" panose="02040503050406030204" pitchFamily="18" charset="0"/>
                              </a:rPr>
                            </m:ctrlPr>
                          </m:fPr>
                          <m:num>
                            <m:r>
                              <a:rPr lang="en-US" sz="2700">
                                <a:latin typeface="Cambria Math" panose="02040503050406030204" pitchFamily="18" charset="0"/>
                              </a:rPr>
                              <m:t>−</m:t>
                            </m:r>
                            <m:r>
                              <a:rPr lang="en-US" sz="2700" b="0" i="0" smtClean="0">
                                <a:latin typeface="Cambria Math" panose="02040503050406030204" pitchFamily="18" charset="0"/>
                              </a:rPr>
                              <m:t>4</m:t>
                            </m:r>
                          </m:num>
                          <m:den>
                            <m:r>
                              <a:rPr lang="en-US" sz="2700" b="0" i="0" smtClean="0">
                                <a:latin typeface="Cambria Math" panose="02040503050406030204" pitchFamily="18" charset="0"/>
                              </a:rPr>
                              <m:t>2</m:t>
                            </m:r>
                          </m:den>
                        </m:f>
                      </m:e>
                    </m:d>
                  </m:oMath>
                </a14:m>
                <a:r>
                  <a:rPr lang="en-US" sz="2700" dirty="0"/>
                  <a:t>	</a:t>
                </a:r>
                <a:r>
                  <a:rPr lang="en-US" sz="2700" b="1" dirty="0"/>
                  <a:t>b</a:t>
                </a:r>
                <a:r>
                  <a:rPr lang="en-US" sz="2700" dirty="0"/>
                  <a:t> </a:t>
                </a:r>
                <a:r>
                  <a:rPr lang="en-US" sz="2700" dirty="0"/>
                  <a:t>= </a:t>
                </a:r>
                <a14:m>
                  <m:oMath xmlns:m="http://schemas.openxmlformats.org/officeDocument/2006/math">
                    <m:d>
                      <m:dPr>
                        <m:ctrlPr>
                          <a:rPr lang="en-US" sz="2700" i="1">
                            <a:latin typeface="Cambria Math" panose="02040503050406030204" pitchFamily="18" charset="0"/>
                          </a:rPr>
                        </m:ctrlPr>
                      </m:dPr>
                      <m:e>
                        <m:f>
                          <m:fPr>
                            <m:type m:val="noBar"/>
                            <m:ctrlPr>
                              <a:rPr lang="en-US" sz="2700" i="1">
                                <a:latin typeface="Cambria Math" panose="02040503050406030204" pitchFamily="18" charset="0"/>
                              </a:rPr>
                            </m:ctrlPr>
                          </m:fPr>
                          <m:num>
                            <m:r>
                              <a:rPr lang="en-US" sz="2700" b="0" i="0" smtClean="0">
                                <a:latin typeface="Cambria Math" panose="02040503050406030204" pitchFamily="18" charset="0"/>
                              </a:rPr>
                              <m:t>5</m:t>
                            </m:r>
                          </m:num>
                          <m:den>
                            <m:r>
                              <a:rPr lang="en-US" sz="2700" b="0" i="0" smtClean="0">
                                <a:latin typeface="Cambria Math" panose="02040503050406030204" pitchFamily="18" charset="0"/>
                              </a:rPr>
                              <m:t>3</m:t>
                            </m:r>
                          </m:den>
                        </m:f>
                      </m:e>
                    </m:d>
                  </m:oMath>
                </a14:m>
                <a:r>
                  <a:rPr lang="en-US" sz="2700" dirty="0" smtClean="0"/>
                  <a:t/>
                </a:r>
                <a:br>
                  <a:rPr lang="en-US" sz="2700" dirty="0" smtClean="0"/>
                </a:br>
                <a:r>
                  <a:rPr lang="en-US" sz="2700" dirty="0" smtClean="0"/>
                  <a:t>Write as column vectors</a:t>
                </a:r>
              </a:p>
              <a:p>
                <a:pPr marL="857250" lvl="1" indent="-400050">
                  <a:buClr>
                    <a:srgbClr val="C00000"/>
                  </a:buClr>
                  <a:buFont typeface="+mj-lt"/>
                  <a:buAutoNum type="alphaLcPeriod"/>
                  <a:tabLst>
                    <a:tab pos="1771650" algn="l"/>
                    <a:tab pos="2914650" algn="l"/>
                    <a:tab pos="4114800" algn="l"/>
                  </a:tabLst>
                </a:pPr>
                <a:r>
                  <a:rPr lang="en-US" sz="2700" dirty="0" smtClean="0"/>
                  <a:t>3</a:t>
                </a:r>
                <a:r>
                  <a:rPr lang="en-US" sz="2700" b="1" dirty="0" smtClean="0"/>
                  <a:t>a</a:t>
                </a:r>
                <a:r>
                  <a:rPr lang="en-US" sz="2700" dirty="0" smtClean="0"/>
                  <a:t>	</a:t>
                </a:r>
                <a:r>
                  <a:rPr lang="en-US" sz="2700" dirty="0" smtClean="0">
                    <a:solidFill>
                      <a:srgbClr val="C00000"/>
                    </a:solidFill>
                  </a:rPr>
                  <a:t>b.</a:t>
                </a:r>
                <a:r>
                  <a:rPr lang="en-US" sz="2700" dirty="0" smtClean="0"/>
                  <a:t> 2</a:t>
                </a:r>
                <a:r>
                  <a:rPr lang="en-US" sz="2700" b="1" dirty="0" smtClean="0"/>
                  <a:t>b</a:t>
                </a:r>
                <a:r>
                  <a:rPr lang="en-US" sz="2700" dirty="0" smtClean="0"/>
                  <a:t>	</a:t>
                </a:r>
                <a:r>
                  <a:rPr lang="en-US" sz="2700" dirty="0" smtClean="0">
                    <a:solidFill>
                      <a:srgbClr val="C00000"/>
                    </a:solidFill>
                  </a:rPr>
                  <a:t>c.</a:t>
                </a:r>
                <a:r>
                  <a:rPr lang="en-US" sz="2700" dirty="0" smtClean="0"/>
                  <a:t> -2</a:t>
                </a:r>
                <a:r>
                  <a:rPr lang="en-US" sz="2700" b="1" dirty="0" smtClean="0"/>
                  <a:t>a</a:t>
                </a:r>
                <a:r>
                  <a:rPr lang="en-US" sz="2700" dirty="0" smtClean="0"/>
                  <a:t>	</a:t>
                </a:r>
                <a:r>
                  <a:rPr lang="en-US" sz="2700" dirty="0" smtClean="0">
                    <a:solidFill>
                      <a:srgbClr val="C00000"/>
                    </a:solidFill>
                  </a:rPr>
                  <a:t>d</a:t>
                </a:r>
                <a:r>
                  <a:rPr lang="en-US" sz="2700" dirty="0" smtClean="0"/>
                  <a:t>. -5</a:t>
                </a:r>
                <a:r>
                  <a:rPr lang="en-US" sz="2700" b="1" dirty="0" smtClean="0"/>
                  <a:t>b</a:t>
                </a:r>
                <a:br>
                  <a:rPr lang="en-US" sz="2700" b="1" dirty="0" smtClean="0"/>
                </a:br>
                <a:endParaRPr lang="en-US" sz="1400" b="1" dirty="0" smtClean="0"/>
              </a:p>
              <a:p>
                <a:pPr marL="514350" indent="-514350">
                  <a:buClr>
                    <a:srgbClr val="C00000"/>
                  </a:buClr>
                  <a:buFont typeface="+mj-lt"/>
                  <a:buAutoNum type="arabicPeriod" startAt="4"/>
                  <a:tabLst>
                    <a:tab pos="914400" algn="l"/>
                    <a:tab pos="2114550" algn="l"/>
                    <a:tab pos="3309938" algn="l"/>
                  </a:tabLst>
                </a:pPr>
                <a:r>
                  <a:rPr lang="en-US" sz="2700" b="1" dirty="0" smtClean="0"/>
                  <a:t>m</a:t>
                </a:r>
                <a:r>
                  <a:rPr lang="en-US" sz="2700" dirty="0" smtClean="0"/>
                  <a:t> </a:t>
                </a:r>
                <a:r>
                  <a:rPr lang="en-US" sz="2700" dirty="0"/>
                  <a:t>= </a:t>
                </a:r>
                <a14:m>
                  <m:oMath xmlns:m="http://schemas.openxmlformats.org/officeDocument/2006/math">
                    <m:d>
                      <m:dPr>
                        <m:ctrlPr>
                          <a:rPr lang="en-US" sz="2700" i="1">
                            <a:latin typeface="Cambria Math" panose="02040503050406030204" pitchFamily="18" charset="0"/>
                          </a:rPr>
                        </m:ctrlPr>
                      </m:dPr>
                      <m:e>
                        <m:f>
                          <m:fPr>
                            <m:type m:val="noBar"/>
                            <m:ctrlPr>
                              <a:rPr lang="en-US" sz="2700" i="1">
                                <a:latin typeface="Cambria Math" panose="02040503050406030204" pitchFamily="18" charset="0"/>
                              </a:rPr>
                            </m:ctrlPr>
                          </m:fPr>
                          <m:num>
                            <m:r>
                              <a:rPr lang="en-US" sz="2700">
                                <a:latin typeface="Cambria Math" panose="02040503050406030204" pitchFamily="18" charset="0"/>
                              </a:rPr>
                              <m:t>−</m:t>
                            </m:r>
                            <m:r>
                              <a:rPr lang="en-US" sz="2700" b="0" i="0" smtClean="0">
                                <a:latin typeface="Cambria Math" panose="02040503050406030204" pitchFamily="18" charset="0"/>
                              </a:rPr>
                              <m:t>1</m:t>
                            </m:r>
                          </m:num>
                          <m:den>
                            <m:r>
                              <a:rPr lang="en-US" sz="2700" b="0" i="0" smtClean="0">
                                <a:latin typeface="Cambria Math" panose="02040503050406030204" pitchFamily="18" charset="0"/>
                              </a:rPr>
                              <m:t>1</m:t>
                            </m:r>
                          </m:den>
                        </m:f>
                      </m:e>
                    </m:d>
                  </m:oMath>
                </a14:m>
                <a:r>
                  <a:rPr lang="en-US" sz="2700" dirty="0"/>
                  <a:t>	</a:t>
                </a:r>
                <a:r>
                  <a:rPr lang="en-US" sz="2700" b="1" dirty="0" smtClean="0"/>
                  <a:t>n</a:t>
                </a:r>
                <a:r>
                  <a:rPr lang="en-US" sz="2700" dirty="0" smtClean="0"/>
                  <a:t> </a:t>
                </a:r>
                <a:r>
                  <a:rPr lang="en-US" sz="2700" dirty="0"/>
                  <a:t>= </a:t>
                </a:r>
                <a14:m>
                  <m:oMath xmlns:m="http://schemas.openxmlformats.org/officeDocument/2006/math">
                    <m:d>
                      <m:dPr>
                        <m:ctrlPr>
                          <a:rPr lang="en-US" sz="2700" i="1">
                            <a:latin typeface="Cambria Math" panose="02040503050406030204" pitchFamily="18" charset="0"/>
                          </a:rPr>
                        </m:ctrlPr>
                      </m:dPr>
                      <m:e>
                        <m:f>
                          <m:fPr>
                            <m:type m:val="noBar"/>
                            <m:ctrlPr>
                              <a:rPr lang="en-US" sz="2700" i="1">
                                <a:latin typeface="Cambria Math" panose="02040503050406030204" pitchFamily="18" charset="0"/>
                              </a:rPr>
                            </m:ctrlPr>
                          </m:fPr>
                          <m:num>
                            <m:r>
                              <a:rPr lang="en-US" sz="2700" b="0" i="0" smtClean="0">
                                <a:latin typeface="Cambria Math" panose="02040503050406030204" pitchFamily="18" charset="0"/>
                              </a:rPr>
                              <m:t>3</m:t>
                            </m:r>
                          </m:num>
                          <m:den>
                            <m:r>
                              <a:rPr lang="en-US" sz="2700" b="0" i="0" smtClean="0">
                                <a:latin typeface="Cambria Math" panose="02040503050406030204" pitchFamily="18" charset="0"/>
                              </a:rPr>
                              <m:t>0</m:t>
                            </m:r>
                          </m:den>
                        </m:f>
                      </m:e>
                    </m:d>
                  </m:oMath>
                </a14:m>
                <a:r>
                  <a:rPr lang="en-US" sz="2700" dirty="0"/>
                  <a:t/>
                </a:r>
                <a:br>
                  <a:rPr lang="en-US" sz="2700" dirty="0"/>
                </a:br>
                <a:r>
                  <a:rPr lang="en-US" sz="2700" dirty="0"/>
                  <a:t>Write as column vectors</a:t>
                </a:r>
              </a:p>
              <a:p>
                <a:pPr marL="971550" lvl="1" indent="-514350">
                  <a:buClr>
                    <a:srgbClr val="C00000"/>
                  </a:buClr>
                  <a:buFont typeface="+mj-lt"/>
                  <a:buAutoNum type="alphaLcPeriod"/>
                  <a:tabLst>
                    <a:tab pos="1771650" algn="l"/>
                    <a:tab pos="2857500" algn="l"/>
                    <a:tab pos="3371850" algn="l"/>
                  </a:tabLst>
                </a:pPr>
                <a:r>
                  <a:rPr lang="en-US" sz="2700" dirty="0" smtClean="0"/>
                  <a:t>3</a:t>
                </a:r>
                <a:r>
                  <a:rPr lang="en-US" sz="2700" b="1" dirty="0" smtClean="0"/>
                  <a:t>m</a:t>
                </a:r>
                <a:r>
                  <a:rPr lang="en-US" sz="2700" dirty="0"/>
                  <a:t>	</a:t>
                </a:r>
                <a:r>
                  <a:rPr lang="en-US" sz="2700" dirty="0" smtClean="0"/>
                  <a:t>	</a:t>
                </a:r>
                <a:r>
                  <a:rPr lang="en-US" sz="2700" dirty="0" smtClean="0">
                    <a:solidFill>
                      <a:srgbClr val="C00000"/>
                    </a:solidFill>
                  </a:rPr>
                  <a:t>b</a:t>
                </a:r>
                <a:r>
                  <a:rPr lang="en-US" sz="2700" dirty="0">
                    <a:solidFill>
                      <a:srgbClr val="C00000"/>
                    </a:solidFill>
                  </a:rPr>
                  <a:t>.</a:t>
                </a:r>
                <a:r>
                  <a:rPr lang="en-US" sz="2700" dirty="0"/>
                  <a:t> </a:t>
                </a:r>
                <a:r>
                  <a:rPr lang="en-US" sz="2700" dirty="0" smtClean="0"/>
                  <a:t>	-2</a:t>
                </a:r>
                <a:r>
                  <a:rPr lang="en-US" sz="2700" b="1" dirty="0" smtClean="0"/>
                  <a:t>n</a:t>
                </a:r>
                <a:r>
                  <a:rPr lang="en-US" sz="2700" dirty="0"/>
                  <a:t>	</a:t>
                </a:r>
                <a:endParaRPr lang="en-US" sz="2700" dirty="0" smtClean="0"/>
              </a:p>
              <a:p>
                <a:pPr marL="971550" lvl="1" indent="-514350">
                  <a:buClr>
                    <a:srgbClr val="C00000"/>
                  </a:buClr>
                  <a:buFont typeface="+mj-lt"/>
                  <a:buAutoNum type="alphaLcPeriod" startAt="3"/>
                  <a:tabLst>
                    <a:tab pos="1771650" algn="l"/>
                    <a:tab pos="2857500" algn="l"/>
                    <a:tab pos="3371850" algn="l"/>
                  </a:tabLst>
                </a:pPr>
                <a:r>
                  <a:rPr lang="en-US" sz="2700" dirty="0" smtClean="0"/>
                  <a:t>2</a:t>
                </a:r>
                <a:r>
                  <a:rPr lang="en-US" sz="2700" b="1" dirty="0" smtClean="0"/>
                  <a:t>n</a:t>
                </a:r>
                <a:r>
                  <a:rPr lang="en-US" sz="2700" dirty="0" smtClean="0"/>
                  <a:t> + </a:t>
                </a:r>
                <a:r>
                  <a:rPr lang="en-US" sz="2700" b="1" dirty="0" smtClean="0"/>
                  <a:t>m</a:t>
                </a:r>
                <a:r>
                  <a:rPr lang="en-US" sz="2700" dirty="0"/>
                  <a:t>	</a:t>
                </a:r>
                <a:r>
                  <a:rPr lang="en-US" sz="2700" dirty="0" smtClean="0">
                    <a:solidFill>
                      <a:srgbClr val="C00000"/>
                    </a:solidFill>
                  </a:rPr>
                  <a:t>d</a:t>
                </a:r>
                <a:r>
                  <a:rPr lang="en-US" sz="2700" dirty="0"/>
                  <a:t>. </a:t>
                </a:r>
                <a:r>
                  <a:rPr lang="en-US" sz="2700" dirty="0" smtClean="0"/>
                  <a:t>	3</a:t>
                </a:r>
                <a:r>
                  <a:rPr lang="en-US" sz="2700" b="1" dirty="0" smtClean="0"/>
                  <a:t>n</a:t>
                </a:r>
                <a:r>
                  <a:rPr lang="en-US" sz="2700" dirty="0" smtClean="0"/>
                  <a:t> + </a:t>
                </a:r>
                <a:r>
                  <a:rPr lang="en-US" sz="2700" b="1" dirty="0" smtClean="0"/>
                  <a:t>m</a:t>
                </a:r>
                <a:endParaRPr lang="en-US" sz="2700" b="1" dirty="0"/>
              </a:p>
            </p:txBody>
          </p:sp>
        </mc:Choice>
        <mc:Fallback>
          <p:sp>
            <p:nvSpPr>
              <p:cNvPr id="3" name="Rectangle 2"/>
              <p:cNvSpPr>
                <a:spLocks noRot="1" noChangeAspect="1" noMove="1" noResize="1" noEditPoints="1" noAdjustHandles="1" noChangeArrowheads="1" noChangeShapeType="1" noTextEdit="1"/>
              </p:cNvSpPr>
              <p:nvPr/>
            </p:nvSpPr>
            <p:spPr>
              <a:xfrm>
                <a:off x="251520" y="1245501"/>
                <a:ext cx="5220580" cy="5279843"/>
              </a:xfrm>
              <a:prstGeom prst="rect">
                <a:avLst/>
              </a:prstGeom>
              <a:blipFill rotWithShape="0">
                <a:blip r:embed="rId4"/>
                <a:stretch>
                  <a:fillRect l="-1984" t="-346" r="-3034" b="-2771"/>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955461175"/>
      </p:ext>
    </p:extLst>
  </p:cSld>
  <p:clrMapOvr>
    <a:masterClrMapping/>
  </p:clrMapOvr>
  <p:transition advClick="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19.7 </a:t>
            </a:r>
            <a:r>
              <a:rPr lang="en-GB" sz="4800" dirty="0"/>
              <a:t>– </a:t>
            </a:r>
            <a:r>
              <a:rPr lang="en-GB" sz="4800" dirty="0" smtClean="0"/>
              <a:t>Vectors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159</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20580" cy="5410199"/>
              </a:xfrm>
              <a:prstGeom prst="rect">
                <a:avLst/>
              </a:prstGeom>
            </p:spPr>
            <p:txBody>
              <a:bodyPr wrap="square">
                <a:spAutoFit/>
              </a:bodyPr>
              <a:lstStyle/>
              <a:p>
                <a:pPr marL="400050" indent="-400050">
                  <a:buClr>
                    <a:srgbClr val="C00000"/>
                  </a:buClr>
                  <a:buFont typeface="+mj-lt"/>
                  <a:buAutoNum type="arabicPeriod" startAt="7"/>
                  <a:tabLst>
                    <a:tab pos="914400" algn="l"/>
                    <a:tab pos="2114550" algn="l"/>
                    <a:tab pos="3309938" algn="l"/>
                  </a:tabLst>
                </a:pPr>
                <a:r>
                  <a:rPr lang="en-US" sz="2300" b="1" dirty="0" smtClean="0"/>
                  <a:t>s</a:t>
                </a:r>
                <a:r>
                  <a:rPr lang="en-US" sz="2300" dirty="0" smtClean="0"/>
                  <a:t> </a:t>
                </a:r>
                <a:r>
                  <a:rPr lang="en-US" sz="2300" dirty="0"/>
                  <a:t>= </a:t>
                </a:r>
                <a14:m>
                  <m:oMath xmlns:m="http://schemas.openxmlformats.org/officeDocument/2006/math">
                    <m:d>
                      <m:dPr>
                        <m:ctrlPr>
                          <a:rPr lang="en-US" sz="2300" i="1">
                            <a:latin typeface="Cambria Math" panose="02040503050406030204" pitchFamily="18" charset="0"/>
                          </a:rPr>
                        </m:ctrlPr>
                      </m:dPr>
                      <m:e>
                        <m:f>
                          <m:fPr>
                            <m:type m:val="noBar"/>
                            <m:ctrlPr>
                              <a:rPr lang="en-US" sz="2300" i="1">
                                <a:latin typeface="Cambria Math" panose="02040503050406030204" pitchFamily="18" charset="0"/>
                              </a:rPr>
                            </m:ctrlPr>
                          </m:fPr>
                          <m:num>
                            <m:r>
                              <a:rPr lang="en-US" sz="2300" i="1" smtClean="0">
                                <a:latin typeface="Cambria Math" panose="02040503050406030204" pitchFamily="18" charset="0"/>
                              </a:rPr>
                              <m:t>2</m:t>
                            </m:r>
                          </m:num>
                          <m:den>
                            <m:r>
                              <a:rPr lang="en-US" sz="2300" b="0" i="0" smtClean="0">
                                <a:latin typeface="Cambria Math" panose="02040503050406030204" pitchFamily="18" charset="0"/>
                              </a:rPr>
                              <m:t>−3</m:t>
                            </m:r>
                          </m:den>
                        </m:f>
                      </m:e>
                    </m:d>
                  </m:oMath>
                </a14:m>
                <a:r>
                  <a:rPr lang="en-US" sz="2300" dirty="0" smtClean="0"/>
                  <a:t>	</a:t>
                </a:r>
                <a:r>
                  <a:rPr lang="en-US" sz="2300" dirty="0"/>
                  <a:t/>
                </a:r>
                <a:br>
                  <a:rPr lang="en-US" sz="2300" dirty="0"/>
                </a:br>
                <a:r>
                  <a:rPr lang="en-US" sz="2300" dirty="0" smtClean="0"/>
                  <a:t>Show on a grid</a:t>
                </a:r>
                <a:endParaRPr lang="en-US" sz="2300" dirty="0"/>
              </a:p>
              <a:p>
                <a:pPr marL="971550" lvl="1" indent="-571500">
                  <a:buClr>
                    <a:srgbClr val="C00000"/>
                  </a:buClr>
                  <a:buFont typeface="+mj-lt"/>
                  <a:buAutoNum type="alphaLcPeriod"/>
                  <a:tabLst>
                    <a:tab pos="2000250" algn="l"/>
                    <a:tab pos="2457450" algn="l"/>
                    <a:tab pos="3371850" algn="l"/>
                  </a:tabLst>
                </a:pPr>
                <a:r>
                  <a:rPr lang="en-US" sz="2300" b="1" dirty="0" smtClean="0"/>
                  <a:t>s</a:t>
                </a:r>
                <a:r>
                  <a:rPr lang="en-US" sz="2300" dirty="0"/>
                  <a:t>	</a:t>
                </a:r>
                <a:r>
                  <a:rPr lang="en-US" sz="2300" dirty="0" smtClean="0">
                    <a:solidFill>
                      <a:srgbClr val="C00000"/>
                    </a:solidFill>
                  </a:rPr>
                  <a:t>b</a:t>
                </a:r>
                <a:r>
                  <a:rPr lang="en-US" sz="2300" dirty="0">
                    <a:solidFill>
                      <a:srgbClr val="C00000"/>
                    </a:solidFill>
                  </a:rPr>
                  <a:t>.</a:t>
                </a:r>
                <a:r>
                  <a:rPr lang="en-US" sz="2300" dirty="0"/>
                  <a:t> </a:t>
                </a:r>
                <a:r>
                  <a:rPr lang="en-US" sz="2300" dirty="0" smtClean="0"/>
                  <a:t>	3</a:t>
                </a:r>
                <a:r>
                  <a:rPr lang="en-US" sz="2300" b="1" dirty="0" smtClean="0"/>
                  <a:t>s</a:t>
                </a:r>
                <a:r>
                  <a:rPr lang="en-US" sz="2300" dirty="0" smtClean="0"/>
                  <a:t>		</a:t>
                </a:r>
                <a:r>
                  <a:rPr lang="en-US" sz="2300" dirty="0" smtClean="0">
                    <a:solidFill>
                      <a:srgbClr val="C00000"/>
                    </a:solidFill>
                  </a:rPr>
                  <a:t>c.</a:t>
                </a:r>
                <a:r>
                  <a:rPr lang="en-US" sz="2300" dirty="0" smtClean="0"/>
                  <a:t>  -2</a:t>
                </a:r>
                <a:r>
                  <a:rPr lang="en-US" sz="2300" b="1" dirty="0" smtClean="0"/>
                  <a:t>s</a:t>
                </a:r>
                <a:br>
                  <a:rPr lang="en-US" sz="2300" b="1" dirty="0" smtClean="0"/>
                </a:br>
                <a:r>
                  <a:rPr lang="en-US" sz="2300" b="1" dirty="0" smtClean="0"/>
                  <a:t/>
                </a:r>
                <a:br>
                  <a:rPr lang="en-US" sz="2300" b="1" dirty="0" smtClean="0"/>
                </a:br>
                <a:endParaRPr lang="en-US" sz="1400" b="1" dirty="0" smtClean="0"/>
              </a:p>
              <a:p>
                <a:pPr marL="400050" indent="-400050">
                  <a:buClr>
                    <a:srgbClr val="C00000"/>
                  </a:buClr>
                  <a:buFont typeface="+mj-lt"/>
                  <a:buAutoNum type="arabicPeriod" startAt="9"/>
                  <a:tabLst>
                    <a:tab pos="2000250" algn="l"/>
                    <a:tab pos="2457450" algn="l"/>
                    <a:tab pos="3371850" algn="l"/>
                  </a:tabLst>
                </a:pPr>
                <a:r>
                  <a:rPr lang="en-US" sz="2300" b="1" dirty="0" smtClean="0"/>
                  <a:t>w</a:t>
                </a:r>
                <a:r>
                  <a:rPr lang="en-US" sz="2300" dirty="0" smtClean="0"/>
                  <a:t> </a:t>
                </a:r>
                <a:r>
                  <a:rPr lang="en-US" sz="2300" dirty="0"/>
                  <a:t>= </a:t>
                </a:r>
                <a14:m>
                  <m:oMath xmlns:m="http://schemas.openxmlformats.org/officeDocument/2006/math">
                    <m:d>
                      <m:dPr>
                        <m:ctrlPr>
                          <a:rPr lang="en-US" sz="2300" i="1">
                            <a:latin typeface="Cambria Math" panose="02040503050406030204" pitchFamily="18" charset="0"/>
                          </a:rPr>
                        </m:ctrlPr>
                      </m:dPr>
                      <m:e>
                        <m:f>
                          <m:fPr>
                            <m:type m:val="noBar"/>
                            <m:ctrlPr>
                              <a:rPr lang="en-US" sz="2300" i="1">
                                <a:latin typeface="Cambria Math" panose="02040503050406030204" pitchFamily="18" charset="0"/>
                              </a:rPr>
                            </m:ctrlPr>
                          </m:fPr>
                          <m:num>
                            <m:r>
                              <a:rPr lang="en-US" sz="2300" i="1">
                                <a:latin typeface="Cambria Math" panose="02040503050406030204" pitchFamily="18" charset="0"/>
                              </a:rPr>
                              <m:t>2</m:t>
                            </m:r>
                          </m:num>
                          <m:den>
                            <m:r>
                              <a:rPr lang="en-US" sz="2300">
                                <a:latin typeface="Cambria Math" panose="02040503050406030204" pitchFamily="18" charset="0"/>
                              </a:rPr>
                              <m:t>−</m:t>
                            </m:r>
                            <m:r>
                              <a:rPr lang="en-US" sz="2300" b="0" i="0" smtClean="0">
                                <a:latin typeface="Cambria Math" panose="02040503050406030204" pitchFamily="18" charset="0"/>
                              </a:rPr>
                              <m:t>5</m:t>
                            </m:r>
                          </m:den>
                        </m:f>
                      </m:e>
                    </m:d>
                  </m:oMath>
                </a14:m>
                <a:r>
                  <a:rPr lang="en-US" sz="2300" dirty="0"/>
                  <a:t/>
                </a:r>
                <a:br>
                  <a:rPr lang="en-US" sz="2300" dirty="0"/>
                </a:br>
                <a:r>
                  <a:rPr lang="en-US" sz="2300" dirty="0"/>
                  <a:t>Choose from the </a:t>
                </a:r>
                <a:r>
                  <a:rPr lang="en-US" sz="2300" dirty="0" smtClean="0"/>
                  <a:t/>
                </a:r>
                <a:br>
                  <a:rPr lang="en-US" sz="2300" dirty="0" smtClean="0"/>
                </a:br>
                <a:r>
                  <a:rPr lang="en-US" sz="2300" dirty="0" smtClean="0"/>
                  <a:t>vectors </a:t>
                </a:r>
                <a:r>
                  <a:rPr lang="en-US" sz="2300" dirty="0"/>
                  <a:t>in the box </a:t>
                </a:r>
                <a:r>
                  <a:rPr lang="en-US" sz="2300" dirty="0" smtClean="0"/>
                  <a:t>to </a:t>
                </a:r>
                <a:br>
                  <a:rPr lang="en-US" sz="2300" dirty="0" smtClean="0"/>
                </a:br>
                <a:r>
                  <a:rPr lang="en-US" sz="2300" dirty="0" smtClean="0"/>
                  <a:t>find </a:t>
                </a:r>
                <a:r>
                  <a:rPr lang="en-US" sz="2300" dirty="0"/>
                  <a:t>a </a:t>
                </a:r>
                <a:r>
                  <a:rPr lang="en-US" sz="2300" dirty="0" smtClean="0"/>
                  <a:t>vector that is </a:t>
                </a:r>
              </a:p>
              <a:p>
                <a:pPr marL="857250" lvl="1" indent="-400050">
                  <a:buClr>
                    <a:srgbClr val="C00000"/>
                  </a:buClr>
                  <a:buFont typeface="+mj-lt"/>
                  <a:buAutoNum type="alphaLcPeriod"/>
                  <a:tabLst>
                    <a:tab pos="2000250" algn="l"/>
                    <a:tab pos="2457450" algn="l"/>
                    <a:tab pos="3371850" algn="l"/>
                  </a:tabLst>
                </a:pPr>
                <a:r>
                  <a:rPr lang="en-US" sz="2300" dirty="0" smtClean="0"/>
                  <a:t>three </a:t>
                </a:r>
                <a:r>
                  <a:rPr lang="en-US" sz="2300" dirty="0"/>
                  <a:t>times as long as </a:t>
                </a:r>
                <a:r>
                  <a:rPr lang="en-US" sz="2300" b="1" dirty="0"/>
                  <a:t>w</a:t>
                </a:r>
                <a:r>
                  <a:rPr lang="en-US" sz="2300" dirty="0"/>
                  <a:t> </a:t>
                </a:r>
                <a:endParaRPr lang="en-US" sz="2300" dirty="0" smtClean="0"/>
              </a:p>
              <a:p>
                <a:pPr marL="857250" lvl="1" indent="-400050">
                  <a:buClr>
                    <a:srgbClr val="C00000"/>
                  </a:buClr>
                  <a:buFont typeface="+mj-lt"/>
                  <a:buAutoNum type="alphaLcPeriod"/>
                  <a:tabLst>
                    <a:tab pos="2000250" algn="l"/>
                    <a:tab pos="2457450" algn="l"/>
                    <a:tab pos="3371850" algn="l"/>
                  </a:tabLst>
                </a:pPr>
                <a:r>
                  <a:rPr lang="en-US" sz="2300" dirty="0" smtClean="0"/>
                  <a:t>in </a:t>
                </a:r>
                <a:r>
                  <a:rPr lang="en-US" sz="2300" dirty="0"/>
                  <a:t>the opposite direction to </a:t>
                </a:r>
                <a:r>
                  <a:rPr lang="en-US" sz="2300" b="1" dirty="0"/>
                  <a:t>w</a:t>
                </a:r>
                <a:r>
                  <a:rPr lang="en-US" sz="2300" dirty="0"/>
                  <a:t> </a:t>
                </a:r>
                <a:endParaRPr lang="en-US" sz="2300" dirty="0" smtClean="0"/>
              </a:p>
              <a:p>
                <a:pPr marL="857250" lvl="1" indent="-400050">
                  <a:buClr>
                    <a:srgbClr val="C00000"/>
                  </a:buClr>
                  <a:buFont typeface="+mj-lt"/>
                  <a:buAutoNum type="alphaLcPeriod"/>
                  <a:tabLst>
                    <a:tab pos="2000250" algn="l"/>
                    <a:tab pos="2457450" algn="l"/>
                    <a:tab pos="3371850" algn="l"/>
                  </a:tabLst>
                </a:pPr>
                <a:r>
                  <a:rPr lang="en-US" sz="2300" dirty="0" smtClean="0"/>
                  <a:t>twice </a:t>
                </a:r>
                <a:r>
                  <a:rPr lang="en-US" sz="2300" dirty="0"/>
                  <a:t>as long as </a:t>
                </a:r>
                <a:r>
                  <a:rPr lang="en-US" sz="2300" b="1" dirty="0"/>
                  <a:t>w</a:t>
                </a:r>
                <a:r>
                  <a:rPr lang="en-US" sz="2300" dirty="0"/>
                  <a:t> </a:t>
                </a:r>
                <a:endParaRPr lang="en-US" sz="2300" dirty="0" smtClean="0"/>
              </a:p>
              <a:p>
                <a:pPr marL="857250" lvl="1" indent="-400050">
                  <a:buClr>
                    <a:srgbClr val="C00000"/>
                  </a:buClr>
                  <a:buFont typeface="+mj-lt"/>
                  <a:buAutoNum type="alphaLcPeriod"/>
                  <a:tabLst>
                    <a:tab pos="2000250" algn="l"/>
                    <a:tab pos="2457450" algn="l"/>
                    <a:tab pos="3371850" algn="l"/>
                  </a:tabLst>
                </a:pPr>
                <a:r>
                  <a:rPr lang="en-US" sz="2300" dirty="0" smtClean="0"/>
                  <a:t>parallel </a:t>
                </a:r>
                <a:r>
                  <a:rPr lang="en-US" sz="2300" dirty="0"/>
                  <a:t>to </a:t>
                </a:r>
                <a:r>
                  <a:rPr lang="en-US" sz="2300" b="1" dirty="0"/>
                  <a:t>w</a:t>
                </a:r>
                <a:r>
                  <a:rPr lang="en-US" sz="2300" dirty="0"/>
                  <a:t> but 5 times as long </a:t>
                </a:r>
                <a:endParaRPr lang="en-US" sz="2300" dirty="0" smtClean="0"/>
              </a:p>
              <a:p>
                <a:pPr lvl="1">
                  <a:buClr>
                    <a:srgbClr val="C00000"/>
                  </a:buClr>
                  <a:tabLst>
                    <a:tab pos="2000250" algn="l"/>
                    <a:tab pos="2457450" algn="l"/>
                    <a:tab pos="3371850" algn="l"/>
                  </a:tabLst>
                </a:pPr>
                <a:r>
                  <a:rPr lang="en-US" sz="2300" dirty="0" smtClean="0"/>
                  <a:t>You </a:t>
                </a:r>
                <a:r>
                  <a:rPr lang="en-US" sz="2300" dirty="0"/>
                  <a:t>can only choose each vector once.</a:t>
                </a:r>
                <a:endParaRPr lang="en-US" sz="2300" b="1"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20580" cy="5410199"/>
              </a:xfrm>
              <a:prstGeom prst="rect">
                <a:avLst/>
              </a:prstGeom>
              <a:blipFill rotWithShape="0">
                <a:blip r:embed="rId4"/>
                <a:stretch>
                  <a:fillRect l="-1400" t="-338" r="-1750" b="-1464"/>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flipH="1">
                <a:off x="3566903" y="2780928"/>
                <a:ext cx="1941201" cy="155427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ts val="5700"/>
                  </a:lnSpc>
                  <a:tabLst>
                    <a:tab pos="1771650" algn="r"/>
                  </a:tabLst>
                </a:pPr>
                <a14:m>
                  <m:oMath xmlns:m="http://schemas.openxmlformats.org/officeDocument/2006/math">
                    <m:d>
                      <m:dPr>
                        <m:ctrlPr>
                          <a:rPr lang="en-US" sz="2800" i="1" smtClean="0">
                            <a:solidFill>
                              <a:schemeClr val="tx1"/>
                            </a:solidFill>
                            <a:latin typeface="Cambria Math" panose="02040503050406030204" pitchFamily="18" charset="0"/>
                          </a:rPr>
                        </m:ctrlPr>
                      </m:dPr>
                      <m:e>
                        <m:f>
                          <m:fPr>
                            <m:type m:val="noBar"/>
                            <m:ctrlPr>
                              <a:rPr lang="en-US" sz="2800" i="1">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−4</m:t>
                            </m:r>
                          </m:num>
                          <m:den>
                            <m:r>
                              <a:rPr lang="en-US" sz="2800" b="0" i="0" smtClean="0">
                                <a:solidFill>
                                  <a:schemeClr val="tx1"/>
                                </a:solidFill>
                                <a:latin typeface="Cambria Math" panose="02040503050406030204" pitchFamily="18" charset="0"/>
                              </a:rPr>
                              <m:t>10</m:t>
                            </m:r>
                          </m:den>
                        </m:f>
                      </m:e>
                    </m:d>
                  </m:oMath>
                </a14:m>
                <a:r>
                  <a:rPr lang="en-US" sz="28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sz="2800" i="1">
                            <a:solidFill>
                              <a:schemeClr val="tx1"/>
                            </a:solidFill>
                            <a:latin typeface="Cambria Math" panose="02040503050406030204" pitchFamily="18" charset="0"/>
                          </a:rPr>
                        </m:ctrlPr>
                      </m:dPr>
                      <m:e>
                        <m:f>
                          <m:fPr>
                            <m:type m:val="noBar"/>
                            <m:ctrlPr>
                              <a:rPr lang="en-US" sz="2800" i="1">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−10</m:t>
                            </m:r>
                          </m:num>
                          <m:den>
                            <m:r>
                              <a:rPr lang="en-US" sz="2800" b="0" i="0" smtClean="0">
                                <a:solidFill>
                                  <a:schemeClr val="tx1"/>
                                </a:solidFill>
                                <a:latin typeface="Cambria Math" panose="02040503050406030204" pitchFamily="18" charset="0"/>
                              </a:rPr>
                              <m:t>25</m:t>
                            </m:r>
                          </m:den>
                        </m:f>
                      </m:e>
                    </m:d>
                  </m:oMath>
                </a14:m>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14:m>
                  <m:oMath xmlns:m="http://schemas.openxmlformats.org/officeDocument/2006/math">
                    <m:d>
                      <m:dPr>
                        <m:ctrlPr>
                          <a:rPr lang="en-US" sz="2800" i="1">
                            <a:solidFill>
                              <a:schemeClr val="tx1"/>
                            </a:solidFill>
                            <a:latin typeface="Cambria Math" panose="02040503050406030204" pitchFamily="18" charset="0"/>
                          </a:rPr>
                        </m:ctrlPr>
                      </m:dPr>
                      <m:e>
                        <m:f>
                          <m:fPr>
                            <m:type m:val="noBar"/>
                            <m:ctrlPr>
                              <a:rPr lang="en-US" sz="2800" i="1">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−6</m:t>
                            </m:r>
                          </m:num>
                          <m:den>
                            <m:r>
                              <a:rPr lang="en-US" sz="2800" b="0" i="0" smtClean="0">
                                <a:solidFill>
                                  <a:schemeClr val="tx1"/>
                                </a:solidFill>
                                <a:latin typeface="Cambria Math" panose="02040503050406030204" pitchFamily="18" charset="0"/>
                              </a:rPr>
                              <m:t>15</m:t>
                            </m:r>
                          </m:den>
                        </m:f>
                      </m:e>
                    </m:d>
                  </m:oMath>
                </a14:m>
                <a:r>
                  <a:rPr lang="en-US" sz="28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sz="2800" i="1">
                            <a:solidFill>
                              <a:schemeClr val="tx1"/>
                            </a:solidFill>
                            <a:latin typeface="Cambria Math" panose="02040503050406030204" pitchFamily="18" charset="0"/>
                          </a:rPr>
                        </m:ctrlPr>
                      </m:dPr>
                      <m:e>
                        <m:f>
                          <m:fPr>
                            <m:type m:val="noBar"/>
                            <m:ctrlPr>
                              <a:rPr lang="en-US" sz="2800" i="1">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6</m:t>
                            </m:r>
                          </m:num>
                          <m:den>
                            <m:r>
                              <a:rPr lang="en-US" sz="2800">
                                <a:solidFill>
                                  <a:schemeClr val="tx1"/>
                                </a:solidFill>
                                <a:latin typeface="Cambria Math" panose="02040503050406030204" pitchFamily="18" charset="0"/>
                              </a:rPr>
                              <m:t>−</m:t>
                            </m:r>
                            <m:r>
                              <a:rPr lang="en-US" sz="2800" b="0" i="0" smtClean="0">
                                <a:solidFill>
                                  <a:schemeClr val="tx1"/>
                                </a:solidFill>
                                <a:latin typeface="Cambria Math" panose="02040503050406030204" pitchFamily="18" charset="0"/>
                              </a:rPr>
                              <m:t>1</m:t>
                            </m:r>
                            <m:r>
                              <a:rPr lang="en-US" sz="2800">
                                <a:solidFill>
                                  <a:schemeClr val="tx1"/>
                                </a:solidFill>
                                <a:latin typeface="Cambria Math" panose="02040503050406030204" pitchFamily="18" charset="0"/>
                              </a:rPr>
                              <m:t>5</m:t>
                            </m:r>
                          </m:den>
                        </m:f>
                      </m:e>
                    </m:d>
                  </m:oMath>
                </a14:m>
                <a:endParaRPr lang="en-US" sz="2800" dirty="0">
                  <a:solidFill>
                    <a:schemeClr val="tx1"/>
                  </a:solidFill>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flipH="1">
                <a:off x="3566903" y="2780928"/>
                <a:ext cx="1941201" cy="1554272"/>
              </a:xfrm>
              <a:prstGeom prst="rect">
                <a:avLst/>
              </a:prstGeom>
              <a:blipFill rotWithShape="0">
                <a:blip r:embed="rId6"/>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723974158"/>
      </p:ext>
    </p:extLst>
  </p:cSld>
  <p:clrMapOvr>
    <a:masterClrMapping/>
  </p:clrMapOvr>
  <p:transition advClick="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19.7 </a:t>
            </a:r>
            <a:r>
              <a:rPr lang="en-GB" sz="4800" dirty="0"/>
              <a:t>– </a:t>
            </a:r>
            <a:r>
              <a:rPr lang="en-GB" sz="4800" dirty="0" smtClean="0"/>
              <a:t>Vectors 2</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159</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24704"/>
                <a:ext cx="5220580" cy="3860480"/>
              </a:xfrm>
              <a:prstGeom prst="rect">
                <a:avLst/>
              </a:prstGeom>
            </p:spPr>
            <p:txBody>
              <a:bodyPr wrap="square">
                <a:spAutoFit/>
              </a:bodyPr>
              <a:lstStyle/>
              <a:p>
                <a:pPr marL="457200" indent="-457200">
                  <a:buClr>
                    <a:srgbClr val="C00000"/>
                  </a:buClr>
                  <a:buFont typeface="+mj-lt"/>
                  <a:buAutoNum type="arabicPeriod" startAt="8"/>
                  <a:tabLst>
                    <a:tab pos="914400" algn="l"/>
                    <a:tab pos="2114550" algn="l"/>
                    <a:tab pos="3309938" algn="l"/>
                  </a:tabLst>
                </a:pPr>
                <a:r>
                  <a:rPr lang="en-US" sz="2400" b="1" dirty="0" smtClean="0"/>
                  <a:t>t</a:t>
                </a:r>
                <a:r>
                  <a:rPr lang="en-US" sz="2400" dirty="0" smtClean="0"/>
                  <a:t> </a:t>
                </a:r>
                <a:r>
                  <a:rPr lang="en-US" sz="2400" dirty="0"/>
                  <a:t>= </a:t>
                </a:r>
                <a14:m>
                  <m:oMath xmlns:m="http://schemas.openxmlformats.org/officeDocument/2006/math">
                    <m:d>
                      <m:dPr>
                        <m:ctrlPr>
                          <a:rPr lang="en-US" sz="2400" i="1">
                            <a:latin typeface="Cambria Math" panose="02040503050406030204" pitchFamily="18" charset="0"/>
                          </a:rPr>
                        </m:ctrlPr>
                      </m:dPr>
                      <m:e>
                        <m:f>
                          <m:fPr>
                            <m:type m:val="noBar"/>
                            <m:ctrlPr>
                              <a:rPr lang="en-US" sz="2400" i="1">
                                <a:latin typeface="Cambria Math" panose="02040503050406030204" pitchFamily="18" charset="0"/>
                              </a:rPr>
                            </m:ctrlPr>
                          </m:fPr>
                          <m:num>
                            <m:r>
                              <a:rPr lang="en-US" sz="2400" b="0" i="1" smtClean="0">
                                <a:latin typeface="Cambria Math" panose="02040503050406030204" pitchFamily="18" charset="0"/>
                              </a:rPr>
                              <m:t>3</m:t>
                            </m:r>
                          </m:num>
                          <m:den>
                            <m:r>
                              <a:rPr lang="en-US" sz="2400" b="0" i="0" smtClean="0">
                                <a:latin typeface="Cambria Math" panose="02040503050406030204" pitchFamily="18" charset="0"/>
                              </a:rPr>
                              <m:t>−1</m:t>
                            </m:r>
                          </m:den>
                        </m:f>
                      </m:e>
                    </m:d>
                  </m:oMath>
                </a14:m>
                <a:r>
                  <a:rPr lang="en-US" sz="2400" dirty="0" smtClean="0"/>
                  <a:t>	</a:t>
                </a:r>
                <a:r>
                  <a:rPr lang="en-US" sz="2400" dirty="0"/>
                  <a:t/>
                </a:r>
                <a:br>
                  <a:rPr lang="en-US" sz="2400" dirty="0"/>
                </a:br>
                <a:r>
                  <a:rPr lang="en-US" sz="2400" dirty="0"/>
                  <a:t>Write as column vectors</a:t>
                </a:r>
              </a:p>
              <a:p>
                <a:pPr marL="914400" lvl="1" indent="-457200">
                  <a:buClr>
                    <a:srgbClr val="C00000"/>
                  </a:buClr>
                  <a:buFont typeface="+mj-lt"/>
                  <a:buAutoNum type="alphaLcPeriod"/>
                  <a:tabLst>
                    <a:tab pos="914400" algn="l"/>
                    <a:tab pos="2114550" algn="l"/>
                    <a:tab pos="3309938" algn="l"/>
                  </a:tabLst>
                </a:pPr>
                <a:r>
                  <a:rPr lang="en-US" sz="2400" dirty="0" smtClean="0"/>
                  <a:t>a </a:t>
                </a:r>
                <a:r>
                  <a:rPr lang="en-US" sz="2400" dirty="0"/>
                  <a:t>vector in the same direction as </a:t>
                </a:r>
                <a:r>
                  <a:rPr lang="en-US" sz="2400" b="1" dirty="0"/>
                  <a:t>t</a:t>
                </a:r>
                <a:r>
                  <a:rPr lang="en-US" sz="2400" dirty="0"/>
                  <a:t> but three times as long</a:t>
                </a:r>
              </a:p>
              <a:p>
                <a:pPr marL="914400" lvl="1" indent="-457200">
                  <a:buClr>
                    <a:srgbClr val="C00000"/>
                  </a:buClr>
                  <a:buFont typeface="+mj-lt"/>
                  <a:buAutoNum type="alphaLcPeriod"/>
                  <a:tabLst>
                    <a:tab pos="914400" algn="l"/>
                    <a:tab pos="2114550" algn="l"/>
                    <a:tab pos="3309938" algn="l"/>
                  </a:tabLst>
                </a:pPr>
                <a:r>
                  <a:rPr lang="en-US" sz="2400" dirty="0" smtClean="0"/>
                  <a:t>a </a:t>
                </a:r>
                <a:r>
                  <a:rPr lang="en-US" sz="2400" dirty="0"/>
                  <a:t>vector the same length as </a:t>
                </a:r>
                <a:r>
                  <a:rPr lang="en-US" sz="2400" b="1" dirty="0"/>
                  <a:t>t</a:t>
                </a:r>
                <a:r>
                  <a:rPr lang="en-US" sz="2400" dirty="0"/>
                  <a:t> but in the opposite direction</a:t>
                </a:r>
              </a:p>
              <a:p>
                <a:pPr marL="914400" lvl="1" indent="-457200">
                  <a:buClr>
                    <a:srgbClr val="C00000"/>
                  </a:buClr>
                  <a:buFont typeface="+mj-lt"/>
                  <a:buAutoNum type="alphaLcPeriod"/>
                  <a:tabLst>
                    <a:tab pos="914400" algn="l"/>
                    <a:tab pos="2114550" algn="l"/>
                    <a:tab pos="3309938" algn="l"/>
                  </a:tabLst>
                </a:pPr>
                <a:r>
                  <a:rPr lang="en-US" sz="2400" dirty="0" smtClean="0"/>
                  <a:t>a </a:t>
                </a:r>
                <a:r>
                  <a:rPr lang="en-US" sz="2400" dirty="0"/>
                  <a:t>vector half as long as </a:t>
                </a:r>
                <a:r>
                  <a:rPr lang="en-US" sz="2400" b="1" dirty="0"/>
                  <a:t>t</a:t>
                </a:r>
                <a:r>
                  <a:rPr lang="en-US" sz="2400" dirty="0"/>
                  <a:t> but in the opposite direction</a:t>
                </a:r>
              </a:p>
              <a:p>
                <a:pPr marL="914400" lvl="1" indent="-457200">
                  <a:buClr>
                    <a:srgbClr val="C00000"/>
                  </a:buClr>
                  <a:buFont typeface="+mj-lt"/>
                  <a:buAutoNum type="alphaLcPeriod"/>
                  <a:tabLst>
                    <a:tab pos="914400" algn="l"/>
                    <a:tab pos="2114550" algn="l"/>
                    <a:tab pos="3309938" algn="l"/>
                  </a:tabLst>
                </a:pPr>
                <a:r>
                  <a:rPr lang="en-US" sz="2400" dirty="0" smtClean="0"/>
                  <a:t>a </a:t>
                </a:r>
                <a:r>
                  <a:rPr lang="en-US" sz="2400" dirty="0"/>
                  <a:t>vector parallel to </a:t>
                </a:r>
                <a:r>
                  <a:rPr lang="en-US" sz="2400" b="1" dirty="0"/>
                  <a:t>t</a:t>
                </a:r>
                <a:r>
                  <a:rPr lang="en-US" sz="2400" dirty="0"/>
                  <a:t> but twice as long.</a:t>
                </a:r>
                <a:endParaRPr lang="en-US" sz="2400" b="1" dirty="0"/>
              </a:p>
            </p:txBody>
          </p:sp>
        </mc:Choice>
        <mc:Fallback>
          <p:sp>
            <p:nvSpPr>
              <p:cNvPr id="3" name="Rectangle 2"/>
              <p:cNvSpPr>
                <a:spLocks noRot="1" noChangeAspect="1" noMove="1" noResize="1" noEditPoints="1" noAdjustHandles="1" noChangeArrowheads="1" noChangeShapeType="1" noTextEdit="1"/>
              </p:cNvSpPr>
              <p:nvPr/>
            </p:nvSpPr>
            <p:spPr>
              <a:xfrm>
                <a:off x="251520" y="1224704"/>
                <a:ext cx="5220580" cy="3860480"/>
              </a:xfrm>
              <a:prstGeom prst="rect">
                <a:avLst/>
              </a:prstGeom>
              <a:blipFill rotWithShape="0">
                <a:blip r:embed="rId4"/>
                <a:stretch>
                  <a:fillRect l="-1517" t="-474" r="-700" b="-2844"/>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7" name="Rectangle 6"/>
          <p:cNvSpPr/>
          <p:nvPr/>
        </p:nvSpPr>
        <p:spPr>
          <a:xfrm flipH="1">
            <a:off x="251520" y="5085184"/>
            <a:ext cx="5204539" cy="144655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Q8b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a:t>
            </a:r>
            <a:r>
              <a:rPr lang="en-US" sz="2200" dirty="0">
                <a:solidFill>
                  <a:schemeClr val="tx1"/>
                </a:solidFill>
                <a:latin typeface="Arial" panose="020B0604020202020204" pitchFamily="34" charset="0"/>
                <a:cs typeface="Arial" panose="020B0604020202020204" pitchFamily="34" charset="0"/>
              </a:rPr>
              <a:t>A parallel vector may have the same direction or the opposite direction. There are two possible answers.</a:t>
            </a:r>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895297"/>
      </p:ext>
    </p:extLst>
  </p:cSld>
  <p:clrMapOvr>
    <a:masterClrMapping/>
  </p:clrMapOvr>
  <p:transition advClick="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 </a:t>
            </a:r>
            <a:r>
              <a:rPr lang="en-GB" sz="4800" dirty="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159</a:t>
            </a:r>
            <a:endParaRPr lang="en-GB" sz="1400" b="1" dirty="0">
              <a:latin typeface="Calibri" panose="020F0502020204030204" pitchFamily="34" charset="0"/>
            </a:endParaRPr>
          </a:p>
        </p:txBody>
      </p:sp>
      <p:sp>
        <p:nvSpPr>
          <p:cNvPr id="3" name="Rectangle 2"/>
          <p:cNvSpPr/>
          <p:nvPr/>
        </p:nvSpPr>
        <p:spPr>
          <a:xfrm>
            <a:off x="251520" y="1224704"/>
            <a:ext cx="5220580" cy="5262979"/>
          </a:xfrm>
          <a:prstGeom prst="rect">
            <a:avLst/>
          </a:prstGeom>
        </p:spPr>
        <p:txBody>
          <a:bodyPr wrap="square">
            <a:spAutoFit/>
          </a:bodyPr>
          <a:lstStyle/>
          <a:p>
            <a:pPr>
              <a:buClr>
                <a:srgbClr val="C00000"/>
              </a:buClr>
              <a:tabLst>
                <a:tab pos="914400" algn="l"/>
                <a:tab pos="2114550" algn="l"/>
                <a:tab pos="3309938" algn="l"/>
              </a:tabLst>
            </a:pPr>
            <a:r>
              <a:rPr lang="en-US" sz="2400" b="1" dirty="0" smtClean="0"/>
              <a:t>Solve </a:t>
            </a:r>
            <a:r>
              <a:rPr lang="en-US" sz="2400" b="1" dirty="0"/>
              <a:t>problems using these strategies where appropriate:</a:t>
            </a:r>
          </a:p>
          <a:p>
            <a:pPr marL="400050" indent="-400050">
              <a:buClr>
                <a:srgbClr val="C00000"/>
              </a:buClr>
              <a:buFont typeface="Arial" panose="020B0604020202020204" pitchFamily="34" charset="0"/>
              <a:buChar char="•"/>
              <a:tabLst>
                <a:tab pos="914400" algn="l"/>
                <a:tab pos="2114550" algn="l"/>
                <a:tab pos="3309938" algn="l"/>
              </a:tabLst>
            </a:pPr>
            <a:r>
              <a:rPr lang="en-US" sz="2400" b="1" dirty="0"/>
              <a:t>Use pictures </a:t>
            </a:r>
            <a:endParaRPr lang="en-US" sz="2400" b="1" dirty="0" smtClean="0"/>
          </a:p>
          <a:p>
            <a:pPr marL="400050" indent="-400050">
              <a:buClr>
                <a:srgbClr val="C00000"/>
              </a:buClr>
              <a:buFont typeface="Arial" panose="020B0604020202020204" pitchFamily="34" charset="0"/>
              <a:buChar char="•"/>
              <a:tabLst>
                <a:tab pos="914400" algn="l"/>
                <a:tab pos="2114550" algn="l"/>
                <a:tab pos="3309938" algn="l"/>
              </a:tabLst>
            </a:pPr>
            <a:r>
              <a:rPr lang="en-US" sz="2400" b="1" dirty="0" smtClean="0"/>
              <a:t>Use </a:t>
            </a:r>
            <a:r>
              <a:rPr lang="en-US" sz="2400" b="1" dirty="0"/>
              <a:t>smaller numbers </a:t>
            </a:r>
            <a:endParaRPr lang="en-US" sz="2400" b="1" dirty="0" smtClean="0"/>
          </a:p>
          <a:p>
            <a:pPr marL="400050" indent="-400050">
              <a:buClr>
                <a:srgbClr val="C00000"/>
              </a:buClr>
              <a:buFont typeface="Arial" panose="020B0604020202020204" pitchFamily="34" charset="0"/>
              <a:buChar char="•"/>
              <a:tabLst>
                <a:tab pos="914400" algn="l"/>
                <a:tab pos="2114550" algn="l"/>
                <a:tab pos="3309938" algn="l"/>
              </a:tabLst>
            </a:pPr>
            <a:r>
              <a:rPr lang="en-US" sz="2400" b="1" dirty="0" smtClean="0"/>
              <a:t>Use </a:t>
            </a:r>
            <a:r>
              <a:rPr lang="en-US" sz="2400" b="1" dirty="0"/>
              <a:t>bar models </a:t>
            </a:r>
            <a:endParaRPr lang="en-US" sz="2400" b="1" dirty="0" smtClean="0"/>
          </a:p>
          <a:p>
            <a:pPr marL="400050" indent="-400050">
              <a:buClr>
                <a:srgbClr val="C00000"/>
              </a:buClr>
              <a:buFont typeface="Arial" panose="020B0604020202020204" pitchFamily="34" charset="0"/>
              <a:buChar char="•"/>
              <a:tabLst>
                <a:tab pos="914400" algn="l"/>
                <a:tab pos="2114550" algn="l"/>
                <a:tab pos="3309938" algn="l"/>
              </a:tabLst>
            </a:pPr>
            <a:r>
              <a:rPr lang="en-US" sz="2400" b="1" dirty="0" smtClean="0"/>
              <a:t>Use </a:t>
            </a:r>
            <a:r>
              <a:rPr lang="en-US" sz="2400" b="1" dirty="0"/>
              <a:t>x for the unknown </a:t>
            </a:r>
            <a:endParaRPr lang="en-US" sz="2400" b="1" dirty="0" smtClean="0"/>
          </a:p>
          <a:p>
            <a:pPr marL="400050" indent="-400050">
              <a:buClr>
                <a:srgbClr val="C00000"/>
              </a:buClr>
              <a:buFont typeface="Arial" panose="020B0604020202020204" pitchFamily="34" charset="0"/>
              <a:buChar char="•"/>
              <a:tabLst>
                <a:tab pos="914400" algn="l"/>
                <a:tab pos="2114550" algn="l"/>
                <a:tab pos="3309938" algn="l"/>
              </a:tabLst>
            </a:pPr>
            <a:r>
              <a:rPr lang="en-US" sz="2400" b="1" dirty="0" smtClean="0"/>
              <a:t>Use </a:t>
            </a:r>
            <a:r>
              <a:rPr lang="en-US" sz="2400" b="1" dirty="0"/>
              <a:t>flow diagrams </a:t>
            </a:r>
            <a:endParaRPr lang="en-US" sz="2400" b="1" dirty="0" smtClean="0"/>
          </a:p>
          <a:p>
            <a:pPr marL="400050" indent="-400050">
              <a:buClr>
                <a:srgbClr val="C00000"/>
              </a:buClr>
              <a:buFont typeface="Arial" panose="020B0604020202020204" pitchFamily="34" charset="0"/>
              <a:buChar char="•"/>
              <a:tabLst>
                <a:tab pos="914400" algn="l"/>
                <a:tab pos="2114550" algn="l"/>
                <a:tab pos="3309938" algn="l"/>
              </a:tabLst>
            </a:pPr>
            <a:r>
              <a:rPr lang="en-US" sz="2400" b="1" dirty="0" smtClean="0"/>
              <a:t>Use </a:t>
            </a:r>
            <a:r>
              <a:rPr lang="en-US" sz="2400" b="1" dirty="0"/>
              <a:t>more bar models </a:t>
            </a:r>
            <a:endParaRPr lang="en-US" sz="2400" b="1" dirty="0" smtClean="0"/>
          </a:p>
          <a:p>
            <a:pPr marL="400050" indent="-400050">
              <a:buClr>
                <a:srgbClr val="C00000"/>
              </a:buClr>
              <a:buFont typeface="Arial" panose="020B0604020202020204" pitchFamily="34" charset="0"/>
              <a:buChar char="•"/>
              <a:tabLst>
                <a:tab pos="914400" algn="l"/>
                <a:tab pos="2114550" algn="l"/>
                <a:tab pos="3309938" algn="l"/>
              </a:tabLst>
            </a:pPr>
            <a:r>
              <a:rPr lang="en-US" sz="2400" b="1" dirty="0" smtClean="0"/>
              <a:t>Use </a:t>
            </a:r>
            <a:r>
              <a:rPr lang="en-US" sz="2400" b="1" dirty="0"/>
              <a:t>formulae </a:t>
            </a:r>
            <a:endParaRPr lang="en-US" sz="2400" b="1" dirty="0" smtClean="0"/>
          </a:p>
          <a:p>
            <a:pPr marL="400050" indent="-400050">
              <a:buClr>
                <a:srgbClr val="C00000"/>
              </a:buClr>
              <a:buFont typeface="Arial" panose="020B0604020202020204" pitchFamily="34" charset="0"/>
              <a:buChar char="•"/>
              <a:tabLst>
                <a:tab pos="914400" algn="l"/>
                <a:tab pos="2114550" algn="l"/>
                <a:tab pos="3309938" algn="l"/>
              </a:tabLst>
            </a:pPr>
            <a:r>
              <a:rPr lang="en-US" sz="2400" b="1" dirty="0" smtClean="0"/>
              <a:t>Use </a:t>
            </a:r>
            <a:r>
              <a:rPr lang="en-US" sz="2400" b="1" dirty="0"/>
              <a:t>arrow diagrams </a:t>
            </a:r>
            <a:endParaRPr lang="en-US" sz="2400" b="1" dirty="0" smtClean="0"/>
          </a:p>
          <a:p>
            <a:pPr marL="400050" indent="-400050">
              <a:buClr>
                <a:srgbClr val="C00000"/>
              </a:buClr>
              <a:buFont typeface="Arial" panose="020B0604020202020204" pitchFamily="34" charset="0"/>
              <a:buChar char="•"/>
              <a:tabLst>
                <a:tab pos="914400" algn="l"/>
                <a:tab pos="2114550" algn="l"/>
                <a:tab pos="3309938" algn="l"/>
              </a:tabLst>
            </a:pPr>
            <a:r>
              <a:rPr lang="en-US" sz="2400" b="1" dirty="0" smtClean="0"/>
              <a:t>Use </a:t>
            </a:r>
            <a:r>
              <a:rPr lang="en-US" sz="2400" b="1" dirty="0"/>
              <a:t>graphs</a:t>
            </a:r>
          </a:p>
          <a:p>
            <a:pPr marL="400050" indent="-400050">
              <a:buClr>
                <a:srgbClr val="C00000"/>
              </a:buClr>
              <a:buFont typeface="Arial" panose="020B0604020202020204" pitchFamily="34" charset="0"/>
              <a:buChar char="•"/>
              <a:tabLst>
                <a:tab pos="914400" algn="l"/>
                <a:tab pos="2114550" algn="l"/>
                <a:tab pos="3309938" algn="l"/>
              </a:tabLst>
            </a:pPr>
            <a:r>
              <a:rPr lang="en-US" sz="2400" b="1" dirty="0"/>
              <a:t>Use problem-solving strategies and then write a sentence to 'explain' or 'show </a:t>
            </a:r>
            <a:r>
              <a:rPr lang="en-US" sz="2400" b="1" dirty="0" smtClean="0"/>
              <a:t>that…</a:t>
            </a:r>
            <a:endParaRPr lang="en-US" sz="2400" b="1" dirty="0"/>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l="6746" t="2035" r="4908" b="3637"/>
          <a:stretch/>
        </p:blipFill>
        <p:spPr>
          <a:xfrm>
            <a:off x="4391980" y="2204864"/>
            <a:ext cx="1116124" cy="1281476"/>
          </a:xfrm>
          <a:prstGeom prst="rect">
            <a:avLst/>
          </a:prstGeom>
          <a:noFill/>
          <a:ln w="9525">
            <a:noFill/>
            <a:miter lim="800000"/>
            <a:headEnd/>
            <a:tailEnd/>
          </a:ln>
          <a:effectLst/>
        </p:spPr>
      </p:pic>
    </p:spTree>
    <p:extLst>
      <p:ext uri="{BB962C8B-B14F-4D97-AF65-F5344CB8AC3E}">
        <p14:creationId xmlns:p14="http://schemas.microsoft.com/office/powerpoint/2010/main" val="3592180749"/>
      </p:ext>
    </p:extLst>
  </p:cSld>
  <p:clrMapOvr>
    <a:masterClrMapping/>
  </p:clrMapOvr>
  <p:transition advClick="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 </a:t>
            </a:r>
            <a:r>
              <a:rPr lang="en-GB" sz="4800" dirty="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160</a:t>
            </a:r>
            <a:endParaRPr lang="en-GB" sz="1400" b="1" dirty="0">
              <a:latin typeface="Calibri" panose="020F0502020204030204" pitchFamily="34" charset="0"/>
            </a:endParaRPr>
          </a:p>
        </p:txBody>
      </p:sp>
      <p:sp>
        <p:nvSpPr>
          <p:cNvPr id="3" name="Rectangle 2"/>
          <p:cNvSpPr/>
          <p:nvPr/>
        </p:nvSpPr>
        <p:spPr>
          <a:xfrm>
            <a:off x="251520" y="1224704"/>
            <a:ext cx="5220580" cy="5293757"/>
          </a:xfrm>
          <a:prstGeom prst="rect">
            <a:avLst/>
          </a:prstGeom>
        </p:spPr>
        <p:txBody>
          <a:bodyPr wrap="square">
            <a:spAutoFit/>
          </a:bodyPr>
          <a:lstStyle/>
          <a:p>
            <a:pPr marL="457200" indent="-457200">
              <a:buClr>
                <a:srgbClr val="C00000"/>
              </a:buClr>
              <a:buFont typeface="+mj-lt"/>
              <a:buAutoNum type="arabicPeriod"/>
              <a:tabLst>
                <a:tab pos="914400" algn="l"/>
                <a:tab pos="2114550" algn="l"/>
                <a:tab pos="3309938" algn="l"/>
              </a:tabLst>
            </a:pPr>
            <a:r>
              <a:rPr lang="en-US" sz="2600" dirty="0"/>
              <a:t>Alex, James and Emma are using sticks to race under a bridge. They drop three sticks at the same time on one side and see which appears first on the other side. </a:t>
            </a:r>
            <a:br>
              <a:rPr lang="en-US" sz="2600" dirty="0"/>
            </a:br>
            <a:r>
              <a:rPr lang="en-US" sz="2600" dirty="0" smtClean="0"/>
              <a:t>They </a:t>
            </a:r>
            <a:r>
              <a:rPr lang="en-US" sz="2600" dirty="0"/>
              <a:t>record who wins each time. After 30 races, </a:t>
            </a:r>
            <a:r>
              <a:rPr lang="en-US" sz="2600" dirty="0" smtClean="0"/>
              <a:t>Alex </a:t>
            </a:r>
            <a:r>
              <a:rPr lang="en-US" sz="2600" dirty="0"/>
              <a:t>has won 17 times and James has won 5 </a:t>
            </a:r>
            <a:r>
              <a:rPr lang="en-US" sz="2600" dirty="0" smtClean="0"/>
              <a:t>times.</a:t>
            </a:r>
            <a:br>
              <a:rPr lang="en-US" sz="2600" dirty="0" smtClean="0"/>
            </a:br>
            <a:r>
              <a:rPr lang="en-US" sz="2600" dirty="0" smtClean="0"/>
              <a:t>What </a:t>
            </a:r>
            <a:r>
              <a:rPr lang="en-US" sz="2600" dirty="0"/>
              <a:t>is the estimated probability that Emma </a:t>
            </a:r>
            <a:r>
              <a:rPr lang="en-US" sz="2600" dirty="0" smtClean="0"/>
              <a:t>will </a:t>
            </a:r>
            <a:r>
              <a:rPr lang="en-US" sz="2600" dirty="0"/>
              <a:t>win the next race?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1957240"/>
      </p:ext>
    </p:extLst>
  </p:cSld>
  <p:clrMapOvr>
    <a:masterClrMapping/>
  </p:clrMapOvr>
  <p:transition advClick="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 </a:t>
            </a:r>
            <a:r>
              <a:rPr lang="en-GB" sz="4800" dirty="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160</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6" name="Group 5"/>
          <p:cNvGrpSpPr/>
          <p:nvPr/>
        </p:nvGrpSpPr>
        <p:grpSpPr>
          <a:xfrm>
            <a:off x="305905" y="1268760"/>
            <a:ext cx="5130191"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2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4524315"/>
            </a:xfrm>
            <a:prstGeom prst="rect">
              <a:avLst/>
            </a:prstGeom>
          </p:spPr>
          <p:txBody>
            <a:bodyPr wrap="square">
              <a:spAutoFit/>
            </a:bodyPr>
            <a:lstStyle/>
            <a:p>
              <a:pPr>
                <a:spcAft>
                  <a:spcPts val="0"/>
                </a:spcAft>
                <a:tabLst>
                  <a:tab pos="4972050" algn="r"/>
                </a:tabLst>
              </a:pPr>
              <a:r>
                <a:rPr lang="en-US" sz="2400" dirty="0"/>
                <a:t>The diagram shows </a:t>
              </a:r>
              <a:r>
                <a:rPr lang="en-US" sz="2400" dirty="0" smtClean="0"/>
                <a:t/>
              </a:r>
              <a:br>
                <a:rPr lang="en-US" sz="2400" dirty="0" smtClean="0"/>
              </a:br>
              <a:r>
                <a:rPr lang="en-US" sz="2400" dirty="0" smtClean="0"/>
                <a:t>a </a:t>
              </a:r>
              <a:r>
                <a:rPr lang="en-US" sz="2400" dirty="0"/>
                <a:t>small square </a:t>
              </a:r>
              <a:r>
                <a:rPr lang="en-US" sz="2400" dirty="0" smtClean="0"/>
                <a:t>inside </a:t>
              </a:r>
            </a:p>
            <a:p>
              <a:pPr>
                <a:spcAft>
                  <a:spcPts val="0"/>
                </a:spcAft>
                <a:tabLst>
                  <a:tab pos="4972050" algn="r"/>
                </a:tabLst>
              </a:pPr>
              <a:r>
                <a:rPr lang="en-US" sz="2400" dirty="0" smtClean="0"/>
                <a:t>a </a:t>
              </a:r>
              <a:r>
                <a:rPr lang="en-US" sz="2400" dirty="0"/>
                <a:t>large </a:t>
              </a:r>
              <a:r>
                <a:rPr lang="en-US" sz="2400" dirty="0" smtClean="0"/>
                <a:t>square</a:t>
              </a:r>
              <a:r>
                <a:rPr lang="en-US" sz="2400" dirty="0"/>
                <a:t>.</a:t>
              </a:r>
            </a:p>
            <a:p>
              <a:pPr marL="457200" indent="-457200">
                <a:spcAft>
                  <a:spcPts val="0"/>
                </a:spcAft>
                <a:buClr>
                  <a:srgbClr val="C00000"/>
                </a:buClr>
                <a:buFont typeface="+mj-lt"/>
                <a:buAutoNum type="alphaLcPeriod"/>
                <a:tabLst>
                  <a:tab pos="4972050" algn="r"/>
                </a:tabLst>
              </a:pPr>
              <a:r>
                <a:rPr lang="en-US" sz="2400" dirty="0" smtClean="0"/>
                <a:t>Copy </a:t>
              </a:r>
              <a:r>
                <a:rPr lang="en-US" sz="2400" dirty="0"/>
                <a:t>the diagram. </a:t>
              </a:r>
              <a:r>
                <a:rPr lang="en-US" sz="2400" dirty="0" smtClean="0"/>
                <a:t/>
              </a:r>
              <a:br>
                <a:rPr lang="en-US" sz="2400" dirty="0" smtClean="0"/>
              </a:br>
              <a:r>
                <a:rPr lang="en-US" sz="2400" dirty="0" smtClean="0"/>
                <a:t>Shade </a:t>
              </a:r>
              <a:r>
                <a:rPr lang="en-US" sz="2400" dirty="0"/>
                <a:t>the shapes </a:t>
              </a:r>
              <a:r>
                <a:rPr lang="en-US" sz="2400" dirty="0" smtClean="0"/>
                <a:t/>
              </a:r>
              <a:br>
                <a:rPr lang="en-US" sz="2400" dirty="0" smtClean="0"/>
              </a:br>
              <a:r>
                <a:rPr lang="en-US" sz="2400" dirty="0" smtClean="0"/>
                <a:t>that </a:t>
              </a:r>
              <a:r>
                <a:rPr lang="en-US" sz="2400" dirty="0"/>
                <a:t>are congruent to triangle ACD. 	</a:t>
              </a:r>
              <a:r>
                <a:rPr lang="en-US" sz="2400" b="1" dirty="0" smtClean="0"/>
                <a:t>(</a:t>
              </a:r>
              <a:r>
                <a:rPr lang="en-US" sz="2400" b="1" dirty="0"/>
                <a:t>1 mark) </a:t>
              </a:r>
              <a:endParaRPr lang="en-US" sz="2400" b="1" dirty="0" smtClean="0"/>
            </a:p>
            <a:p>
              <a:pPr marL="457200" indent="-457200">
                <a:spcAft>
                  <a:spcPts val="0"/>
                </a:spcAft>
                <a:buClr>
                  <a:srgbClr val="C00000"/>
                </a:buClr>
                <a:buFont typeface="+mj-lt"/>
                <a:buAutoNum type="alphaLcPeriod"/>
                <a:tabLst>
                  <a:tab pos="4972050" algn="r"/>
                </a:tabLst>
              </a:pPr>
              <a:r>
                <a:rPr lang="en-US" sz="2400" dirty="0" smtClean="0"/>
                <a:t>The </a:t>
              </a:r>
              <a:r>
                <a:rPr lang="en-US" sz="2400" dirty="0"/>
                <a:t>hypotenuse of triangle ACD is 8 cm in length. How long is the hypotenuse of each of the shapes that are congruent to triangle ACD? </a:t>
              </a:r>
              <a:r>
                <a:rPr lang="en-US" sz="2400" dirty="0" smtClean="0"/>
                <a:t>	</a:t>
              </a:r>
              <a:r>
                <a:rPr lang="en-US" sz="2400" b="1" dirty="0" smtClean="0"/>
                <a:t>(</a:t>
              </a:r>
              <a:r>
                <a:rPr lang="en-US" sz="2400" b="1" dirty="0"/>
                <a:t>1 mark)</a:t>
              </a:r>
              <a:endParaRPr lang="en-US" sz="2400" b="1" dirty="0"/>
            </a:p>
          </p:txBody>
        </p:sp>
      </p:grpSp>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3563888" y="1844823"/>
            <a:ext cx="1785055" cy="1785055"/>
          </a:xfrm>
          <a:prstGeom prst="rect">
            <a:avLst/>
          </a:prstGeom>
          <a:noFill/>
          <a:ln w="9525">
            <a:noFill/>
            <a:miter lim="800000"/>
            <a:headEnd/>
            <a:tailEnd/>
          </a:ln>
          <a:effectLst/>
        </p:spPr>
      </p:pic>
    </p:spTree>
    <p:extLst>
      <p:ext uri="{BB962C8B-B14F-4D97-AF65-F5344CB8AC3E}">
        <p14:creationId xmlns:p14="http://schemas.microsoft.com/office/powerpoint/2010/main" val="3027548401"/>
      </p:ext>
    </p:extLst>
  </p:cSld>
  <p:clrMapOvr>
    <a:masterClrMapping/>
  </p:clrMapOvr>
  <p:transition advClick="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 </a:t>
            </a:r>
            <a:r>
              <a:rPr lang="en-GB" sz="4800" dirty="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160</a:t>
            </a:r>
            <a:endParaRPr lang="en-GB" sz="1400" b="1" dirty="0">
              <a:latin typeface="Calibri" panose="020F0502020204030204" pitchFamily="34" charset="0"/>
            </a:endParaRPr>
          </a:p>
        </p:txBody>
      </p:sp>
      <p:sp>
        <p:nvSpPr>
          <p:cNvPr id="3" name="Rectangle 2"/>
          <p:cNvSpPr/>
          <p:nvPr/>
        </p:nvSpPr>
        <p:spPr>
          <a:xfrm>
            <a:off x="251520" y="1224704"/>
            <a:ext cx="5220580" cy="5509200"/>
          </a:xfrm>
          <a:prstGeom prst="rect">
            <a:avLst/>
          </a:prstGeom>
        </p:spPr>
        <p:txBody>
          <a:bodyPr wrap="square">
            <a:spAutoFit/>
          </a:bodyPr>
          <a:lstStyle/>
          <a:p>
            <a:pPr marL="457200" indent="-457200">
              <a:buClr>
                <a:srgbClr val="C00000"/>
              </a:buClr>
              <a:buFont typeface="+mj-lt"/>
              <a:buAutoNum type="arabicPeriod" startAt="3"/>
              <a:tabLst>
                <a:tab pos="914400" algn="l"/>
                <a:tab pos="2114550" algn="l"/>
                <a:tab pos="3309938" algn="l"/>
              </a:tabLst>
            </a:pPr>
            <a:r>
              <a:rPr lang="en-US" sz="2200" dirty="0" smtClean="0"/>
              <a:t>The height of Buckingham Palace is 24 metres. In a painting, Buckingham Palace has a height of 24cm.</a:t>
            </a:r>
            <a:br>
              <a:rPr lang="en-US" sz="2200" dirty="0" smtClean="0"/>
            </a:br>
            <a:r>
              <a:rPr lang="en-US" sz="2200" dirty="0" smtClean="0"/>
              <a:t>What is the scale factor of the enlargement?</a:t>
            </a:r>
          </a:p>
          <a:p>
            <a:pPr marL="457200" indent="-457200">
              <a:buClr>
                <a:srgbClr val="C00000"/>
              </a:buClr>
              <a:buFont typeface="+mj-lt"/>
              <a:buAutoNum type="arabicPeriod" startAt="3"/>
              <a:tabLst>
                <a:tab pos="914400" algn="l"/>
                <a:tab pos="2114550" algn="l"/>
                <a:tab pos="3309938" algn="l"/>
              </a:tabLst>
            </a:pPr>
            <a:r>
              <a:rPr lang="en-US" sz="2200" b="1" dirty="0" smtClean="0">
                <a:solidFill>
                  <a:srgbClr val="FF0000"/>
                </a:solidFill>
              </a:rPr>
              <a:t>R</a:t>
            </a:r>
            <a:r>
              <a:rPr lang="en-US" sz="2200" dirty="0" smtClean="0"/>
              <a:t> Triangles </a:t>
            </a:r>
            <a:br>
              <a:rPr lang="en-US" sz="2200" dirty="0" smtClean="0"/>
            </a:br>
            <a:r>
              <a:rPr lang="en-US" sz="2200" dirty="0" smtClean="0"/>
              <a:t>ABC and QRS </a:t>
            </a:r>
            <a:br>
              <a:rPr lang="en-US" sz="2200" dirty="0" smtClean="0"/>
            </a:br>
            <a:r>
              <a:rPr lang="en-US" sz="2200" dirty="0" smtClean="0"/>
              <a:t>are congruent.</a:t>
            </a:r>
            <a:br>
              <a:rPr lang="en-US" sz="2200" dirty="0" smtClean="0"/>
            </a:br>
            <a:endParaRPr lang="en-US" sz="2200" dirty="0" smtClean="0"/>
          </a:p>
          <a:p>
            <a:pPr lvl="1" indent="-457200">
              <a:buClr>
                <a:srgbClr val="C00000"/>
              </a:buClr>
              <a:buFont typeface="+mj-lt"/>
              <a:buAutoNum type="alphaLcPeriod"/>
              <a:tabLst>
                <a:tab pos="2114550" algn="l"/>
                <a:tab pos="3309938" algn="l"/>
              </a:tabLst>
            </a:pPr>
            <a:r>
              <a:rPr lang="en-US" sz="2200" dirty="0" smtClean="0"/>
              <a:t>Which </a:t>
            </a:r>
            <a:r>
              <a:rPr lang="en-US" sz="2200" dirty="0"/>
              <a:t>angle </a:t>
            </a:r>
            <a:r>
              <a:rPr lang="en-US" sz="2200" dirty="0" smtClean="0"/>
              <a:t/>
            </a:r>
            <a:br>
              <a:rPr lang="en-US" sz="2200" dirty="0" smtClean="0"/>
            </a:br>
            <a:r>
              <a:rPr lang="en-US" sz="2200" dirty="0" smtClean="0"/>
              <a:t>is </a:t>
            </a:r>
            <a:r>
              <a:rPr lang="en-US" sz="2200" dirty="0"/>
              <a:t>the same as angle BAC? </a:t>
            </a:r>
            <a:endParaRPr lang="en-US" sz="2200" dirty="0" smtClean="0"/>
          </a:p>
          <a:p>
            <a:pPr lvl="1" indent="-457200">
              <a:buClr>
                <a:srgbClr val="C00000"/>
              </a:buClr>
              <a:buFont typeface="+mj-lt"/>
              <a:buAutoNum type="alphaLcPeriod"/>
              <a:tabLst>
                <a:tab pos="2114550" algn="l"/>
                <a:tab pos="3309938" algn="l"/>
              </a:tabLst>
            </a:pPr>
            <a:r>
              <a:rPr lang="en-US" sz="2200" dirty="0" smtClean="0"/>
              <a:t>Use </a:t>
            </a:r>
            <a:r>
              <a:rPr lang="en-US" sz="2200" dirty="0"/>
              <a:t>the knowledge that angle ABC measures 69° to work out the size of the other five angles on the two triangles.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699792" y="3347090"/>
            <a:ext cx="2772308" cy="1594078"/>
          </a:xfrm>
          <a:prstGeom prst="rect">
            <a:avLst/>
          </a:prstGeom>
          <a:noFill/>
          <a:ln w="9525">
            <a:noFill/>
            <a:miter lim="800000"/>
            <a:headEnd/>
            <a:tailEnd/>
          </a:ln>
          <a:effectLst/>
        </p:spPr>
      </p:pic>
    </p:spTree>
    <p:extLst>
      <p:ext uri="{BB962C8B-B14F-4D97-AF65-F5344CB8AC3E}">
        <p14:creationId xmlns:p14="http://schemas.microsoft.com/office/powerpoint/2010/main" val="3321065787"/>
      </p:ext>
    </p:extLst>
  </p:cSld>
  <p:clrMapOvr>
    <a:masterClrMapping/>
  </p:clrMapOvr>
  <p:transition advClick="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 </a:t>
            </a:r>
            <a:r>
              <a:rPr lang="en-GB" sz="4800" dirty="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160</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24704"/>
                <a:ext cx="5220580" cy="5284460"/>
              </a:xfrm>
              <a:prstGeom prst="rect">
                <a:avLst/>
              </a:prstGeom>
            </p:spPr>
            <p:txBody>
              <a:bodyPr wrap="square">
                <a:spAutoFit/>
              </a:bodyPr>
              <a:lstStyle/>
              <a:p>
                <a:pPr marL="457200" indent="-457200">
                  <a:buClr>
                    <a:srgbClr val="C00000"/>
                  </a:buClr>
                  <a:buFont typeface="+mj-lt"/>
                  <a:buAutoNum type="arabicPeriod" startAt="5"/>
                  <a:tabLst>
                    <a:tab pos="914400" algn="l"/>
                    <a:tab pos="2114550" algn="l"/>
                    <a:tab pos="3309938" algn="l"/>
                  </a:tabLst>
                </a:pPr>
                <a:r>
                  <a:rPr lang="en-US" sz="2800" dirty="0" smtClean="0"/>
                  <a:t>Scott is working on a construction project. He is calculating the pressure when a force of 50 N is applied to an area of 3.125 m</a:t>
                </a:r>
                <a:r>
                  <a:rPr lang="en-US" sz="2800" baseline="30000" dirty="0" smtClean="0"/>
                  <a:t>2</a:t>
                </a:r>
                <a:r>
                  <a:rPr lang="en-US" sz="2800" dirty="0" smtClean="0"/>
                  <a:t>.</a:t>
                </a:r>
                <a:br>
                  <a:rPr lang="en-US" sz="2800" dirty="0" smtClean="0"/>
                </a:br>
                <a:r>
                  <a:rPr lang="en-US" sz="2800" dirty="0" smtClean="0"/>
                  <a:t>He </a:t>
                </a:r>
                <a:r>
                  <a:rPr lang="en-US" sz="2800" dirty="0"/>
                  <a:t>uses the formula </a:t>
                </a:r>
                <a:r>
                  <a:rPr lang="en-US" sz="2800" b="1" dirty="0"/>
                  <a:t>P =</a:t>
                </a:r>
                <a:r>
                  <a:rPr lang="en-US" sz="2800" dirty="0"/>
                  <a:t> </a:t>
                </a:r>
                <a14:m>
                  <m:oMath xmlns:m="http://schemas.openxmlformats.org/officeDocument/2006/math">
                    <m:f>
                      <m:fPr>
                        <m:ctrlPr>
                          <a:rPr lang="en-US" sz="4000" b="1" i="1">
                            <a:latin typeface="Cambria Math" panose="02040503050406030204" pitchFamily="18" charset="0"/>
                            <a:cs typeface="Arial" panose="020B0604020202020204" pitchFamily="34" charset="0"/>
                          </a:rPr>
                        </m:ctrlPr>
                      </m:fPr>
                      <m:num>
                        <m:r>
                          <a:rPr lang="en-US" sz="4000" b="1" i="1" smtClean="0">
                            <a:latin typeface="Cambria Math" panose="02040503050406030204" pitchFamily="18" charset="0"/>
                            <a:cs typeface="Arial" panose="020B0604020202020204" pitchFamily="34" charset="0"/>
                          </a:rPr>
                          <m:t>𝑭</m:t>
                        </m:r>
                      </m:num>
                      <m:den>
                        <m:r>
                          <a:rPr lang="en-US" sz="4000" b="1" i="1" smtClean="0">
                            <a:latin typeface="Cambria Math" panose="02040503050406030204" pitchFamily="18" charset="0"/>
                            <a:cs typeface="Arial" panose="020B0604020202020204" pitchFamily="34" charset="0"/>
                          </a:rPr>
                          <m:t>𝑨</m:t>
                        </m:r>
                      </m:den>
                    </m:f>
                  </m:oMath>
                </a14:m>
                <a:r>
                  <a:rPr lang="en-US" sz="2800" dirty="0"/>
                  <a:t>.</a:t>
                </a:r>
              </a:p>
              <a:p>
                <a:pPr marL="914400" lvl="1" indent="-457200">
                  <a:buClr>
                    <a:srgbClr val="C00000"/>
                  </a:buClr>
                  <a:buFont typeface="+mj-lt"/>
                  <a:buAutoNum type="alphaLcPeriod"/>
                  <a:tabLst>
                    <a:tab pos="914400" algn="l"/>
                    <a:tab pos="2114550" algn="l"/>
                    <a:tab pos="3309938" algn="l"/>
                  </a:tabLst>
                </a:pPr>
                <a:r>
                  <a:rPr lang="en-US" sz="2800" dirty="0" smtClean="0"/>
                  <a:t>What </a:t>
                </a:r>
                <a:r>
                  <a:rPr lang="en-US" sz="2800" dirty="0"/>
                  <a:t>is the pressure? </a:t>
                </a:r>
                <a:endParaRPr lang="en-US" sz="2800" dirty="0" smtClean="0"/>
              </a:p>
              <a:p>
                <a:pPr marL="914400" lvl="1" indent="-457200">
                  <a:buClr>
                    <a:srgbClr val="C00000"/>
                  </a:buClr>
                  <a:buFont typeface="+mj-lt"/>
                  <a:buAutoNum type="alphaLcPeriod"/>
                  <a:tabLst>
                    <a:tab pos="914400" algn="l"/>
                    <a:tab pos="2114550" algn="l"/>
                    <a:tab pos="3309938" algn="l"/>
                  </a:tabLst>
                </a:pPr>
                <a:r>
                  <a:rPr lang="en-US" sz="2800" dirty="0" smtClean="0"/>
                  <a:t>What </a:t>
                </a:r>
                <a:r>
                  <a:rPr lang="en-US" sz="2800" dirty="0"/>
                  <a:t>force would be applied if the pressure was 12 N/m</a:t>
                </a:r>
                <a:r>
                  <a:rPr lang="en-US" sz="2800" baseline="30000" dirty="0"/>
                  <a:t>2</a:t>
                </a:r>
                <a:r>
                  <a:rPr lang="en-US" sz="2800" dirty="0"/>
                  <a:t>?</a:t>
                </a:r>
              </a:p>
            </p:txBody>
          </p:sp>
        </mc:Choice>
        <mc:Fallback>
          <p:sp>
            <p:nvSpPr>
              <p:cNvPr id="3" name="Rectangle 2"/>
              <p:cNvSpPr>
                <a:spLocks noRot="1" noChangeAspect="1" noMove="1" noResize="1" noEditPoints="1" noAdjustHandles="1" noChangeArrowheads="1" noChangeShapeType="1" noTextEdit="1"/>
              </p:cNvSpPr>
              <p:nvPr/>
            </p:nvSpPr>
            <p:spPr>
              <a:xfrm>
                <a:off x="251520" y="1224704"/>
                <a:ext cx="5220580" cy="5284460"/>
              </a:xfrm>
              <a:prstGeom prst="rect">
                <a:avLst/>
              </a:prstGeom>
              <a:blipFill rotWithShape="0">
                <a:blip r:embed="rId4"/>
                <a:stretch>
                  <a:fillRect l="-2100" t="-1269" b="-2191"/>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spTree>
    <p:extLst>
      <p:ext uri="{BB962C8B-B14F-4D97-AF65-F5344CB8AC3E}">
        <p14:creationId xmlns:p14="http://schemas.microsoft.com/office/powerpoint/2010/main" val="2237164075"/>
      </p:ext>
    </p:extLst>
  </p:cSld>
  <p:clrMapOvr>
    <a:masterClrMapping/>
  </p:clrMapOvr>
  <p:transition advClick="0"/>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 </a:t>
            </a:r>
            <a:r>
              <a:rPr lang="en-GB" sz="4800" dirty="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160</a:t>
            </a:r>
            <a:endParaRPr lang="en-GB" sz="1400" b="1" dirty="0">
              <a:latin typeface="Calibri" panose="020F0502020204030204" pitchFamily="34" charset="0"/>
            </a:endParaRPr>
          </a:p>
        </p:txBody>
      </p:sp>
      <p:sp>
        <p:nvSpPr>
          <p:cNvPr id="3" name="Rectangle 2"/>
          <p:cNvSpPr/>
          <p:nvPr/>
        </p:nvSpPr>
        <p:spPr>
          <a:xfrm>
            <a:off x="251520" y="1224704"/>
            <a:ext cx="5220580" cy="5632311"/>
          </a:xfrm>
          <a:prstGeom prst="rect">
            <a:avLst/>
          </a:prstGeom>
        </p:spPr>
        <p:txBody>
          <a:bodyPr wrap="square">
            <a:spAutoFit/>
          </a:bodyPr>
          <a:lstStyle/>
          <a:p>
            <a:pPr marL="457200" indent="-457200">
              <a:buClr>
                <a:srgbClr val="C00000"/>
              </a:buClr>
              <a:buFont typeface="+mj-lt"/>
              <a:buAutoNum type="arabicPeriod" startAt="6"/>
              <a:tabLst>
                <a:tab pos="914400" algn="l"/>
                <a:tab pos="2114550" algn="l"/>
                <a:tab pos="3309938" algn="l"/>
              </a:tabLst>
            </a:pPr>
            <a:r>
              <a:rPr lang="en-US" sz="2340" b="1" dirty="0" smtClean="0">
                <a:solidFill>
                  <a:srgbClr val="FF0000"/>
                </a:solidFill>
              </a:rPr>
              <a:t>R</a:t>
            </a:r>
            <a:r>
              <a:rPr lang="en-US" sz="2340" dirty="0" smtClean="0"/>
              <a:t>  </a:t>
            </a:r>
            <a:r>
              <a:rPr lang="en-US" sz="2340" dirty="0"/>
              <a:t>Ryan makes </a:t>
            </a:r>
            <a:r>
              <a:rPr lang="en-US" sz="2340" dirty="0" smtClean="0"/>
              <a:t/>
            </a:r>
            <a:br>
              <a:rPr lang="en-US" sz="2340" dirty="0" smtClean="0"/>
            </a:br>
            <a:r>
              <a:rPr lang="en-US" sz="2340" dirty="0" smtClean="0"/>
              <a:t>a </a:t>
            </a:r>
            <a:r>
              <a:rPr lang="en-US" sz="2340" dirty="0"/>
              <a:t>photocopy of </a:t>
            </a:r>
            <a:r>
              <a:rPr lang="en-US" sz="2340" dirty="0" smtClean="0"/>
              <a:t/>
            </a:r>
            <a:br>
              <a:rPr lang="en-US" sz="2340" dirty="0" smtClean="0"/>
            </a:br>
            <a:r>
              <a:rPr lang="en-US" sz="2340" dirty="0" smtClean="0"/>
              <a:t>this </a:t>
            </a:r>
            <a:r>
              <a:rPr lang="en-US" sz="2340" dirty="0"/>
              <a:t>triangle.</a:t>
            </a:r>
            <a:br>
              <a:rPr lang="en-US" sz="2340" dirty="0"/>
            </a:br>
            <a:r>
              <a:rPr lang="en-US" sz="2340" dirty="0" smtClean="0"/>
              <a:t>He </a:t>
            </a:r>
            <a:r>
              <a:rPr lang="en-US" sz="2340" dirty="0"/>
              <a:t>wants the </a:t>
            </a:r>
            <a:r>
              <a:rPr lang="en-US" sz="2340" dirty="0" smtClean="0"/>
              <a:t/>
            </a:r>
            <a:br>
              <a:rPr lang="en-US" sz="2340" dirty="0" smtClean="0"/>
            </a:br>
            <a:r>
              <a:rPr lang="en-US" sz="2340" dirty="0" smtClean="0"/>
              <a:t>photocopy </a:t>
            </a:r>
            <a:r>
              <a:rPr lang="en-US" sz="2340" dirty="0"/>
              <a:t>to be </a:t>
            </a:r>
            <a:r>
              <a:rPr lang="en-US" sz="2340" dirty="0" smtClean="0"/>
              <a:t/>
            </a:r>
            <a:br>
              <a:rPr lang="en-US" sz="2340" dirty="0" smtClean="0"/>
            </a:br>
            <a:r>
              <a:rPr lang="en-US" sz="2340" dirty="0" smtClean="0"/>
              <a:t>larger </a:t>
            </a:r>
            <a:r>
              <a:rPr lang="en-US" sz="2340" dirty="0"/>
              <a:t>than the original.</a:t>
            </a:r>
          </a:p>
          <a:p>
            <a:pPr marL="857250" lvl="1" indent="-400050">
              <a:buClr>
                <a:srgbClr val="C00000"/>
              </a:buClr>
              <a:buFont typeface="+mj-lt"/>
              <a:buAutoNum type="alphaLcPeriod"/>
              <a:tabLst>
                <a:tab pos="2114550" algn="l"/>
                <a:tab pos="3309938" algn="l"/>
              </a:tabLst>
            </a:pPr>
            <a:r>
              <a:rPr lang="en-US" sz="2340" dirty="0" smtClean="0"/>
              <a:t>Will </a:t>
            </a:r>
            <a:r>
              <a:rPr lang="en-US" sz="2340" dirty="0"/>
              <a:t>Ryan's photocopy be the size he wants if he uses a scale factor of </a:t>
            </a:r>
            <a:r>
              <a:rPr lang="en-US" sz="2340" dirty="0" smtClean="0"/>
              <a:t>0.5?</a:t>
            </a:r>
            <a:br>
              <a:rPr lang="en-US" sz="2340" dirty="0" smtClean="0"/>
            </a:br>
            <a:r>
              <a:rPr lang="en-US" sz="2340" dirty="0" smtClean="0"/>
              <a:t>Explain </a:t>
            </a:r>
            <a:r>
              <a:rPr lang="en-US" sz="2340" dirty="0"/>
              <a:t>why or why not. </a:t>
            </a:r>
            <a:endParaRPr lang="en-US" sz="2340" dirty="0" smtClean="0"/>
          </a:p>
          <a:p>
            <a:pPr marL="857250" lvl="1" indent="-400050">
              <a:buClr>
                <a:srgbClr val="C00000"/>
              </a:buClr>
              <a:buFont typeface="+mj-lt"/>
              <a:buAutoNum type="alphaLcPeriod"/>
              <a:tabLst>
                <a:tab pos="2114550" algn="l"/>
                <a:tab pos="3309938" algn="l"/>
              </a:tabLst>
            </a:pPr>
            <a:r>
              <a:rPr lang="en-US" sz="2340" dirty="0" smtClean="0"/>
              <a:t>Ryan's </a:t>
            </a:r>
            <a:r>
              <a:rPr lang="en-US" sz="2340" dirty="0"/>
              <a:t>photocopied triangle has side lengths of 19cm, 13cm and </a:t>
            </a:r>
            <a:r>
              <a:rPr lang="en-US" sz="2340" dirty="0" smtClean="0"/>
              <a:t>16cm.</a:t>
            </a:r>
            <a:br>
              <a:rPr lang="en-US" sz="2340" dirty="0" smtClean="0"/>
            </a:br>
            <a:r>
              <a:rPr lang="en-US" sz="2340" dirty="0" smtClean="0"/>
              <a:t>What </a:t>
            </a:r>
            <a:r>
              <a:rPr lang="en-US" sz="2340" dirty="0"/>
              <a:t>is the scale factor of the enlargement?</a:t>
            </a:r>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3195957" y="1259915"/>
            <a:ext cx="2312147" cy="1786655"/>
          </a:xfrm>
          <a:prstGeom prst="rect">
            <a:avLst/>
          </a:prstGeom>
          <a:noFill/>
          <a:ln w="9525">
            <a:noFill/>
            <a:miter lim="800000"/>
            <a:headEnd/>
            <a:tailEnd/>
          </a:ln>
          <a:effectLst/>
        </p:spPr>
      </p:pic>
    </p:spTree>
    <p:extLst>
      <p:ext uri="{BB962C8B-B14F-4D97-AF65-F5344CB8AC3E}">
        <p14:creationId xmlns:p14="http://schemas.microsoft.com/office/powerpoint/2010/main" val="2541841179"/>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17.3 – Area of a Circle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139</a:t>
            </a:r>
            <a:endParaRPr lang="en-GB" sz="1400" b="1" dirty="0">
              <a:latin typeface="Calibri" panose="020F0502020204030204" pitchFamily="34" charset="0"/>
            </a:endParaRPr>
          </a:p>
        </p:txBody>
      </p:sp>
      <p:sp>
        <p:nvSpPr>
          <p:cNvPr id="3" name="Rectangle 2"/>
          <p:cNvSpPr/>
          <p:nvPr/>
        </p:nvSpPr>
        <p:spPr>
          <a:xfrm>
            <a:off x="251520" y="1196752"/>
            <a:ext cx="5256584" cy="1477328"/>
          </a:xfrm>
          <a:prstGeom prst="rect">
            <a:avLst/>
          </a:prstGeom>
        </p:spPr>
        <p:txBody>
          <a:bodyPr wrap="square">
            <a:spAutoFit/>
          </a:bodyPr>
          <a:lstStyle/>
          <a:p>
            <a:pPr marL="457200" indent="-457200">
              <a:buClr>
                <a:srgbClr val="C00000"/>
              </a:buClr>
              <a:buFont typeface="+mj-lt"/>
              <a:buAutoNum type="arabicPeriod"/>
              <a:tabLst>
                <a:tab pos="857250" algn="l"/>
              </a:tabLst>
            </a:pPr>
            <a:r>
              <a:rPr lang="en-US" sz="2200" dirty="0"/>
              <a:t>Work out the area of each </a:t>
            </a:r>
            <a:r>
              <a:rPr lang="en-US" sz="2200" dirty="0" smtClean="0"/>
              <a:t/>
            </a:r>
            <a:br>
              <a:rPr lang="en-US" sz="2200" dirty="0" smtClean="0"/>
            </a:br>
            <a:r>
              <a:rPr lang="en-US" sz="2200" dirty="0" smtClean="0"/>
              <a:t>circle</a:t>
            </a:r>
            <a:r>
              <a:rPr lang="en-US" sz="2200" dirty="0"/>
              <a:t>. Round your answers </a:t>
            </a:r>
            <a:r>
              <a:rPr lang="en-US" sz="2200" dirty="0" smtClean="0"/>
              <a:t/>
            </a:r>
            <a:br>
              <a:rPr lang="en-US" sz="2200" dirty="0" smtClean="0"/>
            </a:br>
            <a:r>
              <a:rPr lang="en-US" sz="2200" dirty="0" smtClean="0"/>
              <a:t>to </a:t>
            </a:r>
            <a:r>
              <a:rPr lang="en-US" sz="2200" dirty="0"/>
              <a:t>an appropriate degree of accuracy.</a:t>
            </a:r>
            <a:endParaRPr lang="en-US" sz="22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51520" y="2674080"/>
            <a:ext cx="2848305" cy="3923272"/>
          </a:xfrm>
          <a:prstGeom prst="rect">
            <a:avLst/>
          </a:prstGeom>
          <a:noFill/>
          <a:ln w="9525">
            <a:noFill/>
            <a:miter lim="800000"/>
            <a:headEnd/>
            <a:tailEnd/>
          </a:ln>
          <a:effectLst/>
        </p:spPr>
      </p:pic>
      <p:pic>
        <p:nvPicPr>
          <p:cNvPr id="7" name="Picture 6"/>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3242808" y="2715102"/>
            <a:ext cx="2265296" cy="3901565"/>
          </a:xfrm>
          <a:prstGeom prst="rect">
            <a:avLst/>
          </a:prstGeom>
          <a:noFill/>
          <a:ln w="9525">
            <a:noFill/>
            <a:miter lim="800000"/>
            <a:headEnd/>
            <a:tailEnd/>
          </a:ln>
          <a:effectLst/>
        </p:spPr>
      </p:pic>
      <p:pic>
        <p:nvPicPr>
          <p:cNvPr id="10" name="Picture 9"/>
          <p:cNvPicPr>
            <a:picLocks noChangeAspect="1"/>
          </p:cNvPicPr>
          <p:nvPr/>
        </p:nvPicPr>
        <p:blipFill rotWithShape="1">
          <a:blip r:embed="rId7" cstate="print">
            <a:lum contrast="26000"/>
            <a:extLst>
              <a:ext uri="{28A0092B-C50C-407E-A947-70E740481C1C}">
                <a14:useLocalDpi xmlns:a14="http://schemas.microsoft.com/office/drawing/2010/main" val="0"/>
              </a:ext>
            </a:extLst>
          </a:blip>
          <a:srcRect/>
          <a:stretch/>
        </p:blipFill>
        <p:spPr>
          <a:xfrm>
            <a:off x="4499992" y="1268760"/>
            <a:ext cx="1008112" cy="1227267"/>
          </a:xfrm>
          <a:prstGeom prst="rect">
            <a:avLst/>
          </a:prstGeom>
          <a:noFill/>
          <a:ln w="9525">
            <a:noFill/>
            <a:miter lim="800000"/>
            <a:headEnd/>
            <a:tailEnd/>
          </a:ln>
          <a:effectLst/>
        </p:spPr>
      </p:pic>
    </p:spTree>
    <p:extLst>
      <p:ext uri="{BB962C8B-B14F-4D97-AF65-F5344CB8AC3E}">
        <p14:creationId xmlns:p14="http://schemas.microsoft.com/office/powerpoint/2010/main" val="2260170266"/>
      </p:ext>
    </p:extLst>
  </p:cSld>
  <p:clrMapOvr>
    <a:masterClrMapping/>
  </p:clrMapOvr>
  <p:transition advClick="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 </a:t>
            </a:r>
            <a:r>
              <a:rPr lang="en-GB" sz="4800" dirty="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160</a:t>
            </a:r>
            <a:endParaRPr lang="en-GB" sz="1400" b="1" dirty="0">
              <a:latin typeface="Calibri" panose="020F0502020204030204" pitchFamily="34" charset="0"/>
            </a:endParaRPr>
          </a:p>
        </p:txBody>
      </p:sp>
      <p:sp>
        <p:nvSpPr>
          <p:cNvPr id="3" name="Rectangle 2"/>
          <p:cNvSpPr/>
          <p:nvPr/>
        </p:nvSpPr>
        <p:spPr>
          <a:xfrm>
            <a:off x="251520" y="1224704"/>
            <a:ext cx="8568952" cy="5293757"/>
          </a:xfrm>
          <a:prstGeom prst="rect">
            <a:avLst/>
          </a:prstGeom>
        </p:spPr>
        <p:txBody>
          <a:bodyPr wrap="square">
            <a:spAutoFit/>
          </a:bodyPr>
          <a:lstStyle/>
          <a:p>
            <a:pPr marL="457200" indent="-457200">
              <a:buClr>
                <a:srgbClr val="C00000"/>
              </a:buClr>
              <a:buFont typeface="+mj-lt"/>
              <a:buAutoNum type="arabicPeriod" startAt="7"/>
              <a:tabLst>
                <a:tab pos="914400" algn="l"/>
                <a:tab pos="2114550" algn="l"/>
                <a:tab pos="3309938" algn="l"/>
              </a:tabLst>
            </a:pPr>
            <a:r>
              <a:rPr lang="en-US" sz="2600" b="1" dirty="0" smtClean="0">
                <a:solidFill>
                  <a:srgbClr val="FF0000"/>
                </a:solidFill>
              </a:rPr>
              <a:t>R</a:t>
            </a:r>
            <a:r>
              <a:rPr lang="en-US" sz="2600" dirty="0"/>
              <a:t> </a:t>
            </a:r>
            <a:r>
              <a:rPr lang="en-US" sz="2600" dirty="0" smtClean="0"/>
              <a:t> Mitchell </a:t>
            </a:r>
            <a:r>
              <a:rPr lang="en-US" sz="2600" dirty="0"/>
              <a:t>draws </a:t>
            </a:r>
            <a:r>
              <a:rPr lang="en-US" sz="2600" dirty="0" smtClean="0"/>
              <a:t>a </a:t>
            </a:r>
            <a:r>
              <a:rPr lang="en-US" sz="2600" dirty="0"/>
              <a:t>triangle </a:t>
            </a:r>
            <a:r>
              <a:rPr lang="en-US" sz="2600" dirty="0" smtClean="0"/>
              <a:t/>
            </a:r>
            <a:br>
              <a:rPr lang="en-US" sz="2600" dirty="0" smtClean="0"/>
            </a:br>
            <a:r>
              <a:rPr lang="en-US" sz="2600" dirty="0" smtClean="0"/>
              <a:t>similar to </a:t>
            </a:r>
            <a:r>
              <a:rPr lang="en-US" sz="2600" dirty="0"/>
              <a:t>the one shown.</a:t>
            </a:r>
          </a:p>
          <a:p>
            <a:pPr marL="857250" lvl="1" indent="-400050">
              <a:buClr>
                <a:srgbClr val="C00000"/>
              </a:buClr>
              <a:buFont typeface="+mj-lt"/>
              <a:buAutoNum type="alphaLcPeriod"/>
              <a:tabLst>
                <a:tab pos="2114550" algn="l"/>
                <a:tab pos="3309938" algn="l"/>
              </a:tabLst>
            </a:pPr>
            <a:r>
              <a:rPr lang="en-US" sz="2600" dirty="0" smtClean="0"/>
              <a:t>Explain </a:t>
            </a:r>
            <a:r>
              <a:rPr lang="en-US" sz="2600" dirty="0"/>
              <a:t>what you know </a:t>
            </a:r>
            <a:r>
              <a:rPr lang="en-US" sz="2600" dirty="0" smtClean="0"/>
              <a:t/>
            </a:r>
            <a:br>
              <a:rPr lang="en-US" sz="2600" dirty="0" smtClean="0"/>
            </a:br>
            <a:r>
              <a:rPr lang="en-US" sz="2600" dirty="0" smtClean="0"/>
              <a:t>about </a:t>
            </a:r>
            <a:r>
              <a:rPr lang="en-US" sz="2600" dirty="0"/>
              <a:t>Mitchell's triangle </a:t>
            </a:r>
            <a:r>
              <a:rPr lang="en-US" sz="2600" dirty="0" smtClean="0"/>
              <a:t/>
            </a:r>
            <a:br>
              <a:rPr lang="en-US" sz="2600" dirty="0" smtClean="0"/>
            </a:br>
            <a:r>
              <a:rPr lang="en-US" sz="2600" dirty="0" smtClean="0"/>
              <a:t>without </a:t>
            </a:r>
            <a:r>
              <a:rPr lang="en-US" sz="2600" dirty="0"/>
              <a:t>seeing it. </a:t>
            </a:r>
            <a:endParaRPr lang="en-US" sz="2600" dirty="0" smtClean="0"/>
          </a:p>
          <a:p>
            <a:pPr marL="857250" lvl="1" indent="-400050">
              <a:buClr>
                <a:srgbClr val="C00000"/>
              </a:buClr>
              <a:buFont typeface="+mj-lt"/>
              <a:buAutoNum type="alphaLcPeriod"/>
              <a:tabLst>
                <a:tab pos="2114550" algn="l"/>
                <a:tab pos="3309938" algn="l"/>
              </a:tabLst>
            </a:pPr>
            <a:r>
              <a:rPr lang="en-US" sz="2600" dirty="0" smtClean="0"/>
              <a:t>Could </a:t>
            </a:r>
            <a:r>
              <a:rPr lang="en-US" sz="2600" dirty="0"/>
              <a:t>one of the angles of </a:t>
            </a:r>
            <a:r>
              <a:rPr lang="en-US" sz="2600" dirty="0" smtClean="0"/>
              <a:t>Mitchell's </a:t>
            </a:r>
            <a:r>
              <a:rPr lang="en-US" sz="2600" dirty="0"/>
              <a:t>triangle be 21</a:t>
            </a:r>
            <a:r>
              <a:rPr lang="en-US" sz="2600" dirty="0" smtClean="0"/>
              <a:t>°?</a:t>
            </a:r>
            <a:br>
              <a:rPr lang="en-US" sz="2600" dirty="0" smtClean="0"/>
            </a:br>
            <a:r>
              <a:rPr lang="en-US" sz="2600" dirty="0" smtClean="0"/>
              <a:t>Explain </a:t>
            </a:r>
            <a:r>
              <a:rPr lang="en-US" sz="2600" dirty="0"/>
              <a:t>why or why not. </a:t>
            </a:r>
            <a:endParaRPr lang="en-US" sz="2600" dirty="0" smtClean="0"/>
          </a:p>
          <a:p>
            <a:pPr marL="857250" lvl="1" indent="-400050">
              <a:buClr>
                <a:srgbClr val="C00000"/>
              </a:buClr>
              <a:buFont typeface="+mj-lt"/>
              <a:buAutoNum type="alphaLcPeriod"/>
              <a:tabLst>
                <a:tab pos="2114550" algn="l"/>
                <a:tab pos="3309938" algn="l"/>
              </a:tabLst>
            </a:pPr>
            <a:r>
              <a:rPr lang="en-US" sz="2600" dirty="0" smtClean="0"/>
              <a:t>The </a:t>
            </a:r>
            <a:r>
              <a:rPr lang="en-US" sz="2600" dirty="0"/>
              <a:t>longest side of Mitchell's triangle is 18 cm. </a:t>
            </a:r>
            <a:r>
              <a:rPr lang="en-US" sz="2600" dirty="0" smtClean="0"/>
              <a:t/>
            </a:r>
            <a:br>
              <a:rPr lang="en-US" sz="2600" dirty="0" smtClean="0"/>
            </a:br>
            <a:r>
              <a:rPr lang="en-US" sz="2600" dirty="0" smtClean="0"/>
              <a:t>What </a:t>
            </a:r>
            <a:r>
              <a:rPr lang="en-US" sz="2600" dirty="0"/>
              <a:t>scale factor did he use? </a:t>
            </a:r>
            <a:endParaRPr lang="en-US" sz="2600" dirty="0" smtClean="0"/>
          </a:p>
          <a:p>
            <a:pPr marL="857250" lvl="1" indent="-400050">
              <a:buClr>
                <a:srgbClr val="C00000"/>
              </a:buClr>
              <a:buFont typeface="+mj-lt"/>
              <a:buAutoNum type="alphaLcPeriod"/>
              <a:tabLst>
                <a:tab pos="2114550" algn="l"/>
                <a:tab pos="3309938" algn="l"/>
              </a:tabLst>
            </a:pPr>
            <a:r>
              <a:rPr lang="en-US" sz="2600" dirty="0" smtClean="0"/>
              <a:t>Mitchell </a:t>
            </a:r>
            <a:r>
              <a:rPr lang="en-US" sz="2600" dirty="0"/>
              <a:t>adds the three angles of his triangle. The first two he adds total 130°. </a:t>
            </a:r>
            <a:r>
              <a:rPr lang="en-US" sz="2600" dirty="0" smtClean="0"/>
              <a:t/>
            </a:r>
            <a:br>
              <a:rPr lang="en-US" sz="2600" dirty="0" smtClean="0"/>
            </a:br>
            <a:r>
              <a:rPr lang="en-US" sz="2600" dirty="0" smtClean="0"/>
              <a:t>What </a:t>
            </a:r>
            <a:r>
              <a:rPr lang="en-US" sz="2600" dirty="0"/>
              <a:t>size is the third angle of Mitchell's triangle?</a:t>
            </a:r>
          </a:p>
        </p:txBody>
      </p:sp>
      <p:pic>
        <p:nvPicPr>
          <p:cNvPr id="4" name="Picture 3"/>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4860032" y="1242959"/>
            <a:ext cx="3960440" cy="1754563"/>
          </a:xfrm>
          <a:prstGeom prst="rect">
            <a:avLst/>
          </a:prstGeom>
          <a:noFill/>
          <a:ln w="9525">
            <a:noFill/>
            <a:miter lim="800000"/>
            <a:headEnd/>
            <a:tailEnd/>
          </a:ln>
          <a:effectLst/>
        </p:spPr>
      </p:pic>
    </p:spTree>
    <p:extLst>
      <p:ext uri="{BB962C8B-B14F-4D97-AF65-F5344CB8AC3E}">
        <p14:creationId xmlns:p14="http://schemas.microsoft.com/office/powerpoint/2010/main" val="253644787"/>
      </p:ext>
    </p:extLst>
  </p:cSld>
  <p:clrMapOvr>
    <a:masterClrMapping/>
  </p:clrMapOvr>
  <p:transition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19 </a:t>
            </a:r>
            <a:r>
              <a:rPr lang="en-GB" sz="4800" dirty="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160</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24704"/>
                <a:ext cx="5220580" cy="4913204"/>
              </a:xfrm>
              <a:prstGeom prst="rect">
                <a:avLst/>
              </a:prstGeom>
            </p:spPr>
            <p:txBody>
              <a:bodyPr wrap="square">
                <a:spAutoFit/>
              </a:bodyPr>
              <a:lstStyle/>
              <a:p>
                <a:pPr marL="457200" indent="-457200">
                  <a:buClr>
                    <a:srgbClr val="C00000"/>
                  </a:buClr>
                  <a:buFont typeface="+mj-lt"/>
                  <a:buAutoNum type="arabicPeriod" startAt="8"/>
                  <a:tabLst>
                    <a:tab pos="914400" algn="l"/>
                    <a:tab pos="2114550" algn="l"/>
                    <a:tab pos="3309938" algn="l"/>
                  </a:tabLst>
                </a:pPr>
                <a:r>
                  <a:rPr lang="en-US" sz="2340" dirty="0" smtClean="0"/>
                  <a:t>Raheem </a:t>
                </a:r>
                <a:r>
                  <a:rPr lang="en-US" sz="2340" dirty="0"/>
                  <a:t>writes the vector </a:t>
                </a:r>
                <a14:m>
                  <m:oMath xmlns:m="http://schemas.openxmlformats.org/officeDocument/2006/math">
                    <m:d>
                      <m:dPr>
                        <m:ctrlPr>
                          <a:rPr lang="en-US" sz="2400" i="1">
                            <a:latin typeface="Cambria Math" panose="02040503050406030204" pitchFamily="18" charset="0"/>
                          </a:rPr>
                        </m:ctrlPr>
                      </m:dPr>
                      <m:e>
                        <m:f>
                          <m:fPr>
                            <m:type m:val="noBar"/>
                            <m:ctrlPr>
                              <a:rPr lang="en-US" sz="2400" i="1">
                                <a:latin typeface="Cambria Math" panose="02040503050406030204" pitchFamily="18" charset="0"/>
                              </a:rPr>
                            </m:ctrlPr>
                          </m:fPr>
                          <m:num>
                            <m:r>
                              <a:rPr lang="en-US" sz="2400" i="1">
                                <a:latin typeface="Cambria Math" panose="02040503050406030204" pitchFamily="18" charset="0"/>
                              </a:rPr>
                              <m:t>3</m:t>
                            </m:r>
                          </m:num>
                          <m:den>
                            <m:r>
                              <a:rPr lang="en-US" sz="2400" b="0" i="0" smtClean="0">
                                <a:latin typeface="Cambria Math" panose="02040503050406030204" pitchFamily="18" charset="0"/>
                              </a:rPr>
                              <m:t>5</m:t>
                            </m:r>
                          </m:den>
                        </m:f>
                      </m:e>
                    </m:d>
                  </m:oMath>
                </a14:m>
                <a:r>
                  <a:rPr lang="en-US" sz="2340" dirty="0" smtClean="0"/>
                  <a:t>.</a:t>
                </a:r>
                <a:br>
                  <a:rPr lang="en-US" sz="2340" dirty="0" smtClean="0"/>
                </a:br>
                <a:r>
                  <a:rPr lang="en-US" sz="2340" dirty="0" smtClean="0"/>
                  <a:t>Dani </a:t>
                </a:r>
                <a:r>
                  <a:rPr lang="en-US" sz="2340" dirty="0"/>
                  <a:t>writes a vector that is parallel to Raheem's </a:t>
                </a:r>
                <a:r>
                  <a:rPr lang="en-US" sz="2340" dirty="0" smtClean="0"/>
                  <a:t>vector.</a:t>
                </a:r>
                <a:br>
                  <a:rPr lang="en-US" sz="2340" dirty="0" smtClean="0"/>
                </a:br>
                <a:r>
                  <a:rPr lang="en-US" sz="2340" dirty="0" smtClean="0"/>
                  <a:t>Write </a:t>
                </a:r>
                <a:r>
                  <a:rPr lang="en-US" sz="2340" dirty="0"/>
                  <a:t>two possible vectors Dani could have written</a:t>
                </a:r>
                <a:r>
                  <a:rPr lang="en-US" sz="2340" dirty="0" smtClean="0"/>
                  <a:t>.</a:t>
                </a:r>
                <a:br>
                  <a:rPr lang="en-US" sz="2340" dirty="0" smtClean="0"/>
                </a:br>
                <a:endParaRPr lang="en-US" sz="1000" dirty="0"/>
              </a:p>
              <a:p>
                <a:pPr marL="457200" indent="-457200">
                  <a:buClr>
                    <a:srgbClr val="C00000"/>
                  </a:buClr>
                  <a:buFont typeface="+mj-lt"/>
                  <a:buAutoNum type="arabicPeriod" startAt="8"/>
                  <a:tabLst>
                    <a:tab pos="914400" algn="l"/>
                    <a:tab pos="2114550" algn="l"/>
                    <a:tab pos="3309938" algn="l"/>
                  </a:tabLst>
                </a:pPr>
                <a:r>
                  <a:rPr lang="en-US" sz="2340" dirty="0" smtClean="0"/>
                  <a:t>The </a:t>
                </a:r>
                <a:r>
                  <a:rPr lang="en-US" sz="2340" dirty="0"/>
                  <a:t>vectors </a:t>
                </a:r>
                <a:r>
                  <a:rPr lang="en-US" sz="2340" dirty="0" smtClean="0"/>
                  <a:t>for a </a:t>
                </a:r>
                <a:r>
                  <a:rPr lang="en-US" sz="2340" dirty="0"/>
                  <a:t>Journey are </a:t>
                </a:r>
                <a:r>
                  <a:rPr lang="en-US" sz="2400" i="1" dirty="0" smtClean="0">
                    <a:latin typeface="Cambria Math" panose="02040503050406030204" pitchFamily="18" charset="0"/>
                  </a:rPr>
                  <a:t/>
                </a:r>
                <a:br>
                  <a:rPr lang="en-US" sz="2400" i="1" dirty="0" smtClean="0">
                    <a:latin typeface="Cambria Math" panose="02040503050406030204" pitchFamily="18" charset="0"/>
                  </a:rPr>
                </a:br>
                <a14:m>
                  <m:oMath xmlns:m="http://schemas.openxmlformats.org/officeDocument/2006/math">
                    <m:acc>
                      <m:accPr>
                        <m:chr m:val="⃗"/>
                        <m:ctrlPr>
                          <a:rPr lang="en-US" sz="2800" i="1" dirty="0">
                            <a:latin typeface="Cambria Math" panose="02040503050406030204" pitchFamily="18" charset="0"/>
                          </a:rPr>
                        </m:ctrlPr>
                      </m:accPr>
                      <m:e>
                        <m:r>
                          <m:rPr>
                            <m:sty m:val="p"/>
                          </m:rPr>
                          <a:rPr lang="en-US" sz="2800" dirty="0">
                            <a:latin typeface="Cambria Math" panose="02040503050406030204" pitchFamily="18" charset="0"/>
                          </a:rPr>
                          <m:t>AB</m:t>
                        </m:r>
                      </m:e>
                    </m:acc>
                  </m:oMath>
                </a14:m>
                <a:r>
                  <a:rPr lang="en-US" sz="2340" dirty="0"/>
                  <a:t> </a:t>
                </a:r>
                <a14:m>
                  <m:oMath xmlns:m="http://schemas.openxmlformats.org/officeDocument/2006/math">
                    <m:d>
                      <m:dPr>
                        <m:ctrlPr>
                          <a:rPr lang="en-US" sz="2400" i="1">
                            <a:latin typeface="Cambria Math" panose="02040503050406030204" pitchFamily="18" charset="0"/>
                          </a:rPr>
                        </m:ctrlPr>
                      </m:dPr>
                      <m:e>
                        <m:f>
                          <m:fPr>
                            <m:type m:val="noBar"/>
                            <m:ctrlPr>
                              <a:rPr lang="en-US" sz="2400" i="1">
                                <a:latin typeface="Cambria Math" panose="02040503050406030204" pitchFamily="18" charset="0"/>
                              </a:rPr>
                            </m:ctrlPr>
                          </m:fPr>
                          <m:num>
                            <m:r>
                              <a:rPr lang="en-US" sz="2400" i="1">
                                <a:latin typeface="Cambria Math" panose="02040503050406030204" pitchFamily="18" charset="0"/>
                              </a:rPr>
                              <m:t>3</m:t>
                            </m:r>
                          </m:num>
                          <m:den>
                            <m:r>
                              <a:rPr lang="en-US" sz="2400" b="0" i="0" smtClean="0">
                                <a:latin typeface="Cambria Math" panose="02040503050406030204" pitchFamily="18" charset="0"/>
                              </a:rPr>
                              <m:t>4</m:t>
                            </m:r>
                          </m:den>
                        </m:f>
                      </m:e>
                    </m:d>
                  </m:oMath>
                </a14:m>
                <a:r>
                  <a:rPr lang="en-US" sz="2340" dirty="0"/>
                  <a:t> and </a:t>
                </a:r>
                <a14:m>
                  <m:oMath xmlns:m="http://schemas.openxmlformats.org/officeDocument/2006/math">
                    <m:acc>
                      <m:accPr>
                        <m:chr m:val="⃗"/>
                        <m:ctrlPr>
                          <a:rPr lang="en-US" sz="2800" i="1" dirty="0">
                            <a:latin typeface="Cambria Math" panose="02040503050406030204" pitchFamily="18" charset="0"/>
                          </a:rPr>
                        </m:ctrlPr>
                      </m:accPr>
                      <m:e>
                        <m:r>
                          <m:rPr>
                            <m:sty m:val="p"/>
                          </m:rPr>
                          <a:rPr lang="en-US" sz="2800" b="0" i="0" dirty="0" smtClean="0">
                            <a:latin typeface="Cambria Math" panose="02040503050406030204" pitchFamily="18" charset="0"/>
                          </a:rPr>
                          <m:t>BC</m:t>
                        </m:r>
                      </m:e>
                    </m:acc>
                  </m:oMath>
                </a14:m>
                <a:r>
                  <a:rPr lang="en-US" sz="2400" dirty="0"/>
                  <a:t> </a:t>
                </a:r>
                <a14:m>
                  <m:oMath xmlns:m="http://schemas.openxmlformats.org/officeDocument/2006/math">
                    <m:d>
                      <m:dPr>
                        <m:ctrlPr>
                          <a:rPr lang="en-US" sz="2400" i="1">
                            <a:latin typeface="Cambria Math" panose="02040503050406030204" pitchFamily="18" charset="0"/>
                          </a:rPr>
                        </m:ctrlPr>
                      </m:dPr>
                      <m:e>
                        <m:f>
                          <m:fPr>
                            <m:type m:val="noBar"/>
                            <m:ctrlPr>
                              <a:rPr lang="en-US" sz="2400" i="1">
                                <a:latin typeface="Cambria Math" panose="02040503050406030204" pitchFamily="18" charset="0"/>
                              </a:rPr>
                            </m:ctrlPr>
                          </m:fPr>
                          <m:num>
                            <m:r>
                              <a:rPr lang="en-US" sz="2400" b="0" i="1" smtClean="0">
                                <a:latin typeface="Cambria Math" panose="02040503050406030204" pitchFamily="18" charset="0"/>
                              </a:rPr>
                              <m:t>4</m:t>
                            </m:r>
                          </m:num>
                          <m:den>
                            <m:r>
                              <a:rPr lang="en-US" sz="2400" b="0" i="0" smtClean="0">
                                <a:latin typeface="Cambria Math" panose="02040503050406030204" pitchFamily="18" charset="0"/>
                              </a:rPr>
                              <m:t>−2</m:t>
                            </m:r>
                          </m:den>
                        </m:f>
                      </m:e>
                    </m:d>
                  </m:oMath>
                </a14:m>
                <a:r>
                  <a:rPr lang="en-US" sz="2340" dirty="0" smtClean="0"/>
                  <a:t>.</a:t>
                </a:r>
                <a:br>
                  <a:rPr lang="en-US" sz="2340" dirty="0" smtClean="0"/>
                </a:br>
                <a:r>
                  <a:rPr lang="en-US" sz="2340" dirty="0" smtClean="0"/>
                  <a:t>What </a:t>
                </a:r>
                <a:r>
                  <a:rPr lang="en-US" sz="2340" dirty="0"/>
                  <a:t>is the resultant vector </a:t>
                </a:r>
                <a14:m>
                  <m:oMath xmlns:m="http://schemas.openxmlformats.org/officeDocument/2006/math">
                    <m:acc>
                      <m:accPr>
                        <m:chr m:val="⃗"/>
                        <m:ctrlPr>
                          <a:rPr lang="en-US" sz="2800" i="1" dirty="0">
                            <a:latin typeface="Cambria Math" panose="02040503050406030204" pitchFamily="18" charset="0"/>
                          </a:rPr>
                        </m:ctrlPr>
                      </m:accPr>
                      <m:e>
                        <m:r>
                          <m:rPr>
                            <m:sty m:val="p"/>
                          </m:rPr>
                          <a:rPr lang="en-US" sz="2800" dirty="0">
                            <a:latin typeface="Cambria Math" panose="02040503050406030204" pitchFamily="18" charset="0"/>
                          </a:rPr>
                          <m:t>A</m:t>
                        </m:r>
                        <m:r>
                          <m:rPr>
                            <m:sty m:val="p"/>
                          </m:rPr>
                          <a:rPr lang="en-US" sz="2800" b="0" i="0" dirty="0" smtClean="0">
                            <a:latin typeface="Cambria Math" panose="02040503050406030204" pitchFamily="18" charset="0"/>
                          </a:rPr>
                          <m:t>C</m:t>
                        </m:r>
                      </m:e>
                    </m:acc>
                  </m:oMath>
                </a14:m>
                <a:r>
                  <a:rPr lang="en-US" sz="2340" dirty="0"/>
                  <a:t> for this journey?</a:t>
                </a:r>
              </a:p>
              <a:p>
                <a:pPr marL="457200" indent="-457200">
                  <a:buClr>
                    <a:srgbClr val="C00000"/>
                  </a:buClr>
                  <a:buFont typeface="+mj-lt"/>
                  <a:buAutoNum type="arabicPeriod" startAt="8"/>
                  <a:tabLst>
                    <a:tab pos="914400" algn="l"/>
                    <a:tab pos="2114550" algn="l"/>
                    <a:tab pos="3309938" algn="l"/>
                  </a:tabLst>
                </a:pPr>
                <a:r>
                  <a:rPr lang="en-US" sz="2340" dirty="0" smtClean="0"/>
                  <a:t>Trish </a:t>
                </a:r>
                <a:r>
                  <a:rPr lang="en-US" sz="2340" dirty="0"/>
                  <a:t>has been asked to </a:t>
                </a:r>
                <a:r>
                  <a:rPr lang="en-US" sz="2340" dirty="0" err="1"/>
                  <a:t>factorise</a:t>
                </a:r>
                <a:r>
                  <a:rPr lang="en-US" sz="2340" dirty="0"/>
                  <a:t> </a:t>
                </a:r>
                <a:r>
                  <a:rPr lang="en-US" sz="2340" dirty="0" smtClean="0"/>
                  <a:t>x</a:t>
                </a:r>
                <a:r>
                  <a:rPr lang="en-US" sz="2340" baseline="30000" dirty="0" smtClean="0"/>
                  <a:t>2 </a:t>
                </a:r>
                <a:r>
                  <a:rPr lang="en-US" sz="2340" dirty="0" smtClean="0"/>
                  <a:t>– 11x </a:t>
                </a:r>
                <a:r>
                  <a:rPr lang="en-US" sz="2340" dirty="0"/>
                  <a:t>+ </a:t>
                </a:r>
                <a:r>
                  <a:rPr lang="en-US" sz="2340" dirty="0" smtClean="0"/>
                  <a:t>24.</a:t>
                </a:r>
                <a:br>
                  <a:rPr lang="en-US" sz="2340" dirty="0" smtClean="0"/>
                </a:br>
                <a:r>
                  <a:rPr lang="en-US" sz="2340" dirty="0" smtClean="0"/>
                  <a:t>What </a:t>
                </a:r>
                <a:r>
                  <a:rPr lang="en-US" sz="2340" dirty="0"/>
                  <a:t>should Trish's answer be?</a:t>
                </a:r>
              </a:p>
            </p:txBody>
          </p:sp>
        </mc:Choice>
        <mc:Fallback>
          <p:sp>
            <p:nvSpPr>
              <p:cNvPr id="3" name="Rectangle 2"/>
              <p:cNvSpPr>
                <a:spLocks noRot="1" noChangeAspect="1" noMove="1" noResize="1" noEditPoints="1" noAdjustHandles="1" noChangeArrowheads="1" noChangeShapeType="1" noTextEdit="1"/>
              </p:cNvSpPr>
              <p:nvPr/>
            </p:nvSpPr>
            <p:spPr>
              <a:xfrm>
                <a:off x="251520" y="1224704"/>
                <a:ext cx="5220580" cy="4913204"/>
              </a:xfrm>
              <a:prstGeom prst="rect">
                <a:avLst/>
              </a:prstGeom>
              <a:blipFill rotWithShape="0">
                <a:blip r:embed="rId4"/>
                <a:stretch>
                  <a:fillRect l="-1400" t="-372" r="-2334" b="-1613"/>
                </a:stretch>
              </a:blipFill>
            </p:spPr>
            <p:txBody>
              <a:bodyPr/>
              <a:lstStyle/>
              <a:p>
                <a:r>
                  <a:rPr lang="en-US">
                    <a:noFill/>
                  </a:rPr>
                  <a:t> </a:t>
                </a:r>
              </a:p>
            </p:txBody>
          </p:sp>
        </mc:Fallback>
      </mc:AlternateContent>
      <p:sp>
        <p:nvSpPr>
          <p:cNvPr id="6" name="Rectangle 5"/>
          <p:cNvSpPr/>
          <p:nvPr/>
        </p:nvSpPr>
        <p:spPr>
          <a:xfrm flipH="1">
            <a:off x="251520" y="6093296"/>
            <a:ext cx="5204539" cy="41549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100" b="1" dirty="0" smtClean="0">
                <a:solidFill>
                  <a:srgbClr val="C00000"/>
                </a:solidFill>
                <a:latin typeface="Arial" panose="020B0604020202020204" pitchFamily="34" charset="0"/>
                <a:cs typeface="Arial" panose="020B0604020202020204" pitchFamily="34" charset="0"/>
              </a:rPr>
              <a:t>Q10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a:t>
            </a:r>
            <a:r>
              <a:rPr lang="en-US" sz="2100" dirty="0" smtClean="0">
                <a:solidFill>
                  <a:schemeClr val="tx1"/>
                </a:solidFill>
                <a:latin typeface="Arial" panose="020B0604020202020204" pitchFamily="34" charset="0"/>
                <a:cs typeface="Arial" panose="020B0604020202020204" pitchFamily="34" charset="0"/>
              </a:rPr>
              <a:t>– Think about the factors of 24.</a:t>
            </a:r>
            <a:endParaRPr lang="en-US" sz="2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305926"/>
      </p:ext>
    </p:extLst>
  </p:cSld>
  <p:clrMapOvr>
    <a:masterClrMapping/>
  </p:clrMapOvr>
  <p:transition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900" dirty="0" smtClean="0"/>
              <a:t>20.1 </a:t>
            </a:r>
            <a:r>
              <a:rPr lang="en-GB" sz="2900" dirty="0"/>
              <a:t>– </a:t>
            </a:r>
            <a:r>
              <a:rPr lang="en-US" sz="2900" dirty="0" smtClean="0"/>
              <a:t>Graphs </a:t>
            </a:r>
            <a:r>
              <a:rPr lang="en-US" sz="2900" dirty="0"/>
              <a:t>of </a:t>
            </a:r>
            <a:r>
              <a:rPr lang="en-US" sz="2900" dirty="0" smtClean="0"/>
              <a:t>Cubic </a:t>
            </a:r>
            <a:r>
              <a:rPr lang="en-US" sz="2900" dirty="0"/>
              <a:t>and </a:t>
            </a:r>
            <a:r>
              <a:rPr lang="en-US" sz="2900" dirty="0" smtClean="0"/>
              <a:t>Reciprocal Functions</a:t>
            </a:r>
            <a:endParaRPr lang="en-GB" sz="29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161</a:t>
            </a:r>
            <a:endParaRPr lang="en-GB" sz="1400" b="1" dirty="0">
              <a:latin typeface="Calibri" panose="020F0502020204030204" pitchFamily="34" charset="0"/>
            </a:endParaRPr>
          </a:p>
        </p:txBody>
      </p:sp>
      <p:sp>
        <p:nvSpPr>
          <p:cNvPr id="3" name="Rectangle 2"/>
          <p:cNvSpPr/>
          <p:nvPr/>
        </p:nvSpPr>
        <p:spPr>
          <a:xfrm>
            <a:off x="251520" y="1224704"/>
            <a:ext cx="5220580" cy="5493812"/>
          </a:xfrm>
          <a:prstGeom prst="rect">
            <a:avLst/>
          </a:prstGeom>
        </p:spPr>
        <p:txBody>
          <a:bodyPr wrap="square">
            <a:spAutoFit/>
          </a:bodyPr>
          <a:lstStyle/>
          <a:p>
            <a:pPr marL="457200" indent="-457200">
              <a:buClr>
                <a:srgbClr val="C00000"/>
              </a:buClr>
              <a:buFont typeface="+mj-lt"/>
              <a:buAutoNum type="arabicPeriod"/>
              <a:tabLst>
                <a:tab pos="914400" algn="l"/>
                <a:tab pos="2114550" algn="l"/>
                <a:tab pos="3309938" algn="l"/>
              </a:tabLst>
            </a:pPr>
            <a:r>
              <a:rPr lang="en-US" sz="2340" dirty="0" smtClean="0">
                <a:solidFill>
                  <a:srgbClr val="C00000"/>
                </a:solidFill>
              </a:rPr>
              <a:t>a.</a:t>
            </a:r>
            <a:r>
              <a:rPr lang="en-US" sz="2340" dirty="0" smtClean="0"/>
              <a:t>  Copy </a:t>
            </a:r>
            <a:r>
              <a:rPr lang="en-US" sz="2340" dirty="0"/>
              <a:t>and complete the table of values for </a:t>
            </a:r>
            <a:r>
              <a:rPr lang="en-US" sz="2340" i="1" dirty="0"/>
              <a:t>y</a:t>
            </a:r>
            <a:r>
              <a:rPr lang="en-US" sz="2340" dirty="0"/>
              <a:t> = </a:t>
            </a:r>
            <a:r>
              <a:rPr lang="en-US" sz="2340" i="1" dirty="0" smtClean="0"/>
              <a:t>x</a:t>
            </a:r>
            <a:r>
              <a:rPr lang="en-US" sz="2340" baseline="30000" dirty="0" smtClean="0"/>
              <a:t>3</a:t>
            </a:r>
            <a:r>
              <a:rPr lang="en-US" sz="2340" dirty="0" smtClean="0"/>
              <a:t>.</a:t>
            </a:r>
            <a:br>
              <a:rPr lang="en-US" sz="2340" dirty="0" smtClean="0"/>
            </a:br>
            <a:r>
              <a:rPr lang="en-US" sz="2340" dirty="0" smtClean="0"/>
              <a:t/>
            </a:r>
            <a:br>
              <a:rPr lang="en-US" sz="2340" dirty="0" smtClean="0"/>
            </a:br>
            <a:r>
              <a:rPr lang="en-US" sz="2340" dirty="0" smtClean="0"/>
              <a:t/>
            </a:r>
            <a:br>
              <a:rPr lang="en-US" sz="2340" dirty="0" smtClean="0"/>
            </a:br>
            <a:endParaRPr lang="en-US" sz="2340" dirty="0" smtClean="0"/>
          </a:p>
          <a:p>
            <a:pPr marL="914400" lvl="1" indent="-457200">
              <a:buClr>
                <a:srgbClr val="C00000"/>
              </a:buClr>
              <a:buFont typeface="+mj-lt"/>
              <a:buAutoNum type="alphaLcPeriod" startAt="2"/>
              <a:tabLst>
                <a:tab pos="914400" algn="l"/>
                <a:tab pos="2114550" algn="l"/>
                <a:tab pos="3309938" algn="l"/>
              </a:tabLst>
            </a:pPr>
            <a:r>
              <a:rPr lang="en-US" sz="2340" dirty="0" smtClean="0"/>
              <a:t>On </a:t>
            </a:r>
            <a:r>
              <a:rPr lang="en-US" sz="2340" dirty="0"/>
              <a:t>graph paper, draw a coordinate grid with the </a:t>
            </a:r>
            <a:r>
              <a:rPr lang="en-US" sz="2340" i="1" dirty="0"/>
              <a:t>x</a:t>
            </a:r>
            <a:r>
              <a:rPr lang="en-US" sz="2340" dirty="0"/>
              <a:t>-axis from -3 to +3 and the </a:t>
            </a:r>
            <a:r>
              <a:rPr lang="en-US" sz="2340" i="1" dirty="0" smtClean="0"/>
              <a:t>y</a:t>
            </a:r>
            <a:r>
              <a:rPr lang="en-US" sz="2340" dirty="0" smtClean="0"/>
              <a:t>-axis </a:t>
            </a:r>
            <a:r>
              <a:rPr lang="en-US" sz="2340" dirty="0"/>
              <a:t>from -30 to +30. </a:t>
            </a:r>
            <a:endParaRPr lang="en-US" sz="2340" dirty="0" smtClean="0"/>
          </a:p>
          <a:p>
            <a:pPr marL="914400" lvl="1" indent="-457200">
              <a:buClr>
                <a:srgbClr val="C00000"/>
              </a:buClr>
              <a:buFont typeface="+mj-lt"/>
              <a:buAutoNum type="alphaLcPeriod" startAt="2"/>
              <a:tabLst>
                <a:tab pos="914400" algn="l"/>
                <a:tab pos="2114550" algn="l"/>
                <a:tab pos="3309938" algn="l"/>
              </a:tabLst>
            </a:pPr>
            <a:r>
              <a:rPr lang="en-US" sz="2340" dirty="0" smtClean="0"/>
              <a:t>Plot </a:t>
            </a:r>
            <a:r>
              <a:rPr lang="en-US" sz="2340" dirty="0"/>
              <a:t>the points from your table of values for </a:t>
            </a:r>
            <a:r>
              <a:rPr lang="en-US" sz="2340" i="1" dirty="0"/>
              <a:t>y</a:t>
            </a:r>
            <a:r>
              <a:rPr lang="en-US" sz="2340" dirty="0"/>
              <a:t> = </a:t>
            </a:r>
            <a:r>
              <a:rPr lang="en-US" sz="2340" i="1" dirty="0"/>
              <a:t>x</a:t>
            </a:r>
            <a:r>
              <a:rPr lang="en-US" sz="2340" baseline="30000" dirty="0"/>
              <a:t>3</a:t>
            </a:r>
            <a:r>
              <a:rPr lang="en-US" sz="2340" dirty="0"/>
              <a:t>.</a:t>
            </a:r>
          </a:p>
          <a:p>
            <a:pPr marL="914400" lvl="1" indent="-457200">
              <a:buClr>
                <a:srgbClr val="C00000"/>
              </a:buClr>
              <a:buFont typeface="+mj-lt"/>
              <a:buAutoNum type="alphaLcPeriod" startAt="2"/>
              <a:tabLst>
                <a:tab pos="914400" algn="l"/>
                <a:tab pos="2114550" algn="l"/>
                <a:tab pos="3309938" algn="l"/>
              </a:tabLst>
            </a:pPr>
            <a:r>
              <a:rPr lang="en-US" sz="2340" dirty="0" smtClean="0"/>
              <a:t>Join </a:t>
            </a:r>
            <a:r>
              <a:rPr lang="en-US" sz="2340" dirty="0"/>
              <a:t>the points with a smooth </a:t>
            </a:r>
            <a:r>
              <a:rPr lang="en-US" sz="2340" dirty="0" smtClean="0"/>
              <a:t>curve.</a:t>
            </a:r>
            <a:br>
              <a:rPr lang="en-US" sz="2340" dirty="0" smtClean="0"/>
            </a:br>
            <a:r>
              <a:rPr lang="en-US" sz="2340" dirty="0" smtClean="0"/>
              <a:t>Label </a:t>
            </a:r>
            <a:r>
              <a:rPr lang="en-US" sz="2340" dirty="0"/>
              <a:t>your graph with its equation.</a:t>
            </a:r>
          </a:p>
        </p:txBody>
      </p:sp>
      <p:graphicFrame>
        <p:nvGraphicFramePr>
          <p:cNvPr id="2" name="Table 1"/>
          <p:cNvGraphicFramePr>
            <a:graphicFrameLocks noGrp="1"/>
          </p:cNvGraphicFramePr>
          <p:nvPr>
            <p:extLst>
              <p:ext uri="{D42A27DB-BD31-4B8C-83A1-F6EECF244321}">
                <p14:modId xmlns:p14="http://schemas.microsoft.com/office/powerpoint/2010/main" val="2344546317"/>
              </p:ext>
            </p:extLst>
          </p:nvPr>
        </p:nvGraphicFramePr>
        <p:xfrm>
          <a:off x="251520" y="2060848"/>
          <a:ext cx="5220584" cy="914400"/>
        </p:xfrm>
        <a:graphic>
          <a:graphicData uri="http://schemas.openxmlformats.org/drawingml/2006/table">
            <a:tbl>
              <a:tblPr firstRow="1" bandRow="1">
                <a:tableStyleId>{5940675A-B579-460E-94D1-54222C63F5DA}</a:tableStyleId>
              </a:tblPr>
              <a:tblGrid>
                <a:gridCol w="652573"/>
                <a:gridCol w="652573"/>
                <a:gridCol w="652573"/>
                <a:gridCol w="652573"/>
                <a:gridCol w="652573"/>
                <a:gridCol w="652573"/>
                <a:gridCol w="652573"/>
                <a:gridCol w="652573"/>
              </a:tblGrid>
              <a:tr h="370840">
                <a:tc>
                  <a:txBody>
                    <a:bodyPr/>
                    <a:lstStyle/>
                    <a:p>
                      <a:pPr algn="ctr"/>
                      <a:r>
                        <a:rPr lang="en-US" sz="2400" i="1" dirty="0" smtClean="0">
                          <a:latin typeface="Arial" panose="020B0604020202020204" pitchFamily="34" charset="0"/>
                          <a:cs typeface="Arial" panose="020B0604020202020204" pitchFamily="34" charset="0"/>
                        </a:rPr>
                        <a:t>X</a:t>
                      </a:r>
                      <a:endParaRPr lang="en-US" sz="2400"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r>
              <a:tr h="370840">
                <a:tc>
                  <a:txBody>
                    <a:bodyPr/>
                    <a:lstStyle/>
                    <a:p>
                      <a:pPr algn="ctr"/>
                      <a:r>
                        <a:rPr lang="en-US" sz="2400" i="1" dirty="0" smtClean="0">
                          <a:latin typeface="Arial" panose="020B0604020202020204" pitchFamily="34" charset="0"/>
                          <a:cs typeface="Arial" panose="020B0604020202020204" pitchFamily="34" charset="0"/>
                        </a:rPr>
                        <a:t>Y</a:t>
                      </a:r>
                      <a:endParaRPr lang="en-US" sz="2400" i="1"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r>
            </a:tbl>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608929906"/>
      </p:ext>
    </p:extLst>
  </p:cSld>
  <p:clrMapOvr>
    <a:masterClrMapping/>
  </p:clrMapOvr>
  <p:transition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900" dirty="0" smtClean="0"/>
              <a:t>20.1 </a:t>
            </a:r>
            <a:r>
              <a:rPr lang="en-GB" sz="2900" dirty="0"/>
              <a:t>– </a:t>
            </a:r>
            <a:r>
              <a:rPr lang="en-US" sz="2900" dirty="0" smtClean="0"/>
              <a:t>Graphs </a:t>
            </a:r>
            <a:r>
              <a:rPr lang="en-US" sz="2900" dirty="0"/>
              <a:t>of </a:t>
            </a:r>
            <a:r>
              <a:rPr lang="en-US" sz="2900" dirty="0" smtClean="0"/>
              <a:t>Cubic </a:t>
            </a:r>
            <a:r>
              <a:rPr lang="en-US" sz="2900" dirty="0"/>
              <a:t>and </a:t>
            </a:r>
            <a:r>
              <a:rPr lang="en-US" sz="2900" dirty="0" smtClean="0"/>
              <a:t>Reciprocal Functions</a:t>
            </a:r>
            <a:endParaRPr lang="en-GB" sz="29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161</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24704"/>
                <a:ext cx="5220580" cy="5033814"/>
              </a:xfrm>
              <a:prstGeom prst="rect">
                <a:avLst/>
              </a:prstGeom>
            </p:spPr>
            <p:txBody>
              <a:bodyPr wrap="square">
                <a:spAutoFit/>
              </a:bodyPr>
              <a:lstStyle/>
              <a:p>
                <a:pPr marL="457200" indent="-457200">
                  <a:buClr>
                    <a:srgbClr val="C00000"/>
                  </a:buClr>
                  <a:buFont typeface="+mj-lt"/>
                  <a:buAutoNum type="arabicPeriod" startAt="2"/>
                  <a:tabLst>
                    <a:tab pos="914400" algn="l"/>
                    <a:tab pos="2114550" algn="l"/>
                    <a:tab pos="3309938" algn="l"/>
                  </a:tabLst>
                </a:pPr>
                <a:r>
                  <a:rPr lang="en-US" sz="2870" dirty="0" smtClean="0">
                    <a:solidFill>
                      <a:srgbClr val="C00000"/>
                    </a:solidFill>
                  </a:rPr>
                  <a:t>a.</a:t>
                </a:r>
                <a:r>
                  <a:rPr lang="en-US" sz="2870" dirty="0"/>
                  <a:t> Use your graph from </a:t>
                </a:r>
                <a:r>
                  <a:rPr lang="en-US" sz="2870" b="1" dirty="0"/>
                  <a:t>Q1</a:t>
                </a:r>
                <a:r>
                  <a:rPr lang="en-US" sz="2870" dirty="0"/>
                  <a:t> to estimate</a:t>
                </a:r>
              </a:p>
              <a:p>
                <a:pPr marL="1428750" lvl="2" indent="-514350">
                  <a:buClr>
                    <a:srgbClr val="C00000"/>
                  </a:buClr>
                  <a:buFont typeface="+mj-lt"/>
                  <a:buAutoNum type="romanLcPeriod"/>
                  <a:tabLst>
                    <a:tab pos="914400" algn="l"/>
                    <a:tab pos="2114550" algn="l"/>
                    <a:tab pos="3309938" algn="l"/>
                  </a:tabLst>
                </a:pPr>
                <a:r>
                  <a:rPr lang="en-US" sz="2870" dirty="0" smtClean="0"/>
                  <a:t>1.7</a:t>
                </a:r>
                <a:r>
                  <a:rPr lang="en-US" sz="2870" baseline="30000" dirty="0" smtClean="0"/>
                  <a:t>3</a:t>
                </a:r>
                <a:endParaRPr lang="en-US" sz="2870" baseline="30000" dirty="0"/>
              </a:p>
              <a:p>
                <a:pPr marL="1428750" lvl="2" indent="-514350">
                  <a:buClr>
                    <a:srgbClr val="C00000"/>
                  </a:buClr>
                  <a:buFont typeface="+mj-lt"/>
                  <a:buAutoNum type="romanLcPeriod"/>
                  <a:tabLst>
                    <a:tab pos="914400" algn="l"/>
                    <a:tab pos="2114550" algn="l"/>
                    <a:tab pos="3309938" algn="l"/>
                  </a:tabLst>
                </a:pPr>
                <a14:m>
                  <m:oMath xmlns:m="http://schemas.openxmlformats.org/officeDocument/2006/math">
                    <m:rad>
                      <m:radPr>
                        <m:ctrlPr>
                          <a:rPr lang="en-US" sz="2870" dirty="0" smtClean="0">
                            <a:latin typeface="Cambria Math" panose="02040503050406030204" pitchFamily="18" charset="0"/>
                          </a:rPr>
                        </m:ctrlPr>
                      </m:radPr>
                      <m:deg>
                        <m:r>
                          <m:rPr>
                            <m:brk m:alnAt="7"/>
                          </m:rPr>
                          <a:rPr lang="en-US" sz="2870" b="0" i="0" dirty="0" smtClean="0">
                            <a:latin typeface="Cambria Math" panose="02040503050406030204" pitchFamily="18" charset="0"/>
                          </a:rPr>
                          <m:t>3</m:t>
                        </m:r>
                      </m:deg>
                      <m:e>
                        <m:r>
                          <a:rPr lang="en-US" sz="2870" b="0" i="0" dirty="0" smtClean="0">
                            <a:latin typeface="Cambria Math" panose="02040503050406030204" pitchFamily="18" charset="0"/>
                          </a:rPr>
                          <m:t>20</m:t>
                        </m:r>
                      </m:e>
                    </m:rad>
                  </m:oMath>
                </a14:m>
                <a:endParaRPr lang="en-US" sz="2870" dirty="0"/>
              </a:p>
              <a:p>
                <a:pPr marL="914400" lvl="1" indent="-457200">
                  <a:buClr>
                    <a:srgbClr val="C00000"/>
                  </a:buClr>
                  <a:buFont typeface="+mj-lt"/>
                  <a:buAutoNum type="alphaLcPeriod" startAt="2"/>
                  <a:tabLst>
                    <a:tab pos="914400" algn="l"/>
                    <a:tab pos="2114550" algn="l"/>
                    <a:tab pos="3309938" algn="l"/>
                  </a:tabLst>
                </a:pPr>
                <a:r>
                  <a:rPr lang="en-US" sz="2870" dirty="0" smtClean="0"/>
                  <a:t>Use </a:t>
                </a:r>
                <a:r>
                  <a:rPr lang="en-US" sz="2870" dirty="0"/>
                  <a:t>a calculator to work out</a:t>
                </a:r>
              </a:p>
              <a:p>
                <a:pPr marL="1428750" lvl="2" indent="-514350">
                  <a:buClr>
                    <a:srgbClr val="C00000"/>
                  </a:buClr>
                  <a:buFont typeface="+mj-lt"/>
                  <a:buAutoNum type="romanLcPeriod"/>
                  <a:tabLst>
                    <a:tab pos="914400" algn="l"/>
                    <a:tab pos="2114550" algn="l"/>
                    <a:tab pos="3309938" algn="l"/>
                  </a:tabLst>
                </a:pPr>
                <a:r>
                  <a:rPr lang="en-US" sz="2870" dirty="0" smtClean="0"/>
                  <a:t>1.7</a:t>
                </a:r>
                <a:r>
                  <a:rPr lang="en-US" sz="2870" baseline="30000" dirty="0" smtClean="0"/>
                  <a:t>3</a:t>
                </a:r>
                <a:endParaRPr lang="en-US" sz="2870" baseline="30000" dirty="0"/>
              </a:p>
              <a:p>
                <a:pPr marL="1428750" lvl="2" indent="-514350">
                  <a:buClr>
                    <a:srgbClr val="C00000"/>
                  </a:buClr>
                  <a:buFont typeface="+mj-lt"/>
                  <a:buAutoNum type="romanLcPeriod"/>
                  <a:tabLst>
                    <a:tab pos="914400" algn="l"/>
                    <a:tab pos="2114550" algn="l"/>
                    <a:tab pos="3309938" algn="l"/>
                  </a:tabLst>
                </a:pPr>
                <a14:m>
                  <m:oMath xmlns:m="http://schemas.openxmlformats.org/officeDocument/2006/math">
                    <m:rad>
                      <m:radPr>
                        <m:ctrlPr>
                          <a:rPr lang="en-US" sz="2870" dirty="0">
                            <a:latin typeface="Cambria Math" panose="02040503050406030204" pitchFamily="18" charset="0"/>
                          </a:rPr>
                        </m:ctrlPr>
                      </m:radPr>
                      <m:deg>
                        <m:r>
                          <m:rPr>
                            <m:brk m:alnAt="7"/>
                          </m:rPr>
                          <a:rPr lang="en-US" sz="2870" i="0" dirty="0">
                            <a:latin typeface="Cambria Math" panose="02040503050406030204" pitchFamily="18" charset="0"/>
                          </a:rPr>
                          <m:t>3</m:t>
                        </m:r>
                      </m:deg>
                      <m:e>
                        <m:r>
                          <a:rPr lang="en-US" sz="2870" i="0" dirty="0">
                            <a:latin typeface="Cambria Math" panose="02040503050406030204" pitchFamily="18" charset="0"/>
                          </a:rPr>
                          <m:t>20</m:t>
                        </m:r>
                      </m:e>
                    </m:rad>
                  </m:oMath>
                </a14:m>
                <a:endParaRPr lang="en-US" sz="2870" dirty="0"/>
              </a:p>
              <a:p>
                <a:pPr marL="457200" indent="-457200">
                  <a:buClr>
                    <a:srgbClr val="C00000"/>
                  </a:buClr>
                  <a:buFont typeface="+mj-lt"/>
                  <a:buAutoNum type="arabicPeriod" startAt="2"/>
                  <a:tabLst>
                    <a:tab pos="914400" algn="l"/>
                    <a:tab pos="2114550" algn="l"/>
                    <a:tab pos="3309938" algn="l"/>
                  </a:tabLst>
                </a:pPr>
                <a:r>
                  <a:rPr lang="en-US" sz="2870" dirty="0" smtClean="0">
                    <a:solidFill>
                      <a:srgbClr val="C00000"/>
                    </a:solidFill>
                  </a:rPr>
                  <a:t>a. </a:t>
                </a:r>
                <a:r>
                  <a:rPr lang="en-US" sz="2870" dirty="0" smtClean="0"/>
                  <a:t> </a:t>
                </a:r>
                <a:r>
                  <a:rPr lang="en-US" sz="2870" dirty="0"/>
                  <a:t>Make a table of </a:t>
                </a:r>
                <a:r>
                  <a:rPr lang="en-US" sz="2870" i="1" dirty="0"/>
                  <a:t>y</a:t>
                </a:r>
                <a:r>
                  <a:rPr lang="en-US" sz="2870" dirty="0"/>
                  <a:t> = -</a:t>
                </a:r>
                <a:r>
                  <a:rPr lang="en-US" sz="2870" i="1" dirty="0"/>
                  <a:t>x</a:t>
                </a:r>
                <a:r>
                  <a:rPr lang="en-US" sz="2870" baseline="30000" dirty="0"/>
                  <a:t>3</a:t>
                </a:r>
                <a:r>
                  <a:rPr lang="en-US" sz="2870" dirty="0"/>
                  <a:t> for values of </a:t>
                </a:r>
                <a:r>
                  <a:rPr lang="en-US" sz="2870" i="1" dirty="0"/>
                  <a:t>x</a:t>
                </a:r>
                <a:r>
                  <a:rPr lang="en-US" sz="2870" dirty="0"/>
                  <a:t> from -3 to +</a:t>
                </a:r>
                <a:r>
                  <a:rPr lang="en-US" sz="2870" dirty="0" smtClean="0"/>
                  <a:t>3.</a:t>
                </a:r>
              </a:p>
              <a:p>
                <a:pPr marL="914400" lvl="1" indent="-457200">
                  <a:buClr>
                    <a:srgbClr val="C00000"/>
                  </a:buClr>
                  <a:buFont typeface="+mj-lt"/>
                  <a:buAutoNum type="alphaLcPeriod" startAt="2"/>
                  <a:tabLst>
                    <a:tab pos="914400" algn="l"/>
                    <a:tab pos="2114550" algn="l"/>
                    <a:tab pos="3309938" algn="l"/>
                  </a:tabLst>
                </a:pPr>
                <a:r>
                  <a:rPr lang="en-US" sz="2870" dirty="0" smtClean="0"/>
                  <a:t>Plot </a:t>
                </a:r>
                <a:r>
                  <a:rPr lang="en-US" sz="2870" dirty="0"/>
                  <a:t>the graph of </a:t>
                </a:r>
                <a:r>
                  <a:rPr lang="en-US" sz="2870" i="1" dirty="0"/>
                  <a:t>y</a:t>
                </a:r>
                <a:r>
                  <a:rPr lang="en-US" sz="2870" dirty="0"/>
                  <a:t> = -</a:t>
                </a:r>
                <a:r>
                  <a:rPr lang="en-US" sz="2870" i="1" dirty="0"/>
                  <a:t>x</a:t>
                </a:r>
                <a:r>
                  <a:rPr lang="en-US" sz="2870" baseline="30000" dirty="0"/>
                  <a:t>3</a:t>
                </a:r>
                <a:r>
                  <a:rPr lang="en-US" sz="2870" dirty="0"/>
                  <a:t>.</a:t>
                </a:r>
              </a:p>
            </p:txBody>
          </p:sp>
        </mc:Choice>
        <mc:Fallback>
          <p:sp>
            <p:nvSpPr>
              <p:cNvPr id="3" name="Rectangle 2"/>
              <p:cNvSpPr>
                <a:spLocks noRot="1" noChangeAspect="1" noMove="1" noResize="1" noEditPoints="1" noAdjustHandles="1" noChangeArrowheads="1" noChangeShapeType="1" noTextEdit="1"/>
              </p:cNvSpPr>
              <p:nvPr/>
            </p:nvSpPr>
            <p:spPr>
              <a:xfrm>
                <a:off x="251520" y="1224704"/>
                <a:ext cx="5220580" cy="5033814"/>
              </a:xfrm>
              <a:prstGeom prst="rect">
                <a:avLst/>
              </a:prstGeom>
              <a:blipFill rotWithShape="0">
                <a:blip r:embed="rId4"/>
                <a:stretch>
                  <a:fillRect l="-2217" t="-1332" r="-1984" b="-2542"/>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269045708"/>
      </p:ext>
    </p:extLst>
  </p:cSld>
  <p:clrMapOvr>
    <a:masterClrMapping/>
  </p:clrMapOvr>
  <p:transition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900" dirty="0" smtClean="0"/>
              <a:t>20.1 </a:t>
            </a:r>
            <a:r>
              <a:rPr lang="en-GB" sz="2900" dirty="0"/>
              <a:t>– </a:t>
            </a:r>
            <a:r>
              <a:rPr lang="en-US" sz="2900" dirty="0" smtClean="0"/>
              <a:t>Graphs </a:t>
            </a:r>
            <a:r>
              <a:rPr lang="en-US" sz="2900" dirty="0"/>
              <a:t>of </a:t>
            </a:r>
            <a:r>
              <a:rPr lang="en-US" sz="2900" dirty="0" smtClean="0"/>
              <a:t>Cubic </a:t>
            </a:r>
            <a:r>
              <a:rPr lang="en-US" sz="2900" dirty="0"/>
              <a:t>and </a:t>
            </a:r>
            <a:r>
              <a:rPr lang="en-US" sz="2900" dirty="0" smtClean="0"/>
              <a:t>Reciprocal Functions</a:t>
            </a:r>
            <a:endParaRPr lang="en-GB" sz="29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161</a:t>
            </a:r>
            <a:endParaRPr lang="en-GB" sz="1400" b="1" dirty="0">
              <a:latin typeface="Calibri" panose="020F0502020204030204" pitchFamily="34" charset="0"/>
            </a:endParaRPr>
          </a:p>
        </p:txBody>
      </p:sp>
      <p:sp>
        <p:nvSpPr>
          <p:cNvPr id="3" name="Rectangle 2"/>
          <p:cNvSpPr/>
          <p:nvPr/>
        </p:nvSpPr>
        <p:spPr>
          <a:xfrm>
            <a:off x="251520" y="1224704"/>
            <a:ext cx="5220580" cy="5509200"/>
          </a:xfrm>
          <a:prstGeom prst="rect">
            <a:avLst/>
          </a:prstGeom>
        </p:spPr>
        <p:txBody>
          <a:bodyPr wrap="square">
            <a:spAutoFit/>
          </a:bodyPr>
          <a:lstStyle/>
          <a:p>
            <a:pPr marL="514350" indent="-514350">
              <a:buClr>
                <a:srgbClr val="C00000"/>
              </a:buClr>
              <a:buFont typeface="+mj-lt"/>
              <a:buAutoNum type="arabicPeriod" startAt="4"/>
              <a:tabLst>
                <a:tab pos="914400" algn="l"/>
                <a:tab pos="2114550" algn="l"/>
                <a:tab pos="3309938" algn="l"/>
              </a:tabLst>
            </a:pPr>
            <a:r>
              <a:rPr lang="en-US" sz="2160" dirty="0" smtClean="0">
                <a:solidFill>
                  <a:srgbClr val="C00000"/>
                </a:solidFill>
              </a:rPr>
              <a:t>a.</a:t>
            </a:r>
            <a:r>
              <a:rPr lang="en-US" sz="2160" dirty="0"/>
              <a:t> Copy and complete this table of values for </a:t>
            </a:r>
            <a:r>
              <a:rPr lang="en-US" sz="2160" i="1" dirty="0"/>
              <a:t>y</a:t>
            </a:r>
            <a:r>
              <a:rPr lang="en-US" sz="2160" dirty="0"/>
              <a:t> = </a:t>
            </a:r>
            <a:r>
              <a:rPr lang="en-US" sz="2160" i="1" dirty="0" smtClean="0"/>
              <a:t>x</a:t>
            </a:r>
            <a:r>
              <a:rPr lang="en-US" sz="2160" baseline="30000" dirty="0" smtClean="0"/>
              <a:t>3</a:t>
            </a:r>
            <a:r>
              <a:rPr lang="en-US" sz="2160" dirty="0" smtClean="0"/>
              <a:t> - 3.</a:t>
            </a:r>
            <a:br>
              <a:rPr lang="en-US" sz="2160" dirty="0" smtClean="0"/>
            </a:br>
            <a:r>
              <a:rPr lang="en-US" sz="2800" dirty="0" smtClean="0"/>
              <a:t/>
            </a:r>
            <a:br>
              <a:rPr lang="en-US" sz="2800" dirty="0" smtClean="0"/>
            </a:br>
            <a:r>
              <a:rPr lang="en-US" sz="2160" dirty="0" smtClean="0"/>
              <a:t/>
            </a:r>
            <a:br>
              <a:rPr lang="en-US" sz="2160" dirty="0" smtClean="0"/>
            </a:br>
            <a:r>
              <a:rPr lang="en-US" sz="2160" dirty="0" smtClean="0"/>
              <a:t/>
            </a:r>
            <a:br>
              <a:rPr lang="en-US" sz="2160" dirty="0" smtClean="0"/>
            </a:br>
            <a:r>
              <a:rPr lang="en-US" sz="2160" dirty="0" smtClean="0"/>
              <a:t/>
            </a:r>
            <a:br>
              <a:rPr lang="en-US" sz="2160" dirty="0" smtClean="0"/>
            </a:br>
            <a:endParaRPr lang="en-US" sz="2160" dirty="0" smtClean="0"/>
          </a:p>
          <a:p>
            <a:pPr marL="857250" lvl="1" indent="-400050">
              <a:buClr>
                <a:srgbClr val="C00000"/>
              </a:buClr>
              <a:buFont typeface="+mj-lt"/>
              <a:buAutoNum type="alphaLcPeriod" startAt="2"/>
              <a:tabLst>
                <a:tab pos="2114550" algn="l"/>
                <a:tab pos="3309938" algn="l"/>
              </a:tabLst>
            </a:pPr>
            <a:r>
              <a:rPr lang="en-US" sz="2160" dirty="0"/>
              <a:t>Draw a pair of axes on graph </a:t>
            </a:r>
            <a:r>
              <a:rPr lang="en-US" sz="2160" dirty="0" smtClean="0"/>
              <a:t>paper.</a:t>
            </a:r>
            <a:br>
              <a:rPr lang="en-US" sz="2160" dirty="0" smtClean="0"/>
            </a:br>
            <a:r>
              <a:rPr lang="en-US" sz="2160" dirty="0" smtClean="0"/>
              <a:t>Plot </a:t>
            </a:r>
            <a:r>
              <a:rPr lang="en-US" sz="2160" dirty="0"/>
              <a:t>the graph of y = </a:t>
            </a:r>
            <a:r>
              <a:rPr lang="en-US" sz="2160" i="1" dirty="0"/>
              <a:t>x</a:t>
            </a:r>
            <a:r>
              <a:rPr lang="en-US" sz="2160" baseline="30000" dirty="0"/>
              <a:t>3</a:t>
            </a:r>
            <a:r>
              <a:rPr lang="en-US" sz="2160" dirty="0"/>
              <a:t> - 3. </a:t>
            </a:r>
            <a:endParaRPr lang="en-US" sz="2160" dirty="0" smtClean="0"/>
          </a:p>
          <a:p>
            <a:pPr marL="857250" lvl="1" indent="-400050">
              <a:buClr>
                <a:srgbClr val="C00000"/>
              </a:buClr>
              <a:buFont typeface="+mj-lt"/>
              <a:buAutoNum type="alphaLcPeriod" startAt="2"/>
              <a:tabLst>
                <a:tab pos="2114550" algn="l"/>
                <a:tab pos="3309938" algn="l"/>
              </a:tabLst>
            </a:pPr>
            <a:r>
              <a:rPr lang="en-US" sz="2160" dirty="0" smtClean="0"/>
              <a:t>Draw </a:t>
            </a:r>
            <a:r>
              <a:rPr lang="en-US" sz="2160" dirty="0"/>
              <a:t>a table of values for y = </a:t>
            </a:r>
            <a:r>
              <a:rPr lang="en-US" sz="2160" i="1" dirty="0" smtClean="0"/>
              <a:t>x</a:t>
            </a:r>
            <a:r>
              <a:rPr lang="en-US" sz="2160" baseline="30000" dirty="0" smtClean="0"/>
              <a:t>3 </a:t>
            </a:r>
            <a:r>
              <a:rPr lang="en-US" sz="2160" dirty="0" smtClean="0"/>
              <a:t>+ </a:t>
            </a:r>
            <a:r>
              <a:rPr lang="en-US" sz="2160" dirty="0"/>
              <a:t>5. </a:t>
            </a:r>
            <a:endParaRPr lang="en-US" sz="2160" dirty="0" smtClean="0"/>
          </a:p>
          <a:p>
            <a:pPr marL="857250" lvl="1" indent="-400050">
              <a:buClr>
                <a:srgbClr val="C00000"/>
              </a:buClr>
              <a:buFont typeface="+mj-lt"/>
              <a:buAutoNum type="alphaLcPeriod" startAt="2"/>
              <a:tabLst>
                <a:tab pos="2114550" algn="l"/>
                <a:tab pos="3309938" algn="l"/>
              </a:tabLst>
            </a:pPr>
            <a:r>
              <a:rPr lang="en-US" sz="2160" dirty="0" smtClean="0"/>
              <a:t>Plot </a:t>
            </a:r>
            <a:r>
              <a:rPr lang="en-US" sz="2160" dirty="0"/>
              <a:t>the graph of </a:t>
            </a:r>
            <a:r>
              <a:rPr lang="en-US" sz="2160" i="1" dirty="0"/>
              <a:t>y</a:t>
            </a:r>
            <a:r>
              <a:rPr lang="en-US" sz="2160" dirty="0"/>
              <a:t> = </a:t>
            </a:r>
            <a:r>
              <a:rPr lang="en-US" sz="2160" i="1" dirty="0"/>
              <a:t>x</a:t>
            </a:r>
            <a:r>
              <a:rPr lang="en-US" sz="2160" baseline="30000" dirty="0"/>
              <a:t>3</a:t>
            </a:r>
            <a:r>
              <a:rPr lang="en-US" sz="2160" dirty="0"/>
              <a:t> + 5 on your axes from part </a:t>
            </a:r>
            <a:r>
              <a:rPr lang="en-US" sz="2160" b="1" dirty="0"/>
              <a:t>b</a:t>
            </a:r>
            <a:r>
              <a:rPr lang="en-US" sz="2160" dirty="0"/>
              <a:t>.</a:t>
            </a:r>
          </a:p>
          <a:p>
            <a:pPr marL="857250" lvl="1" indent="-400050">
              <a:buClr>
                <a:srgbClr val="C00000"/>
              </a:buClr>
              <a:buFont typeface="+mj-lt"/>
              <a:buAutoNum type="alphaLcPeriod" startAt="2"/>
              <a:tabLst>
                <a:tab pos="2114550" algn="l"/>
                <a:tab pos="3309938" algn="l"/>
              </a:tabLst>
            </a:pPr>
            <a:r>
              <a:rPr lang="en-US" sz="2160" dirty="0" smtClean="0"/>
              <a:t>What </a:t>
            </a:r>
            <a:r>
              <a:rPr lang="en-US" sz="2160" dirty="0"/>
              <a:t>is the same about your two graphs? What is different?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433151278"/>
              </p:ext>
            </p:extLst>
          </p:nvPr>
        </p:nvGraphicFramePr>
        <p:xfrm>
          <a:off x="251520" y="2060848"/>
          <a:ext cx="5220584" cy="1584960"/>
        </p:xfrm>
        <a:graphic>
          <a:graphicData uri="http://schemas.openxmlformats.org/drawingml/2006/table">
            <a:tbl>
              <a:tblPr firstRow="1" bandRow="1">
                <a:tableStyleId>{5940675A-B579-460E-94D1-54222C63F5DA}</a:tableStyleId>
              </a:tblPr>
              <a:tblGrid>
                <a:gridCol w="652573"/>
                <a:gridCol w="652573"/>
                <a:gridCol w="652573"/>
                <a:gridCol w="652573"/>
                <a:gridCol w="652573"/>
                <a:gridCol w="652573"/>
                <a:gridCol w="652573"/>
                <a:gridCol w="652573"/>
              </a:tblGrid>
              <a:tr h="370840">
                <a:tc>
                  <a:txBody>
                    <a:bodyPr/>
                    <a:lstStyle/>
                    <a:p>
                      <a:pPr algn="ctr"/>
                      <a:r>
                        <a:rPr lang="en-US" sz="2000" i="1" dirty="0" smtClean="0">
                          <a:latin typeface="Arial" panose="020B0604020202020204" pitchFamily="34" charset="0"/>
                          <a:cs typeface="Arial" panose="020B0604020202020204" pitchFamily="34" charset="0"/>
                        </a:rPr>
                        <a:t>X</a:t>
                      </a:r>
                      <a:endParaRPr lang="en-US" sz="2000"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i="1" dirty="0" smtClean="0">
                          <a:latin typeface="Arial" panose="020B0604020202020204" pitchFamily="34" charset="0"/>
                          <a:cs typeface="Arial" panose="020B0604020202020204" pitchFamily="34" charset="0"/>
                        </a:rPr>
                        <a:t>X</a:t>
                      </a:r>
                      <a:r>
                        <a:rPr lang="en-US" sz="2000" i="1" baseline="30000" dirty="0" smtClean="0">
                          <a:latin typeface="Arial" panose="020B0604020202020204" pitchFamily="34" charset="0"/>
                          <a:cs typeface="Arial" panose="020B0604020202020204" pitchFamily="34" charset="0"/>
                        </a:rPr>
                        <a:t>3</a:t>
                      </a:r>
                      <a:endParaRPr lang="en-US" sz="2000" i="1" baseline="30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-27</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8</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i="0" baseline="0" dirty="0" smtClean="0">
                          <a:latin typeface="Arial" panose="020B0604020202020204" pitchFamily="34" charset="0"/>
                          <a:cs typeface="Arial" panose="020B0604020202020204" pitchFamily="34" charset="0"/>
                        </a:rPr>
                        <a:t>-3</a:t>
                      </a:r>
                      <a:endParaRPr lang="en-US" sz="2000" i="0"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i="0" baseline="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i="0" baseline="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i="0" baseline="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i="0" baseline="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i="0" baseline="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i="0" baseline="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i="0" baseline="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i="1" baseline="0" dirty="0" smtClean="0">
                          <a:latin typeface="Arial" panose="020B0604020202020204" pitchFamily="34" charset="0"/>
                          <a:cs typeface="Arial" panose="020B0604020202020204" pitchFamily="34" charset="0"/>
                        </a:rPr>
                        <a:t>Y</a:t>
                      </a:r>
                      <a:endParaRPr lang="en-US" sz="2000" i="1"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-30</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257798583"/>
      </p:ext>
    </p:extLst>
  </p:cSld>
  <p:clrMapOvr>
    <a:masterClrMapping/>
  </p:clrMapOvr>
  <p:transition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900" dirty="0" smtClean="0"/>
              <a:t>20.1 </a:t>
            </a:r>
            <a:r>
              <a:rPr lang="en-GB" sz="2900" dirty="0"/>
              <a:t>– </a:t>
            </a:r>
            <a:r>
              <a:rPr lang="en-US" sz="2900" dirty="0" smtClean="0"/>
              <a:t>Graphs </a:t>
            </a:r>
            <a:r>
              <a:rPr lang="en-US" sz="2900" dirty="0"/>
              <a:t>of </a:t>
            </a:r>
            <a:r>
              <a:rPr lang="en-US" sz="2900" dirty="0" smtClean="0"/>
              <a:t>Cubic </a:t>
            </a:r>
            <a:r>
              <a:rPr lang="en-US" sz="2900" dirty="0"/>
              <a:t>and </a:t>
            </a:r>
            <a:r>
              <a:rPr lang="en-US" sz="2900" dirty="0" smtClean="0"/>
              <a:t>Reciprocal Functions</a:t>
            </a:r>
            <a:endParaRPr lang="en-GB" sz="29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161</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24704"/>
                <a:ext cx="7632848" cy="5540876"/>
              </a:xfrm>
              <a:prstGeom prst="rect">
                <a:avLst/>
              </a:prstGeom>
            </p:spPr>
            <p:txBody>
              <a:bodyPr wrap="square">
                <a:spAutoFit/>
              </a:bodyPr>
              <a:lstStyle/>
              <a:p>
                <a:pPr marL="514350" indent="-514350">
                  <a:buClr>
                    <a:srgbClr val="C00000"/>
                  </a:buClr>
                  <a:buFont typeface="+mj-lt"/>
                  <a:buAutoNum type="arabicPeriod" startAt="5"/>
                  <a:tabLst>
                    <a:tab pos="914400" algn="l"/>
                    <a:tab pos="2114550" algn="l"/>
                    <a:tab pos="3309938" algn="l"/>
                  </a:tabLst>
                </a:pPr>
                <a:r>
                  <a:rPr lang="en-US" sz="2800" dirty="0" smtClean="0"/>
                  <a:t>Use </a:t>
                </a:r>
                <a:r>
                  <a:rPr lang="en-US" sz="2800" dirty="0"/>
                  <a:t>your graph of </a:t>
                </a:r>
                <a:r>
                  <a:rPr lang="en-US" sz="2800" i="1" dirty="0"/>
                  <a:t>y</a:t>
                </a:r>
                <a:r>
                  <a:rPr lang="en-US" sz="2800" dirty="0"/>
                  <a:t> = </a:t>
                </a:r>
                <a:r>
                  <a:rPr lang="en-US" sz="2800" i="1" dirty="0"/>
                  <a:t>x</a:t>
                </a:r>
                <a:r>
                  <a:rPr lang="en-US" sz="2800" baseline="30000" dirty="0"/>
                  <a:t>3</a:t>
                </a:r>
                <a:r>
                  <a:rPr lang="en-US" sz="2800" dirty="0"/>
                  <a:t> + 5 from </a:t>
                </a:r>
                <a:r>
                  <a:rPr lang="en-US" sz="2800" b="1" dirty="0"/>
                  <a:t>Q4</a:t>
                </a:r>
                <a:r>
                  <a:rPr lang="en-US" sz="2800" dirty="0"/>
                  <a:t> to find the solution of </a:t>
                </a:r>
                <a:r>
                  <a:rPr lang="en-US" sz="2800" i="1" dirty="0"/>
                  <a:t>x</a:t>
                </a:r>
                <a:r>
                  <a:rPr lang="en-US" sz="2800" baseline="30000" dirty="0"/>
                  <a:t>3</a:t>
                </a:r>
                <a:r>
                  <a:rPr lang="en-US" sz="2800" dirty="0"/>
                  <a:t>+ 5 = 0</a:t>
                </a:r>
                <a:r>
                  <a:rPr lang="en-US" sz="2800" dirty="0" smtClean="0"/>
                  <a:t>.</a:t>
                </a:r>
              </a:p>
              <a:p>
                <a:pPr marL="514350" indent="-514350">
                  <a:buClr>
                    <a:srgbClr val="C00000"/>
                  </a:buClr>
                  <a:buFont typeface="+mj-lt"/>
                  <a:buAutoNum type="arabicPeriod" startAt="7"/>
                  <a:tabLst>
                    <a:tab pos="914400" algn="l"/>
                    <a:tab pos="2114550" algn="l"/>
                    <a:tab pos="3309938" algn="l"/>
                  </a:tabLst>
                </a:pPr>
                <a:r>
                  <a:rPr lang="en-US" sz="2800" dirty="0" smtClean="0">
                    <a:solidFill>
                      <a:srgbClr val="C00000"/>
                    </a:solidFill>
                  </a:rPr>
                  <a:t>a.</a:t>
                </a:r>
                <a:r>
                  <a:rPr lang="en-US" sz="2800" dirty="0" smtClean="0"/>
                  <a:t>  Copy </a:t>
                </a:r>
                <a:r>
                  <a:rPr lang="en-US" sz="2800" dirty="0"/>
                  <a:t>and complete the table of </a:t>
                </a:r>
                <a:r>
                  <a:rPr lang="en-US" sz="2800" dirty="0" smtClean="0"/>
                  <a:t>values for </a:t>
                </a:r>
                <a:r>
                  <a:rPr lang="en-US" sz="2800" i="1" dirty="0"/>
                  <a:t>y</a:t>
                </a:r>
                <a:r>
                  <a:rPr lang="en-US" sz="2800" dirty="0"/>
                  <a:t> =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a:rPr lang="en-US" sz="3600" i="1">
                            <a:latin typeface="Cambria Math" panose="02040503050406030204" pitchFamily="18" charset="0"/>
                            <a:cs typeface="Arial" panose="020B0604020202020204" pitchFamily="34" charset="0"/>
                          </a:rPr>
                          <m:t>1</m:t>
                        </m:r>
                      </m:num>
                      <m:den>
                        <m:r>
                          <a:rPr lang="en-US" sz="3600" b="0" i="1" smtClean="0">
                            <a:latin typeface="Cambria Math" panose="02040503050406030204" pitchFamily="18" charset="0"/>
                            <a:cs typeface="Arial" panose="020B0604020202020204" pitchFamily="34" charset="0"/>
                          </a:rPr>
                          <m:t>𝑥</m:t>
                        </m:r>
                      </m:den>
                    </m:f>
                  </m:oMath>
                </a14:m>
                <a:r>
                  <a:rPr lang="en-US" sz="2800" dirty="0" smtClean="0"/>
                  <a:t>.</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smtClean="0"/>
              </a:p>
              <a:p>
                <a:pPr marL="971550" lvl="1" indent="-514350">
                  <a:buClr>
                    <a:srgbClr val="C00000"/>
                  </a:buClr>
                  <a:buFont typeface="+mj-lt"/>
                  <a:buAutoNum type="alphaLcPeriod" startAt="2"/>
                  <a:tabLst>
                    <a:tab pos="914400" algn="l"/>
                    <a:tab pos="2114550" algn="l"/>
                    <a:tab pos="3309938" algn="l"/>
                  </a:tabLst>
                </a:pPr>
                <a:r>
                  <a:rPr lang="en-US" sz="2800" dirty="0" smtClean="0"/>
                  <a:t>Plot </a:t>
                </a:r>
                <a:r>
                  <a:rPr lang="en-US" sz="2800" dirty="0"/>
                  <a:t>the </a:t>
                </a:r>
                <a:r>
                  <a:rPr lang="en-US" sz="2800" dirty="0" smtClean="0"/>
                  <a:t>points.</a:t>
                </a:r>
                <a:br>
                  <a:rPr lang="en-US" sz="2800" dirty="0" smtClean="0"/>
                </a:br>
                <a:r>
                  <a:rPr lang="en-US" sz="2800" dirty="0" smtClean="0"/>
                  <a:t>Join </a:t>
                </a:r>
                <a:r>
                  <a:rPr lang="en-US" sz="2800" dirty="0"/>
                  <a:t>the two parts with smooth </a:t>
                </a:r>
                <a:r>
                  <a:rPr lang="en-US" sz="2800" dirty="0" smtClean="0"/>
                  <a:t>curves.</a:t>
                </a:r>
              </a:p>
              <a:p>
                <a:pPr marL="971550" lvl="1" indent="-514350">
                  <a:buClr>
                    <a:srgbClr val="C00000"/>
                  </a:buClr>
                  <a:buFont typeface="+mj-lt"/>
                  <a:buAutoNum type="alphaLcPeriod" startAt="2"/>
                  <a:tabLst>
                    <a:tab pos="914400" algn="l"/>
                    <a:tab pos="2114550" algn="l"/>
                    <a:tab pos="3309938" algn="l"/>
                  </a:tabLst>
                </a:pPr>
                <a:r>
                  <a:rPr lang="en-US" sz="2800" dirty="0" smtClean="0"/>
                  <a:t>Label </a:t>
                </a:r>
                <a:r>
                  <a:rPr lang="en-US" sz="2800" dirty="0"/>
                  <a:t>your graph </a:t>
                </a:r>
                <a:r>
                  <a:rPr lang="en-US" sz="2800" i="1" dirty="0"/>
                  <a:t>y</a:t>
                </a:r>
                <a:r>
                  <a:rPr lang="en-US" sz="2800" dirty="0"/>
                  <a:t> =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a:rPr lang="en-US" sz="3600" i="1">
                            <a:latin typeface="Cambria Math" panose="02040503050406030204" pitchFamily="18" charset="0"/>
                            <a:cs typeface="Arial" panose="020B0604020202020204" pitchFamily="34" charset="0"/>
                          </a:rPr>
                          <m:t>1</m:t>
                        </m:r>
                      </m:num>
                      <m:den>
                        <m:r>
                          <a:rPr lang="en-US" sz="3600" b="0" i="1" smtClean="0">
                            <a:latin typeface="Cambria Math" panose="02040503050406030204" pitchFamily="18" charset="0"/>
                            <a:cs typeface="Arial" panose="020B0604020202020204" pitchFamily="34" charset="0"/>
                          </a:rPr>
                          <m:t>𝑥</m:t>
                        </m:r>
                      </m:den>
                    </m:f>
                  </m:oMath>
                </a14:m>
                <a:r>
                  <a:rPr lang="en-US" sz="2800" dirty="0"/>
                  <a:t>.</a:t>
                </a:r>
              </a:p>
            </p:txBody>
          </p:sp>
        </mc:Choice>
        <mc:Fallback>
          <p:sp>
            <p:nvSpPr>
              <p:cNvPr id="3" name="Rectangle 2"/>
              <p:cNvSpPr>
                <a:spLocks noRot="1" noChangeAspect="1" noMove="1" noResize="1" noEditPoints="1" noAdjustHandles="1" noChangeArrowheads="1" noChangeShapeType="1" noTextEdit="1"/>
              </p:cNvSpPr>
              <p:nvPr/>
            </p:nvSpPr>
            <p:spPr>
              <a:xfrm>
                <a:off x="251520" y="1224704"/>
                <a:ext cx="7632848" cy="5540876"/>
              </a:xfrm>
              <a:prstGeom prst="rect">
                <a:avLst/>
              </a:prstGeom>
              <a:blipFill rotWithShape="0">
                <a:blip r:embed="rId4"/>
                <a:stretch>
                  <a:fillRect l="-1438" t="-1210" r="-2236"/>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mc:AlternateContent xmlns:mc="http://schemas.openxmlformats.org/markup-compatibility/2006">
        <mc:Choice xmlns:a14="http://schemas.microsoft.com/office/drawing/2010/main" Requires="a14">
          <p:graphicFrame>
            <p:nvGraphicFramePr>
              <p:cNvPr id="8" name="Table 7"/>
              <p:cNvGraphicFramePr>
                <a:graphicFrameLocks noGrp="1"/>
              </p:cNvGraphicFramePr>
              <p:nvPr>
                <p:extLst>
                  <p:ext uri="{D42A27DB-BD31-4B8C-83A1-F6EECF244321}">
                    <p14:modId xmlns:p14="http://schemas.microsoft.com/office/powerpoint/2010/main" val="1796586853"/>
                  </p:ext>
                </p:extLst>
              </p:nvPr>
            </p:nvGraphicFramePr>
            <p:xfrm>
              <a:off x="251520" y="3573016"/>
              <a:ext cx="8513016" cy="1324102"/>
            </p:xfrm>
            <a:graphic>
              <a:graphicData uri="http://schemas.openxmlformats.org/drawingml/2006/table">
                <a:tbl>
                  <a:tblPr firstRow="1" bandRow="1">
                    <a:tableStyleId>{5940675A-B579-460E-94D1-54222C63F5DA}</a:tableStyleId>
                  </a:tblPr>
                  <a:tblGrid>
                    <a:gridCol w="549534"/>
                    <a:gridCol w="646559"/>
                    <a:gridCol w="621786"/>
                    <a:gridCol w="621786"/>
                    <a:gridCol w="621786"/>
                    <a:gridCol w="512374"/>
                    <a:gridCol w="733262"/>
                    <a:gridCol w="718811"/>
                    <a:gridCol w="718811"/>
                    <a:gridCol w="718811"/>
                    <a:gridCol w="512374"/>
                    <a:gridCol w="512374"/>
                    <a:gridCol w="512374"/>
                    <a:gridCol w="512374"/>
                  </a:tblGrid>
                  <a:tr h="370840">
                    <a:tc>
                      <a:txBody>
                        <a:bodyPr/>
                        <a:lstStyle/>
                        <a:p>
                          <a:pPr algn="ctr"/>
                          <a:r>
                            <a:rPr lang="en-US" sz="2000" i="1" dirty="0" smtClean="0">
                              <a:latin typeface="Arial" panose="020B0604020202020204" pitchFamily="34" charset="0"/>
                              <a:cs typeface="Arial" panose="020B0604020202020204" pitchFamily="34" charset="0"/>
                            </a:rPr>
                            <a:t>X</a:t>
                          </a:r>
                          <a:endParaRPr lang="en-US" sz="2000"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i="1" smtClean="0">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2</m:t>
                                  </m:r>
                                </m:den>
                              </m:f>
                            </m:oMath>
                          </a14:m>
                          <a:endParaRPr lang="en-US" sz="2000" dirty="0"/>
                        </a:p>
                      </a:txBody>
                      <a:tcPr/>
                    </a:tc>
                    <a:tc>
                      <a:txBody>
                        <a:bodyPr/>
                        <a:lstStyle/>
                        <a:p>
                          <a:pPr algn="ctr"/>
                          <a:r>
                            <a:rPr lang="en-US" sz="2400" dirty="0" smtClean="0">
                              <a:latin typeface="Arial" panose="020B0604020202020204" pitchFamily="34" charset="0"/>
                              <a:cs typeface="Arial" panose="020B0604020202020204" pitchFamily="34" charset="0"/>
                            </a:rPr>
                            <a:t>-</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i="1" smtClean="0">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4</m:t>
                                  </m:r>
                                </m:den>
                              </m:f>
                            </m:oMath>
                          </a14:m>
                          <a:endParaRPr lang="en-US" sz="2000"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i="1" smtClean="0">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4</m:t>
                                    </m:r>
                                  </m:den>
                                </m:f>
                              </m:oMath>
                            </m:oMathPara>
                          </a14:m>
                          <a:endParaRPr lang="en-US" sz="2000"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i="1" smtClean="0">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2</m:t>
                                    </m:r>
                                  </m:den>
                                </m:f>
                              </m:oMath>
                            </m:oMathPara>
                          </a14:m>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i="1" baseline="0" dirty="0" smtClean="0">
                              <a:latin typeface="Arial" panose="020B0604020202020204" pitchFamily="34" charset="0"/>
                              <a:cs typeface="Arial" panose="020B0604020202020204" pitchFamily="34" charset="0"/>
                            </a:rPr>
                            <a:t>Y</a:t>
                          </a:r>
                          <a:endParaRPr lang="en-US" sz="2000" i="1"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400" i="0" dirty="0" smtClean="0">
                              <a:latin typeface="Arial" panose="020B0604020202020204" pitchFamily="34" charset="0"/>
                              <a:cs typeface="Arial" panose="020B0604020202020204" pitchFamily="34" charset="0"/>
                            </a:rPr>
                            <a:t>-</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i="1" smtClean="0">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4</m:t>
                                  </m:r>
                                </m:den>
                              </m:f>
                            </m:oMath>
                          </a14:m>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i="1" smtClean="0">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4</m:t>
                                    </m:r>
                                  </m:den>
                                </m:f>
                              </m:oMath>
                            </m:oMathPara>
                          </a14:m>
                          <a:endParaRPr lang="en-US" sz="2000" dirty="0">
                            <a:latin typeface="Arial" panose="020B0604020202020204" pitchFamily="34" charset="0"/>
                            <a:cs typeface="Arial" panose="020B0604020202020204" pitchFamily="34" charset="0"/>
                          </a:endParaRPr>
                        </a:p>
                      </a:txBody>
                      <a:tcPr/>
                    </a:tc>
                  </a:tr>
                </a:tbl>
              </a:graphicData>
            </a:graphic>
          </p:graphicFrame>
        </mc:Choice>
        <mc:Fallback>
          <p:graphicFrame>
            <p:nvGraphicFramePr>
              <p:cNvPr id="8" name="Table 7"/>
              <p:cNvGraphicFramePr>
                <a:graphicFrameLocks noGrp="1"/>
              </p:cNvGraphicFramePr>
              <p:nvPr>
                <p:extLst>
                  <p:ext uri="{D42A27DB-BD31-4B8C-83A1-F6EECF244321}">
                    <p14:modId xmlns:p14="http://schemas.microsoft.com/office/powerpoint/2010/main" val="1796586853"/>
                  </p:ext>
                </p:extLst>
              </p:nvPr>
            </p:nvGraphicFramePr>
            <p:xfrm>
              <a:off x="251520" y="3573016"/>
              <a:ext cx="8513016" cy="1324102"/>
            </p:xfrm>
            <a:graphic>
              <a:graphicData uri="http://schemas.openxmlformats.org/drawingml/2006/table">
                <a:tbl>
                  <a:tblPr firstRow="1" bandRow="1">
                    <a:tableStyleId>{5940675A-B579-460E-94D1-54222C63F5DA}</a:tableStyleId>
                  </a:tblPr>
                  <a:tblGrid>
                    <a:gridCol w="549534"/>
                    <a:gridCol w="646559"/>
                    <a:gridCol w="621786"/>
                    <a:gridCol w="621786"/>
                    <a:gridCol w="621786"/>
                    <a:gridCol w="512374"/>
                    <a:gridCol w="733262"/>
                    <a:gridCol w="718811"/>
                    <a:gridCol w="718811"/>
                    <a:gridCol w="718811"/>
                    <a:gridCol w="512374"/>
                    <a:gridCol w="512374"/>
                    <a:gridCol w="512374"/>
                    <a:gridCol w="512374"/>
                  </a:tblGrid>
                  <a:tr h="662051">
                    <a:tc>
                      <a:txBody>
                        <a:bodyPr/>
                        <a:lstStyle/>
                        <a:p>
                          <a:pPr algn="ctr"/>
                          <a:r>
                            <a:rPr lang="en-US" sz="2000" i="1" dirty="0" smtClean="0">
                              <a:latin typeface="Arial" panose="020B0604020202020204" pitchFamily="34" charset="0"/>
                              <a:cs typeface="Arial" panose="020B0604020202020204" pitchFamily="34" charset="0"/>
                            </a:rPr>
                            <a:t>X</a:t>
                          </a:r>
                          <a:endParaRPr lang="en-US" sz="2000"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tc>
                    <a:tc>
                      <a:txBody>
                        <a:bodyPr/>
                        <a:lstStyle/>
                        <a:p>
                          <a:endParaRPr lang="en-US"/>
                        </a:p>
                      </a:txBody>
                      <a:tcPr>
                        <a:blipFill rotWithShape="0">
                          <a:blip r:embed="rId6"/>
                          <a:stretch>
                            <a:fillRect l="-485124" t="-3670" r="-571901" b="-101835"/>
                          </a:stretch>
                        </a:blipFill>
                      </a:tcPr>
                    </a:tc>
                    <a:tc>
                      <a:txBody>
                        <a:bodyPr/>
                        <a:lstStyle/>
                        <a:p>
                          <a:endParaRPr lang="en-US"/>
                        </a:p>
                      </a:txBody>
                      <a:tcPr>
                        <a:blipFill rotWithShape="0">
                          <a:blip r:embed="rId6"/>
                          <a:stretch>
                            <a:fillRect l="-600000" t="-3670" r="-486441" b="-101835"/>
                          </a:stretch>
                        </a:blipFill>
                      </a:tcPr>
                    </a:tc>
                    <a:tc>
                      <a:txBody>
                        <a:bodyPr/>
                        <a:lstStyle/>
                        <a:p>
                          <a:endParaRPr lang="en-US"/>
                        </a:p>
                      </a:txBody>
                      <a:tcPr>
                        <a:blipFill rotWithShape="0">
                          <a:blip r:embed="rId6"/>
                          <a:stretch>
                            <a:fillRect l="-700000" t="-3670" r="-386441" b="-101835"/>
                          </a:stretch>
                        </a:blipFill>
                      </a:tcPr>
                    </a:tc>
                    <a:tc>
                      <a:txBody>
                        <a:bodyPr/>
                        <a:lstStyle/>
                        <a:p>
                          <a:endParaRPr lang="en-US"/>
                        </a:p>
                      </a:txBody>
                      <a:tcPr>
                        <a:blipFill rotWithShape="0">
                          <a:blip r:embed="rId6"/>
                          <a:stretch>
                            <a:fillRect l="-800000" t="-3670" r="-286441" b="-101835"/>
                          </a:stretch>
                        </a:blipFill>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tc>
                  </a:tr>
                  <a:tr h="662051">
                    <a:tc>
                      <a:txBody>
                        <a:bodyPr/>
                        <a:lstStyle/>
                        <a:p>
                          <a:pPr algn="ctr"/>
                          <a:r>
                            <a:rPr lang="en-US" sz="2000" i="1" baseline="0" dirty="0" smtClean="0">
                              <a:latin typeface="Arial" panose="020B0604020202020204" pitchFamily="34" charset="0"/>
                              <a:cs typeface="Arial" panose="020B0604020202020204" pitchFamily="34" charset="0"/>
                            </a:rPr>
                            <a:t>Y</a:t>
                          </a:r>
                          <a:endParaRPr lang="en-US" sz="2000" i="1" baseline="0" dirty="0">
                            <a:latin typeface="Arial" panose="020B0604020202020204" pitchFamily="34" charset="0"/>
                            <a:cs typeface="Arial" panose="020B0604020202020204" pitchFamily="34" charset="0"/>
                          </a:endParaRPr>
                        </a:p>
                      </a:txBody>
                      <a:tcPr>
                        <a:solidFill>
                          <a:srgbClr val="B9CDE5"/>
                        </a:solidFill>
                      </a:tcPr>
                    </a:tc>
                    <a:tc>
                      <a:txBody>
                        <a:bodyPr/>
                        <a:lstStyle/>
                        <a:p>
                          <a:endParaRPr lang="en-US"/>
                        </a:p>
                      </a:txBody>
                      <a:tcPr>
                        <a:blipFill rotWithShape="0">
                          <a:blip r:embed="rId6"/>
                          <a:stretch>
                            <a:fillRect l="-85849" t="-103670" r="-1134906" b="-1835"/>
                          </a:stretch>
                        </a:blipFill>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endParaRPr lang="en-US"/>
                        </a:p>
                      </a:txBody>
                      <a:tcPr>
                        <a:blipFill rotWithShape="0">
                          <a:blip r:embed="rId6"/>
                          <a:stretch>
                            <a:fillRect l="-1564286" t="-103670" r="-2381" b="-1835"/>
                          </a:stretch>
                        </a:blipFill>
                      </a:tcPr>
                    </a:tc>
                  </a:tr>
                </a:tbl>
              </a:graphicData>
            </a:graphic>
          </p:graphicFrame>
        </mc:Fallback>
      </mc:AlternateContent>
    </p:spTree>
    <p:extLst>
      <p:ext uri="{BB962C8B-B14F-4D97-AF65-F5344CB8AC3E}">
        <p14:creationId xmlns:p14="http://schemas.microsoft.com/office/powerpoint/2010/main" val="2340012840"/>
      </p:ext>
    </p:extLst>
  </p:cSld>
  <p:clrMapOvr>
    <a:masterClrMapping/>
  </p:clrMapOvr>
  <p:transition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900" dirty="0" smtClean="0"/>
              <a:t>20.1 </a:t>
            </a:r>
            <a:r>
              <a:rPr lang="en-GB" sz="2900" dirty="0"/>
              <a:t>– </a:t>
            </a:r>
            <a:r>
              <a:rPr lang="en-US" sz="2900" dirty="0" smtClean="0"/>
              <a:t>Graphs </a:t>
            </a:r>
            <a:r>
              <a:rPr lang="en-US" sz="2900" dirty="0"/>
              <a:t>of </a:t>
            </a:r>
            <a:r>
              <a:rPr lang="en-US" sz="2900" dirty="0" smtClean="0"/>
              <a:t>Cubic </a:t>
            </a:r>
            <a:r>
              <a:rPr lang="en-US" sz="2900" dirty="0"/>
              <a:t>and </a:t>
            </a:r>
            <a:r>
              <a:rPr lang="en-US" sz="2900" dirty="0" smtClean="0"/>
              <a:t>Reciprocal Functions</a:t>
            </a:r>
            <a:endParaRPr lang="en-GB" sz="29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161</a:t>
            </a:r>
            <a:endParaRPr lang="en-GB" sz="1400" b="1" dirty="0">
              <a:latin typeface="Calibri" panose="020F0502020204030204" pitchFamily="34" charset="0"/>
            </a:endParaRPr>
          </a:p>
        </p:txBody>
      </p:sp>
      <p:grpSp>
        <p:nvGrpSpPr>
          <p:cNvPr id="7" name="Group 6"/>
          <p:cNvGrpSpPr/>
          <p:nvPr/>
        </p:nvGrpSpPr>
        <p:grpSpPr>
          <a:xfrm>
            <a:off x="305905" y="1268760"/>
            <a:ext cx="5706255" cy="3377986"/>
            <a:chOff x="3483872" y="1089031"/>
            <a:chExt cx="5264592" cy="3377986"/>
          </a:xfrm>
        </p:grpSpPr>
        <p:sp>
          <p:nvSpPr>
            <p:cNvPr id="9" name="Round Diagonal Corner Rectangle 8"/>
            <p:cNvSpPr/>
            <p:nvPr/>
          </p:nvSpPr>
          <p:spPr>
            <a:xfrm>
              <a:off x="3491880" y="1089031"/>
              <a:ext cx="5256584" cy="309634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2800767"/>
            </a:xfrm>
            <a:prstGeom prst="rect">
              <a:avLst/>
            </a:prstGeom>
          </p:spPr>
          <p:txBody>
            <a:bodyPr wrap="square">
              <a:spAutoFit/>
            </a:bodyPr>
            <a:lstStyle/>
            <a:p>
              <a:pPr marL="342900" indent="-342900">
                <a:spcAft>
                  <a:spcPts val="0"/>
                </a:spcAft>
                <a:buClr>
                  <a:srgbClr val="C00000"/>
                </a:buClr>
                <a:buFont typeface="+mj-lt"/>
                <a:buAutoNum type="alphaLcPeriod"/>
                <a:tabLst>
                  <a:tab pos="4972050" algn="r"/>
                </a:tabLst>
              </a:pPr>
              <a:r>
                <a:rPr lang="en-US" sz="2200" dirty="0" smtClean="0"/>
                <a:t>Copy </a:t>
              </a:r>
              <a:r>
                <a:rPr lang="en-US" sz="2200" dirty="0"/>
                <a:t>and complete the table of values for y - x3 - x + </a:t>
              </a:r>
              <a:r>
                <a:rPr lang="en-US" sz="2200" dirty="0" smtClean="0"/>
                <a:t>3	</a:t>
              </a:r>
              <a:r>
                <a:rPr lang="en-US" sz="2200" b="1" dirty="0" smtClean="0"/>
                <a:t>(2 marks)</a:t>
              </a:r>
              <a:br>
                <a:rPr lang="en-US" sz="2200" b="1" dirty="0" smtClean="0"/>
              </a:br>
              <a:r>
                <a:rPr lang="en-US" sz="2200" b="1" dirty="0" smtClean="0"/>
                <a:t/>
              </a:r>
              <a:br>
                <a:rPr lang="en-US" sz="2200" b="1" dirty="0" smtClean="0"/>
              </a:br>
              <a:r>
                <a:rPr lang="en-US" sz="2200" b="1" dirty="0" smtClean="0"/>
                <a:t/>
              </a:r>
              <a:br>
                <a:rPr lang="en-US" sz="2200" b="1" dirty="0" smtClean="0"/>
              </a:br>
              <a:endParaRPr lang="en-US" sz="2200" b="1" dirty="0" smtClean="0"/>
            </a:p>
            <a:p>
              <a:pPr marL="342900" indent="-342900">
                <a:spcAft>
                  <a:spcPts val="0"/>
                </a:spcAft>
                <a:buClr>
                  <a:srgbClr val="C00000"/>
                </a:buClr>
                <a:buFont typeface="+mj-lt"/>
                <a:buAutoNum type="alphaLcPeriod"/>
                <a:tabLst>
                  <a:tab pos="4972050" algn="r"/>
                </a:tabLst>
              </a:pPr>
              <a:r>
                <a:rPr lang="en-US" sz="2200" dirty="0"/>
                <a:t>Copy the grid and draw the graph of y = x3 - x + 3 from x = -3 to x = </a:t>
              </a:r>
              <a:r>
                <a:rPr lang="en-US" sz="2200" dirty="0" smtClean="0"/>
                <a:t>3 </a:t>
              </a:r>
              <a:r>
                <a:rPr lang="en-US" sz="2200" b="1" dirty="0"/>
                <a:t>(2 marks)</a:t>
              </a:r>
              <a:endParaRPr lang="en-US" sz="2200" dirty="0"/>
            </a:p>
          </p:txBody>
        </p:sp>
      </p:grpSp>
      <p:graphicFrame>
        <p:nvGraphicFramePr>
          <p:cNvPr id="12" name="Table 11"/>
          <p:cNvGraphicFramePr>
            <a:graphicFrameLocks noGrp="1"/>
          </p:cNvGraphicFramePr>
          <p:nvPr>
            <p:extLst>
              <p:ext uri="{D42A27DB-BD31-4B8C-83A1-F6EECF244321}">
                <p14:modId xmlns:p14="http://schemas.microsoft.com/office/powerpoint/2010/main" val="1461817903"/>
              </p:ext>
            </p:extLst>
          </p:nvPr>
        </p:nvGraphicFramePr>
        <p:xfrm>
          <a:off x="431536" y="2708136"/>
          <a:ext cx="5412896" cy="792480"/>
        </p:xfrm>
        <a:graphic>
          <a:graphicData uri="http://schemas.openxmlformats.org/drawingml/2006/table">
            <a:tbl>
              <a:tblPr firstRow="1" bandRow="1">
                <a:tableStyleId>{5940675A-B579-460E-94D1-54222C63F5DA}</a:tableStyleId>
              </a:tblPr>
              <a:tblGrid>
                <a:gridCol w="676612"/>
                <a:gridCol w="676612"/>
                <a:gridCol w="676612"/>
                <a:gridCol w="676612"/>
                <a:gridCol w="676612"/>
                <a:gridCol w="676612"/>
                <a:gridCol w="676612"/>
                <a:gridCol w="676612"/>
              </a:tblGrid>
              <a:tr h="370840">
                <a:tc>
                  <a:txBody>
                    <a:bodyPr/>
                    <a:lstStyle/>
                    <a:p>
                      <a:pPr algn="ctr"/>
                      <a:r>
                        <a:rPr lang="en-US" sz="2000" i="1" dirty="0" smtClean="0">
                          <a:latin typeface="Arial" panose="020B0604020202020204" pitchFamily="34" charset="0"/>
                          <a:cs typeface="Arial" panose="020B0604020202020204" pitchFamily="34" charset="0"/>
                        </a:rPr>
                        <a:t>X</a:t>
                      </a:r>
                      <a:endParaRPr lang="en-US" sz="2000"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i="1" baseline="0" dirty="0" smtClean="0">
                          <a:latin typeface="Arial" panose="020B0604020202020204" pitchFamily="34" charset="0"/>
                          <a:cs typeface="Arial" panose="020B0604020202020204" pitchFamily="34" charset="0"/>
                        </a:rPr>
                        <a:t>Y</a:t>
                      </a:r>
                      <a:endParaRPr lang="en-US" sz="2000" i="1"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r>
            </a:tbl>
          </a:graphicData>
        </a:graphic>
      </p:graphicFrame>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6202132" y="1236558"/>
            <a:ext cx="2644393" cy="5288786"/>
          </a:xfrm>
          <a:prstGeom prst="rect">
            <a:avLst/>
          </a:prstGeom>
          <a:noFill/>
          <a:ln w="9525">
            <a:noFill/>
            <a:miter lim="800000"/>
            <a:headEnd/>
            <a:tailEnd/>
          </a:ln>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408" y="1190689"/>
            <a:ext cx="664145" cy="681999"/>
          </a:xfrm>
          <a:prstGeom prst="rect">
            <a:avLst/>
          </a:prstGeom>
        </p:spPr>
      </p:pic>
      <p:sp>
        <p:nvSpPr>
          <p:cNvPr id="13" name="Rectangle 12"/>
          <p:cNvSpPr/>
          <p:nvPr/>
        </p:nvSpPr>
        <p:spPr>
          <a:xfrm flipH="1">
            <a:off x="223752" y="4516377"/>
            <a:ext cx="5788407" cy="203132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Ins="1645920" rtlCol="0" anchor="ctr">
            <a:spAutoFit/>
          </a:bodyPr>
          <a:lstStyle/>
          <a:p>
            <a:r>
              <a:rPr lang="en-US" b="1" dirty="0" smtClean="0">
                <a:solidFill>
                  <a:schemeClr val="tx1"/>
                </a:solidFill>
                <a:latin typeface="Arial" panose="020B0604020202020204" pitchFamily="34" charset="0"/>
                <a:cs typeface="Arial" panose="020B0604020202020204" pitchFamily="34" charset="0"/>
              </a:rPr>
              <a:t>Exam </a:t>
            </a:r>
            <a:r>
              <a:rPr lang="en-US" b="1" dirty="0">
                <a:solidFill>
                  <a:schemeClr val="tx1"/>
                </a:solidFill>
                <a:latin typeface="Arial" panose="020B0604020202020204" pitchFamily="34" charset="0"/>
                <a:cs typeface="Arial" panose="020B0604020202020204" pitchFamily="34" charset="0"/>
              </a:rPr>
              <a:t>hint</a:t>
            </a:r>
          </a:p>
          <a:p>
            <a:r>
              <a:rPr lang="en-US" dirty="0">
                <a:solidFill>
                  <a:schemeClr val="tx1"/>
                </a:solidFill>
                <a:latin typeface="Arial" panose="020B0604020202020204" pitchFamily="34" charset="0"/>
                <a:cs typeface="Arial" panose="020B0604020202020204" pitchFamily="34" charset="0"/>
              </a:rPr>
              <a:t>You might find it easier to draw your own table with a row for each part of the function.</a:t>
            </a:r>
          </a:p>
          <a:p>
            <a:r>
              <a:rPr lang="en-US" dirty="0" smtClean="0">
                <a:solidFill>
                  <a:schemeClr val="tx1"/>
                </a:solidFill>
                <a:latin typeface="Arial" panose="020B0604020202020204" pitchFamily="34" charset="0"/>
                <a:cs typeface="Arial" panose="020B0604020202020204" pitchFamily="34" charset="0"/>
              </a:rPr>
              <a:t>Complete </a:t>
            </a:r>
            <a:r>
              <a:rPr lang="en-US" dirty="0">
                <a:solidFill>
                  <a:schemeClr val="tx1"/>
                </a:solidFill>
                <a:latin typeface="Arial" panose="020B0604020202020204" pitchFamily="34" charset="0"/>
                <a:cs typeface="Arial" panose="020B0604020202020204" pitchFamily="34" charset="0"/>
              </a:rPr>
              <a:t>the graph. Plot the points using crosses. Join them with a smooth curve. Always use a sharp pencil.</a:t>
            </a:r>
            <a:endParaRPr lang="en-US" dirty="0">
              <a:solidFill>
                <a:schemeClr val="tx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33458141"/>
              </p:ext>
            </p:extLst>
          </p:nvPr>
        </p:nvGraphicFramePr>
        <p:xfrm>
          <a:off x="4499993" y="4581128"/>
          <a:ext cx="1437008" cy="1905000"/>
        </p:xfrm>
        <a:graphic>
          <a:graphicData uri="http://schemas.openxmlformats.org/drawingml/2006/table">
            <a:tbl>
              <a:tblPr firstRow="1" bandRow="1">
                <a:tableStyleId>{5940675A-B579-460E-94D1-54222C63F5DA}</a:tableStyleId>
              </a:tblPr>
              <a:tblGrid>
                <a:gridCol w="718504"/>
                <a:gridCol w="718504"/>
              </a:tblGrid>
              <a:tr h="370840">
                <a:tc>
                  <a:txBody>
                    <a:bodyPr/>
                    <a:lstStyle/>
                    <a:p>
                      <a:pPr algn="ctr"/>
                      <a:r>
                        <a:rPr lang="en-US" sz="1900" i="1" dirty="0" smtClean="0">
                          <a:latin typeface="Arial" panose="020B0604020202020204" pitchFamily="34" charset="0"/>
                          <a:cs typeface="Arial" panose="020B0604020202020204" pitchFamily="34" charset="0"/>
                        </a:rPr>
                        <a:t>X</a:t>
                      </a:r>
                      <a:endParaRPr lang="en-US" sz="1900" i="1"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sz="1900" dirty="0">
                        <a:latin typeface="Arial" panose="020B0604020202020204" pitchFamily="34" charset="0"/>
                        <a:cs typeface="Arial" panose="020B0604020202020204" pitchFamily="34" charset="0"/>
                      </a:endParaRPr>
                    </a:p>
                  </a:txBody>
                  <a:tcPr/>
                </a:tc>
              </a:tr>
              <a:tr h="370840">
                <a:tc>
                  <a:txBody>
                    <a:bodyPr/>
                    <a:lstStyle/>
                    <a:p>
                      <a:pPr algn="ctr"/>
                      <a:r>
                        <a:rPr lang="en-US" sz="1900" i="1" dirty="0" smtClean="0">
                          <a:latin typeface="Arial" panose="020B0604020202020204" pitchFamily="34" charset="0"/>
                          <a:cs typeface="Arial" panose="020B0604020202020204" pitchFamily="34" charset="0"/>
                        </a:rPr>
                        <a:t>X-</a:t>
                      </a:r>
                      <a:r>
                        <a:rPr lang="en-US" sz="1900" i="1" baseline="30000" dirty="0" smtClean="0">
                          <a:latin typeface="Arial" panose="020B0604020202020204" pitchFamily="34" charset="0"/>
                          <a:cs typeface="Arial" panose="020B0604020202020204" pitchFamily="34" charset="0"/>
                        </a:rPr>
                        <a:t>3</a:t>
                      </a:r>
                      <a:endParaRPr lang="en-US" sz="1900" i="1" baseline="30000"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sz="1900" dirty="0">
                        <a:latin typeface="Arial" panose="020B0604020202020204" pitchFamily="34" charset="0"/>
                        <a:cs typeface="Arial" panose="020B0604020202020204" pitchFamily="34" charset="0"/>
                      </a:endParaRPr>
                    </a:p>
                  </a:txBody>
                  <a:tcPr/>
                </a:tc>
              </a:tr>
              <a:tr h="370840">
                <a:tc>
                  <a:txBody>
                    <a:bodyPr/>
                    <a:lstStyle/>
                    <a:p>
                      <a:pPr algn="ctr"/>
                      <a:r>
                        <a:rPr lang="en-US" sz="1900" i="0" baseline="0" dirty="0" smtClean="0">
                          <a:latin typeface="Arial" panose="020B0604020202020204" pitchFamily="34" charset="0"/>
                          <a:cs typeface="Arial" panose="020B0604020202020204" pitchFamily="34" charset="0"/>
                        </a:rPr>
                        <a:t>-X</a:t>
                      </a:r>
                      <a:endParaRPr lang="en-US" sz="1900" i="0"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sz="1900" dirty="0">
                        <a:latin typeface="Arial" panose="020B0604020202020204" pitchFamily="34" charset="0"/>
                        <a:cs typeface="Arial" panose="020B0604020202020204" pitchFamily="34" charset="0"/>
                      </a:endParaRPr>
                    </a:p>
                  </a:txBody>
                  <a:tcPr/>
                </a:tc>
              </a:tr>
              <a:tr h="370840">
                <a:tc>
                  <a:txBody>
                    <a:bodyPr/>
                    <a:lstStyle/>
                    <a:p>
                      <a:pPr algn="ctr"/>
                      <a:r>
                        <a:rPr lang="en-US" sz="1900" i="1" baseline="0" dirty="0" smtClean="0">
                          <a:latin typeface="Arial" panose="020B0604020202020204" pitchFamily="34" charset="0"/>
                          <a:cs typeface="Arial" panose="020B0604020202020204" pitchFamily="34" charset="0"/>
                        </a:rPr>
                        <a:t>+</a:t>
                      </a:r>
                      <a:r>
                        <a:rPr lang="en-US" sz="1900" i="0" baseline="0" dirty="0" smtClean="0">
                          <a:latin typeface="Arial" panose="020B0604020202020204" pitchFamily="34" charset="0"/>
                          <a:cs typeface="Arial" panose="020B0604020202020204" pitchFamily="34" charset="0"/>
                        </a:rPr>
                        <a:t> 3</a:t>
                      </a:r>
                      <a:endParaRPr lang="en-US" sz="1900" i="0"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sz="1900" dirty="0">
                        <a:latin typeface="Arial" panose="020B0604020202020204" pitchFamily="34" charset="0"/>
                        <a:cs typeface="Arial" panose="020B0604020202020204" pitchFamily="34" charset="0"/>
                      </a:endParaRPr>
                    </a:p>
                  </a:txBody>
                  <a:tcPr/>
                </a:tc>
              </a:tr>
              <a:tr h="370840">
                <a:tc>
                  <a:txBody>
                    <a:bodyPr/>
                    <a:lstStyle/>
                    <a:p>
                      <a:pPr algn="ctr"/>
                      <a:r>
                        <a:rPr lang="en-US" sz="1900" i="1" baseline="0" dirty="0" smtClean="0">
                          <a:latin typeface="Arial" panose="020B0604020202020204" pitchFamily="34" charset="0"/>
                          <a:cs typeface="Arial" panose="020B0604020202020204" pitchFamily="34" charset="0"/>
                        </a:rPr>
                        <a:t>Y</a:t>
                      </a:r>
                      <a:endParaRPr lang="en-US" sz="1900" i="1"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sz="19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407427078"/>
      </p:ext>
    </p:extLst>
  </p:cSld>
  <p:clrMapOvr>
    <a:masterClrMapping/>
  </p:clrMapOvr>
  <p:transition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900" dirty="0" smtClean="0"/>
              <a:t>20.1 </a:t>
            </a:r>
            <a:r>
              <a:rPr lang="en-GB" sz="2900" dirty="0"/>
              <a:t>– </a:t>
            </a:r>
            <a:r>
              <a:rPr lang="en-US" sz="2900" dirty="0" smtClean="0"/>
              <a:t>Graphs </a:t>
            </a:r>
            <a:r>
              <a:rPr lang="en-US" sz="2900" dirty="0"/>
              <a:t>of </a:t>
            </a:r>
            <a:r>
              <a:rPr lang="en-US" sz="2900" dirty="0" smtClean="0"/>
              <a:t>Cubic </a:t>
            </a:r>
            <a:r>
              <a:rPr lang="en-US" sz="2900" dirty="0"/>
              <a:t>and </a:t>
            </a:r>
            <a:r>
              <a:rPr lang="en-US" sz="2900" dirty="0" smtClean="0"/>
              <a:t>Reciprocal Functions</a:t>
            </a:r>
            <a:endParaRPr lang="en-GB" sz="29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162</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24704"/>
                <a:ext cx="5256584" cy="5617179"/>
              </a:xfrm>
              <a:prstGeom prst="rect">
                <a:avLst/>
              </a:prstGeom>
            </p:spPr>
            <p:txBody>
              <a:bodyPr wrap="square">
                <a:spAutoFit/>
              </a:bodyPr>
              <a:lstStyle/>
              <a:p>
                <a:pPr marL="400050" indent="-400050">
                  <a:buClr>
                    <a:srgbClr val="C00000"/>
                  </a:buClr>
                  <a:buFont typeface="+mj-lt"/>
                  <a:buAutoNum type="arabicPeriod" startAt="8"/>
                  <a:tabLst>
                    <a:tab pos="914400" algn="l"/>
                    <a:tab pos="2114550" algn="l"/>
                    <a:tab pos="3309938" algn="l"/>
                  </a:tabLst>
                </a:pPr>
                <a:r>
                  <a:rPr lang="en-US" sz="2360" dirty="0" smtClean="0">
                    <a:solidFill>
                      <a:srgbClr val="C00000"/>
                    </a:solidFill>
                  </a:rPr>
                  <a:t>a.</a:t>
                </a:r>
                <a:r>
                  <a:rPr lang="en-US" sz="2360" dirty="0" smtClean="0"/>
                  <a:t> </a:t>
                </a:r>
                <a:r>
                  <a:rPr lang="en-US" sz="2360" dirty="0"/>
                  <a:t>Sketch the graphs of </a:t>
                </a:r>
                <a:r>
                  <a:rPr lang="en-US" sz="2360" i="1" dirty="0"/>
                  <a:t>y</a:t>
                </a:r>
                <a:r>
                  <a:rPr lang="en-US" sz="2360" dirty="0"/>
                  <a:t> = </a:t>
                </a:r>
                <a:r>
                  <a:rPr lang="en-US" sz="2360" i="1" dirty="0"/>
                  <a:t>x</a:t>
                </a:r>
                <a:r>
                  <a:rPr lang="en-US" sz="2360" baseline="30000" dirty="0"/>
                  <a:t>3</a:t>
                </a:r>
                <a:r>
                  <a:rPr lang="en-US" sz="2360" dirty="0"/>
                  <a:t> and y = </a:t>
                </a:r>
                <a14:m>
                  <m:oMath xmlns:m="http://schemas.openxmlformats.org/officeDocument/2006/math">
                    <m:f>
                      <m:fPr>
                        <m:ctrlPr>
                          <a:rPr lang="en-US" sz="2360" i="1">
                            <a:latin typeface="Cambria Math" panose="02040503050406030204" pitchFamily="18" charset="0"/>
                            <a:cs typeface="Arial" panose="020B0604020202020204" pitchFamily="34" charset="0"/>
                          </a:rPr>
                        </m:ctrlPr>
                      </m:fPr>
                      <m:num>
                        <m:r>
                          <a:rPr lang="en-US" sz="2360" i="1">
                            <a:latin typeface="Cambria Math" panose="02040503050406030204" pitchFamily="18" charset="0"/>
                            <a:cs typeface="Arial" panose="020B0604020202020204" pitchFamily="34" charset="0"/>
                          </a:rPr>
                          <m:t>1</m:t>
                        </m:r>
                      </m:num>
                      <m:den>
                        <m:r>
                          <a:rPr lang="en-US" sz="2360" b="0" i="1" smtClean="0">
                            <a:latin typeface="Cambria Math" panose="02040503050406030204" pitchFamily="18" charset="0"/>
                            <a:cs typeface="Arial" panose="020B0604020202020204" pitchFamily="34" charset="0"/>
                          </a:rPr>
                          <m:t>𝑥</m:t>
                        </m:r>
                      </m:den>
                    </m:f>
                  </m:oMath>
                </a14:m>
                <a:r>
                  <a:rPr lang="en-US" sz="2360" dirty="0" smtClean="0"/>
                  <a:t>.</a:t>
                </a:r>
                <a:br>
                  <a:rPr lang="en-US" sz="2360" dirty="0" smtClean="0"/>
                </a:br>
                <a:r>
                  <a:rPr lang="en-US" sz="2360" dirty="0" smtClean="0"/>
                  <a:t>How </a:t>
                </a:r>
                <a:r>
                  <a:rPr lang="en-US" sz="2360" dirty="0"/>
                  <a:t>can you remember which is which? </a:t>
                </a:r>
                <a:endParaRPr lang="en-US" sz="2360" dirty="0" smtClean="0"/>
              </a:p>
              <a:p>
                <a:pPr marL="857250" lvl="1" indent="-457200">
                  <a:buClr>
                    <a:srgbClr val="C00000"/>
                  </a:buClr>
                  <a:buFont typeface="+mj-lt"/>
                  <a:buAutoNum type="alphaLcPeriod" startAt="2"/>
                  <a:tabLst>
                    <a:tab pos="2114550" algn="l"/>
                    <a:tab pos="3309938" algn="l"/>
                  </a:tabLst>
                </a:pPr>
                <a:r>
                  <a:rPr lang="en-US" sz="2360" dirty="0" smtClean="0"/>
                  <a:t>How </a:t>
                </a:r>
                <a:r>
                  <a:rPr lang="en-US" sz="2360" dirty="0"/>
                  <a:t>can you find the graph of </a:t>
                </a:r>
                <a:r>
                  <a:rPr lang="en-US" sz="2360" dirty="0" smtClean="0"/>
                  <a:t/>
                </a:r>
                <a:br>
                  <a:rPr lang="en-US" sz="2360" dirty="0" smtClean="0"/>
                </a:br>
                <a:r>
                  <a:rPr lang="en-US" sz="2360" i="1" dirty="0" smtClean="0"/>
                  <a:t>y</a:t>
                </a:r>
                <a:r>
                  <a:rPr lang="en-US" sz="2360" dirty="0" smtClean="0"/>
                  <a:t> </a:t>
                </a:r>
                <a:r>
                  <a:rPr lang="en-US" sz="2360" dirty="0"/>
                  <a:t>= -</a:t>
                </a:r>
                <a:r>
                  <a:rPr lang="en-US" sz="2360" i="1" dirty="0"/>
                  <a:t>x</a:t>
                </a:r>
                <a:r>
                  <a:rPr lang="en-US" sz="2360" baseline="30000" dirty="0"/>
                  <a:t>3</a:t>
                </a:r>
                <a:r>
                  <a:rPr lang="en-US" sz="2360" dirty="0"/>
                  <a:t> from your sketch in part </a:t>
                </a:r>
                <a:r>
                  <a:rPr lang="en-US" sz="2360" b="1" dirty="0"/>
                  <a:t>a</a:t>
                </a:r>
                <a:r>
                  <a:rPr lang="en-US" sz="2360" dirty="0"/>
                  <a:t>?</a:t>
                </a:r>
              </a:p>
              <a:p>
                <a:pPr marL="400050" indent="-400050">
                  <a:buClr>
                    <a:srgbClr val="C00000"/>
                  </a:buClr>
                  <a:buFont typeface="+mj-lt"/>
                  <a:buAutoNum type="arabicPeriod" startAt="8"/>
                  <a:tabLst>
                    <a:tab pos="914400" algn="l"/>
                    <a:tab pos="2114550" algn="l"/>
                    <a:tab pos="3309938" algn="l"/>
                  </a:tabLst>
                </a:pPr>
                <a:r>
                  <a:rPr lang="en-US" sz="2360" b="1" dirty="0" smtClean="0">
                    <a:solidFill>
                      <a:srgbClr val="FF0000"/>
                    </a:solidFill>
                  </a:rPr>
                  <a:t>R</a:t>
                </a:r>
                <a:r>
                  <a:rPr lang="en-US" sz="2360" dirty="0" smtClean="0"/>
                  <a:t> </a:t>
                </a:r>
                <a:r>
                  <a:rPr lang="en-US" sz="2360" dirty="0"/>
                  <a:t>Match each equation to a graph.</a:t>
                </a:r>
              </a:p>
              <a:p>
                <a:pPr marL="971550" lvl="1" indent="-514350">
                  <a:buClr>
                    <a:srgbClr val="C00000"/>
                  </a:buClr>
                  <a:buFont typeface="+mj-lt"/>
                  <a:buAutoNum type="alphaLcPeriod"/>
                  <a:tabLst>
                    <a:tab pos="914400" algn="l"/>
                    <a:tab pos="2114550" algn="l"/>
                    <a:tab pos="3309938" algn="l"/>
                  </a:tabLst>
                </a:pPr>
                <a:r>
                  <a:rPr lang="en-US" sz="2360" i="1" dirty="0" smtClean="0"/>
                  <a:t>y</a:t>
                </a:r>
                <a:r>
                  <a:rPr lang="en-US" sz="2360" dirty="0" smtClean="0"/>
                  <a:t> </a:t>
                </a:r>
                <a:r>
                  <a:rPr lang="en-US" sz="2360" dirty="0"/>
                  <a:t>= </a:t>
                </a:r>
                <a:r>
                  <a:rPr lang="en-US" sz="2360" i="1" dirty="0"/>
                  <a:t>x</a:t>
                </a:r>
                <a:r>
                  <a:rPr lang="en-US" sz="2360" baseline="30000" dirty="0"/>
                  <a:t>3</a:t>
                </a:r>
              </a:p>
              <a:p>
                <a:pPr marL="971550" lvl="1" indent="-514350">
                  <a:buClr>
                    <a:srgbClr val="C00000"/>
                  </a:buClr>
                  <a:buFont typeface="+mj-lt"/>
                  <a:buAutoNum type="alphaLcPeriod"/>
                  <a:tabLst>
                    <a:tab pos="914400" algn="l"/>
                    <a:tab pos="2114550" algn="l"/>
                    <a:tab pos="3309938" algn="l"/>
                  </a:tabLst>
                </a:pPr>
                <a:r>
                  <a:rPr lang="en-US" sz="2360" i="1" dirty="0" smtClean="0"/>
                  <a:t>y</a:t>
                </a:r>
                <a:r>
                  <a:rPr lang="en-US" sz="2360" dirty="0" smtClean="0"/>
                  <a:t> </a:t>
                </a:r>
                <a:r>
                  <a:rPr lang="en-US" sz="2360" dirty="0"/>
                  <a:t>= 5</a:t>
                </a:r>
                <a:r>
                  <a:rPr lang="en-US" sz="2360" i="1" dirty="0"/>
                  <a:t>x</a:t>
                </a:r>
              </a:p>
              <a:p>
                <a:pPr marL="971550" lvl="1" indent="-514350">
                  <a:buClr>
                    <a:srgbClr val="C00000"/>
                  </a:buClr>
                  <a:buFont typeface="+mj-lt"/>
                  <a:buAutoNum type="alphaLcPeriod"/>
                  <a:tabLst>
                    <a:tab pos="914400" algn="l"/>
                    <a:tab pos="2114550" algn="l"/>
                    <a:tab pos="3309938" algn="l"/>
                  </a:tabLst>
                </a:pPr>
                <a:r>
                  <a:rPr lang="en-US" sz="2360" i="1" dirty="0" smtClean="0"/>
                  <a:t>y</a:t>
                </a:r>
                <a:r>
                  <a:rPr lang="en-US" sz="2360" dirty="0" smtClean="0"/>
                  <a:t> </a:t>
                </a:r>
                <a:r>
                  <a:rPr lang="en-US" sz="2360" dirty="0"/>
                  <a:t>= -3</a:t>
                </a:r>
                <a:r>
                  <a:rPr lang="en-US" sz="2360" i="1" dirty="0"/>
                  <a:t>x</a:t>
                </a:r>
              </a:p>
              <a:p>
                <a:pPr marL="971550" lvl="1" indent="-514350">
                  <a:buClr>
                    <a:srgbClr val="C00000"/>
                  </a:buClr>
                  <a:buFont typeface="+mj-lt"/>
                  <a:buAutoNum type="alphaLcPeriod"/>
                  <a:tabLst>
                    <a:tab pos="914400" algn="l"/>
                    <a:tab pos="2114550" algn="l"/>
                    <a:tab pos="3309938" algn="l"/>
                  </a:tabLst>
                </a:pPr>
                <a:r>
                  <a:rPr lang="en-US" sz="2360" i="1" dirty="0" smtClean="0"/>
                  <a:t>y</a:t>
                </a:r>
                <a:r>
                  <a:rPr lang="en-US" sz="2360" dirty="0" smtClean="0"/>
                  <a:t> </a:t>
                </a:r>
                <a:r>
                  <a:rPr lang="en-US" sz="2360" dirty="0"/>
                  <a:t>= -</a:t>
                </a:r>
                <a:r>
                  <a:rPr lang="en-US" sz="2360" i="1" dirty="0" smtClean="0"/>
                  <a:t>x</a:t>
                </a:r>
                <a:r>
                  <a:rPr lang="en-US" sz="2360" baseline="30000" dirty="0" smtClean="0"/>
                  <a:t>2</a:t>
                </a:r>
                <a:endParaRPr lang="en-US" sz="2360" baseline="30000" dirty="0"/>
              </a:p>
              <a:p>
                <a:pPr marL="971550" lvl="1" indent="-514350">
                  <a:buClr>
                    <a:srgbClr val="C00000"/>
                  </a:buClr>
                  <a:buFont typeface="+mj-lt"/>
                  <a:buAutoNum type="alphaLcPeriod"/>
                  <a:tabLst>
                    <a:tab pos="914400" algn="l"/>
                    <a:tab pos="2114550" algn="l"/>
                    <a:tab pos="3309938" algn="l"/>
                  </a:tabLst>
                </a:pPr>
                <a:r>
                  <a:rPr lang="en-US" sz="2360" i="1" dirty="0" smtClean="0"/>
                  <a:t>y</a:t>
                </a:r>
                <a:r>
                  <a:rPr lang="en-US" sz="2360" dirty="0" smtClean="0"/>
                  <a:t> </a:t>
                </a:r>
                <a:r>
                  <a:rPr lang="en-US" sz="2360" dirty="0"/>
                  <a:t>= -</a:t>
                </a:r>
                <a:r>
                  <a:rPr lang="en-US" sz="2360" i="1" dirty="0"/>
                  <a:t>x</a:t>
                </a:r>
                <a:r>
                  <a:rPr lang="en-US" sz="2360" baseline="30000" dirty="0"/>
                  <a:t>3</a:t>
                </a:r>
              </a:p>
              <a:p>
                <a:pPr marL="971550" lvl="1" indent="-514350">
                  <a:buClr>
                    <a:srgbClr val="C00000"/>
                  </a:buClr>
                  <a:buFont typeface="+mj-lt"/>
                  <a:buAutoNum type="alphaLcPeriod"/>
                  <a:tabLst>
                    <a:tab pos="914400" algn="l"/>
                    <a:tab pos="2114550" algn="l"/>
                    <a:tab pos="3309938" algn="l"/>
                  </a:tabLst>
                </a:pPr>
                <a:r>
                  <a:rPr lang="en-US" sz="2360" i="1" dirty="0" smtClean="0"/>
                  <a:t>y</a:t>
                </a:r>
                <a:r>
                  <a:rPr lang="en-US" sz="2360" dirty="0" smtClean="0"/>
                  <a:t> = </a:t>
                </a:r>
                <a14:m>
                  <m:oMath xmlns:m="http://schemas.openxmlformats.org/officeDocument/2006/math">
                    <m:f>
                      <m:fPr>
                        <m:ctrlPr>
                          <a:rPr lang="en-US" sz="2360" i="1">
                            <a:latin typeface="Cambria Math" panose="02040503050406030204" pitchFamily="18" charset="0"/>
                            <a:cs typeface="Arial" panose="020B0604020202020204" pitchFamily="34" charset="0"/>
                          </a:rPr>
                        </m:ctrlPr>
                      </m:fPr>
                      <m:num>
                        <m:r>
                          <a:rPr lang="en-US" sz="2360" i="1">
                            <a:latin typeface="Cambria Math" panose="02040503050406030204" pitchFamily="18" charset="0"/>
                            <a:cs typeface="Arial" panose="020B0604020202020204" pitchFamily="34" charset="0"/>
                          </a:rPr>
                          <m:t>1</m:t>
                        </m:r>
                      </m:num>
                      <m:den>
                        <m:r>
                          <a:rPr lang="en-US" sz="2360" b="0" i="1" smtClean="0">
                            <a:latin typeface="Cambria Math" panose="02040503050406030204" pitchFamily="18" charset="0"/>
                            <a:cs typeface="Arial" panose="020B0604020202020204" pitchFamily="34" charset="0"/>
                          </a:rPr>
                          <m:t>𝑥</m:t>
                        </m:r>
                      </m:den>
                    </m:f>
                  </m:oMath>
                </a14:m>
                <a:endParaRPr lang="en-US" sz="2360" dirty="0"/>
              </a:p>
            </p:txBody>
          </p:sp>
        </mc:Choice>
        <mc:Fallback>
          <p:sp>
            <p:nvSpPr>
              <p:cNvPr id="3" name="Rectangle 2"/>
              <p:cNvSpPr>
                <a:spLocks noRot="1" noChangeAspect="1" noMove="1" noResize="1" noEditPoints="1" noAdjustHandles="1" noChangeArrowheads="1" noChangeShapeType="1" noTextEdit="1"/>
              </p:cNvSpPr>
              <p:nvPr/>
            </p:nvSpPr>
            <p:spPr>
              <a:xfrm>
                <a:off x="251520" y="1224704"/>
                <a:ext cx="5256584" cy="5617179"/>
              </a:xfrm>
              <a:prstGeom prst="rect">
                <a:avLst/>
              </a:prstGeom>
              <a:blipFill rotWithShape="0">
                <a:blip r:embed="rId4"/>
                <a:stretch>
                  <a:fillRect l="-1390" t="-869" r="-232"/>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9856" y="1224704"/>
            <a:ext cx="664145" cy="681999"/>
          </a:xfrm>
          <a:prstGeom prst="rect">
            <a:avLst/>
          </a:prstGeom>
        </p:spPr>
      </p:pic>
      <p:pic>
        <p:nvPicPr>
          <p:cNvPr id="4" name="Picture 3"/>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5508104" y="1906989"/>
            <a:ext cx="3325897" cy="4690363"/>
          </a:xfrm>
          <a:prstGeom prst="rect">
            <a:avLst/>
          </a:prstGeom>
          <a:noFill/>
          <a:ln w="9525">
            <a:noFill/>
            <a:miter lim="800000"/>
            <a:headEnd/>
            <a:tailEnd/>
          </a:ln>
          <a:effectLst/>
        </p:spPr>
      </p:pic>
    </p:spTree>
    <p:extLst>
      <p:ext uri="{BB962C8B-B14F-4D97-AF65-F5344CB8AC3E}">
        <p14:creationId xmlns:p14="http://schemas.microsoft.com/office/powerpoint/2010/main" val="2924918119"/>
      </p:ext>
    </p:extLst>
  </p:cSld>
  <p:clrMapOvr>
    <a:masterClrMapping/>
  </p:clrMapOvr>
  <p:transition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20.2 </a:t>
            </a:r>
            <a:r>
              <a:rPr lang="en-GB" sz="4000" dirty="0"/>
              <a:t>– </a:t>
            </a:r>
            <a:r>
              <a:rPr lang="en-GB" sz="4000" dirty="0" smtClean="0"/>
              <a:t>Non-Linear </a:t>
            </a:r>
            <a:r>
              <a:rPr lang="en-US" sz="4000" dirty="0" smtClean="0"/>
              <a:t>Graphs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162</a:t>
            </a:r>
            <a:endParaRPr lang="en-GB" sz="1400" b="1" dirty="0">
              <a:latin typeface="Calibri" panose="020F0502020204030204" pitchFamily="34" charset="0"/>
            </a:endParaRPr>
          </a:p>
        </p:txBody>
      </p:sp>
      <p:sp>
        <p:nvSpPr>
          <p:cNvPr id="3" name="Rectangle 2"/>
          <p:cNvSpPr/>
          <p:nvPr/>
        </p:nvSpPr>
        <p:spPr>
          <a:xfrm>
            <a:off x="251520" y="1224704"/>
            <a:ext cx="5220580" cy="4413516"/>
          </a:xfrm>
          <a:prstGeom prst="rect">
            <a:avLst/>
          </a:prstGeom>
        </p:spPr>
        <p:txBody>
          <a:bodyPr wrap="square">
            <a:spAutoFit/>
          </a:bodyPr>
          <a:lstStyle/>
          <a:p>
            <a:pPr marL="400050" indent="-400050">
              <a:buClr>
                <a:srgbClr val="C00000"/>
              </a:buClr>
              <a:buFont typeface="+mj-lt"/>
              <a:buAutoNum type="arabicPeriod"/>
              <a:tabLst>
                <a:tab pos="914400" algn="l"/>
                <a:tab pos="2114550" algn="l"/>
                <a:tab pos="3309938" algn="l"/>
              </a:tabLst>
            </a:pPr>
            <a:r>
              <a:rPr lang="en-US" sz="2160" b="1" dirty="0" smtClean="0">
                <a:solidFill>
                  <a:srgbClr val="C00000"/>
                </a:solidFill>
              </a:rPr>
              <a:t>R</a:t>
            </a:r>
            <a:r>
              <a:rPr lang="en-US" sz="2160" dirty="0" smtClean="0">
                <a:solidFill>
                  <a:srgbClr val="C00000"/>
                </a:solidFill>
              </a:rPr>
              <a:t>  </a:t>
            </a:r>
            <a:r>
              <a:rPr lang="en-US" sz="2160" dirty="0" smtClean="0"/>
              <a:t>This </a:t>
            </a:r>
            <a:r>
              <a:rPr lang="en-US" sz="2160" dirty="0"/>
              <a:t>3D shape is </a:t>
            </a:r>
            <a:r>
              <a:rPr lang="en-US" sz="2160" dirty="0" smtClean="0"/>
              <a:t/>
            </a:r>
            <a:br>
              <a:rPr lang="en-US" sz="2160" dirty="0" smtClean="0"/>
            </a:br>
            <a:r>
              <a:rPr lang="en-US" sz="2160" dirty="0" smtClean="0"/>
              <a:t>made </a:t>
            </a:r>
            <a:r>
              <a:rPr lang="en-US" sz="2160" dirty="0"/>
              <a:t>by removing a </a:t>
            </a:r>
            <a:r>
              <a:rPr lang="en-US" sz="2160" dirty="0" smtClean="0"/>
              <a:t/>
            </a:r>
            <a:br>
              <a:rPr lang="en-US" sz="2160" dirty="0" smtClean="0"/>
            </a:br>
            <a:r>
              <a:rPr lang="en-US" sz="2160" dirty="0" smtClean="0"/>
              <a:t>small </a:t>
            </a:r>
            <a:r>
              <a:rPr lang="en-US" sz="2160" dirty="0"/>
              <a:t>cube from the </a:t>
            </a:r>
            <a:r>
              <a:rPr lang="en-US" sz="2160" dirty="0" smtClean="0"/>
              <a:t/>
            </a:r>
            <a:br>
              <a:rPr lang="en-US" sz="2160" dirty="0" smtClean="0"/>
            </a:br>
            <a:r>
              <a:rPr lang="en-US" sz="2160" dirty="0" smtClean="0"/>
              <a:t>centre </a:t>
            </a:r>
            <a:r>
              <a:rPr lang="en-US" sz="2160" dirty="0"/>
              <a:t>of a larger cube.</a:t>
            </a:r>
          </a:p>
          <a:p>
            <a:pPr marL="857250" lvl="1" indent="-400050">
              <a:buClr>
                <a:srgbClr val="C00000"/>
              </a:buClr>
              <a:buFont typeface="+mj-lt"/>
              <a:buAutoNum type="alphaLcPeriod"/>
              <a:tabLst>
                <a:tab pos="2114550" algn="l"/>
                <a:tab pos="3309938" algn="l"/>
              </a:tabLst>
            </a:pPr>
            <a:r>
              <a:rPr lang="en-US" sz="2160" dirty="0" smtClean="0"/>
              <a:t>Write </a:t>
            </a:r>
            <a:r>
              <a:rPr lang="en-US" sz="2160" dirty="0"/>
              <a:t>an expression </a:t>
            </a:r>
            <a:r>
              <a:rPr lang="en-US" sz="2160" dirty="0" smtClean="0"/>
              <a:t/>
            </a:r>
            <a:br>
              <a:rPr lang="en-US" sz="2160" dirty="0" smtClean="0"/>
            </a:br>
            <a:r>
              <a:rPr lang="en-US" sz="2160" dirty="0" smtClean="0"/>
              <a:t>for </a:t>
            </a:r>
            <a:r>
              <a:rPr lang="en-US" sz="2160" dirty="0"/>
              <a:t>the volume of the shape</a:t>
            </a:r>
            <a:r>
              <a:rPr lang="en-US" sz="2160" dirty="0" smtClean="0"/>
              <a:t>.</a:t>
            </a:r>
          </a:p>
          <a:p>
            <a:pPr marL="857250" lvl="1" indent="-400050">
              <a:buClr>
                <a:srgbClr val="C00000"/>
              </a:buClr>
              <a:buFont typeface="+mj-lt"/>
              <a:buAutoNum type="alphaLcPeriod"/>
              <a:tabLst>
                <a:tab pos="2114550" algn="l"/>
                <a:tab pos="3309938" algn="l"/>
              </a:tabLst>
            </a:pPr>
            <a:r>
              <a:rPr lang="en-US" sz="2160" dirty="0"/>
              <a:t>Draw the graph of your expression in part </a:t>
            </a:r>
            <a:r>
              <a:rPr lang="en-US" sz="2160" b="1" dirty="0"/>
              <a:t>a</a:t>
            </a:r>
            <a:r>
              <a:rPr lang="en-US" sz="2160" dirty="0"/>
              <a:t>, for values of x from 0 to 4</a:t>
            </a:r>
            <a:r>
              <a:rPr lang="en-US" sz="2160" dirty="0" smtClean="0"/>
              <a:t>.</a:t>
            </a:r>
          </a:p>
          <a:p>
            <a:pPr marL="857250" lvl="1" indent="-400050">
              <a:buClr>
                <a:srgbClr val="C00000"/>
              </a:buClr>
              <a:buFont typeface="+mj-lt"/>
              <a:buAutoNum type="alphaLcPeriod"/>
              <a:tabLst>
                <a:tab pos="2114550" algn="l"/>
                <a:tab pos="3309938" algn="l"/>
              </a:tabLst>
            </a:pPr>
            <a:r>
              <a:rPr lang="en-US" sz="2160" dirty="0" smtClean="0"/>
              <a:t>Estimate </a:t>
            </a:r>
            <a:r>
              <a:rPr lang="en-US" sz="2160" dirty="0"/>
              <a:t>the volume of the shape when </a:t>
            </a:r>
            <a:r>
              <a:rPr lang="en-US" sz="2160" i="1" dirty="0"/>
              <a:t>x</a:t>
            </a:r>
            <a:r>
              <a:rPr lang="en-US" sz="2160" dirty="0"/>
              <a:t> = 3.1 cm</a:t>
            </a:r>
          </a:p>
          <a:p>
            <a:pPr marL="857250" lvl="1" indent="-400050">
              <a:buClr>
                <a:srgbClr val="C00000"/>
              </a:buClr>
              <a:buFont typeface="+mj-lt"/>
              <a:buAutoNum type="alphaLcPeriod"/>
              <a:tabLst>
                <a:tab pos="2114550" algn="l"/>
                <a:tab pos="3309938" algn="l"/>
              </a:tabLst>
            </a:pPr>
            <a:r>
              <a:rPr lang="en-US" sz="2160" dirty="0" smtClean="0"/>
              <a:t>A </a:t>
            </a:r>
            <a:r>
              <a:rPr lang="en-US" sz="2160" dirty="0"/>
              <a:t>shape like this has volume 20 cm</a:t>
            </a:r>
            <a:r>
              <a:rPr lang="en-US" sz="2160" baseline="30000" dirty="0"/>
              <a:t>3</a:t>
            </a:r>
            <a:r>
              <a:rPr lang="en-US" sz="2160" dirty="0"/>
              <a:t>. What is the value of </a:t>
            </a:r>
            <a:r>
              <a:rPr lang="en-US" sz="2160" i="1" dirty="0"/>
              <a:t>x</a:t>
            </a:r>
            <a:r>
              <a:rPr lang="en-US" sz="2160" dirty="0"/>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3995936" y="1196752"/>
            <a:ext cx="1512168" cy="1656184"/>
          </a:xfrm>
          <a:prstGeom prst="rect">
            <a:avLst/>
          </a:prstGeom>
          <a:noFill/>
          <a:ln w="9525">
            <a:noFill/>
            <a:miter lim="800000"/>
            <a:headEnd/>
            <a:tailEnd/>
          </a:ln>
          <a:effectLst/>
        </p:spPr>
      </p:pic>
      <p:sp>
        <p:nvSpPr>
          <p:cNvPr id="8" name="Rectangle 7"/>
          <p:cNvSpPr/>
          <p:nvPr/>
        </p:nvSpPr>
        <p:spPr>
          <a:xfrm flipH="1">
            <a:off x="223753" y="5694347"/>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Make a table of values first.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292823"/>
      </p:ext>
    </p:extLst>
  </p:cSld>
  <p:clrMapOvr>
    <a:masterClrMapping/>
  </p:clrMapOvr>
  <p:transition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20.2 </a:t>
            </a:r>
            <a:r>
              <a:rPr lang="en-GB" sz="4000" dirty="0"/>
              <a:t>– </a:t>
            </a:r>
            <a:r>
              <a:rPr lang="en-GB" sz="4000" dirty="0" smtClean="0"/>
              <a:t>Non-Linear </a:t>
            </a:r>
            <a:r>
              <a:rPr lang="en-US" sz="4000" dirty="0" smtClean="0"/>
              <a:t>Graphs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162</a:t>
            </a:r>
            <a:endParaRPr lang="en-GB" sz="1400" b="1" dirty="0">
              <a:latin typeface="Calibri" panose="020F0502020204030204" pitchFamily="34" charset="0"/>
            </a:endParaRPr>
          </a:p>
        </p:txBody>
      </p:sp>
      <p:sp>
        <p:nvSpPr>
          <p:cNvPr id="3" name="Rectangle 2"/>
          <p:cNvSpPr/>
          <p:nvPr/>
        </p:nvSpPr>
        <p:spPr>
          <a:xfrm>
            <a:off x="251520" y="1224704"/>
            <a:ext cx="5220580" cy="5410712"/>
          </a:xfrm>
          <a:prstGeom prst="rect">
            <a:avLst/>
          </a:prstGeom>
        </p:spPr>
        <p:txBody>
          <a:bodyPr wrap="square">
            <a:spAutoFit/>
          </a:bodyPr>
          <a:lstStyle/>
          <a:p>
            <a:pPr marL="457200" indent="-457200">
              <a:buClr>
                <a:srgbClr val="C00000"/>
              </a:buClr>
              <a:buFont typeface="+mj-lt"/>
              <a:buAutoNum type="arabicPeriod" startAt="2"/>
              <a:tabLst>
                <a:tab pos="914400" algn="l"/>
                <a:tab pos="2114550" algn="l"/>
                <a:tab pos="3309938" algn="l"/>
              </a:tabLst>
            </a:pPr>
            <a:r>
              <a:rPr lang="en-US" sz="2160" b="1" dirty="0" smtClean="0">
                <a:solidFill>
                  <a:srgbClr val="C00000"/>
                </a:solidFill>
              </a:rPr>
              <a:t>P</a:t>
            </a:r>
            <a:r>
              <a:rPr lang="en-US" sz="2160" dirty="0" smtClean="0">
                <a:solidFill>
                  <a:srgbClr val="C00000"/>
                </a:solidFill>
              </a:rPr>
              <a:t>  </a:t>
            </a:r>
            <a:r>
              <a:rPr lang="en-US" sz="2160" dirty="0" smtClean="0"/>
              <a:t>This </a:t>
            </a:r>
            <a:r>
              <a:rPr lang="en-US" sz="2160" dirty="0"/>
              <a:t>graph </a:t>
            </a:r>
            <a:r>
              <a:rPr lang="en-US" sz="2160" dirty="0" smtClean="0"/>
              <a:t/>
            </a:r>
            <a:br>
              <a:rPr lang="en-US" sz="2160" dirty="0" smtClean="0"/>
            </a:br>
            <a:r>
              <a:rPr lang="en-US" sz="2160" dirty="0" smtClean="0"/>
              <a:t>shows </a:t>
            </a:r>
            <a:r>
              <a:rPr lang="en-US" sz="2160" dirty="0"/>
              <a:t>how </a:t>
            </a:r>
            <a:r>
              <a:rPr lang="en-US" sz="2160" dirty="0" smtClean="0"/>
              <a:t/>
            </a:r>
            <a:br>
              <a:rPr lang="en-US" sz="2160" dirty="0" smtClean="0"/>
            </a:br>
            <a:r>
              <a:rPr lang="en-US" sz="2160" dirty="0" smtClean="0"/>
              <a:t>long </a:t>
            </a:r>
            <a:r>
              <a:rPr lang="en-US" sz="2160" dirty="0"/>
              <a:t>it </a:t>
            </a:r>
            <a:r>
              <a:rPr lang="en-US" sz="2160" dirty="0" smtClean="0"/>
              <a:t>takes </a:t>
            </a:r>
            <a:br>
              <a:rPr lang="en-US" sz="2160" dirty="0" smtClean="0"/>
            </a:br>
            <a:r>
              <a:rPr lang="en-US" sz="2160" dirty="0" smtClean="0"/>
              <a:t>different </a:t>
            </a:r>
            <a:br>
              <a:rPr lang="en-US" sz="2160" dirty="0" smtClean="0"/>
            </a:br>
            <a:r>
              <a:rPr lang="en-US" sz="2160" dirty="0" smtClean="0"/>
              <a:t>numbers </a:t>
            </a:r>
            <a:r>
              <a:rPr lang="en-US" sz="2160" dirty="0"/>
              <a:t>of </a:t>
            </a:r>
            <a:r>
              <a:rPr lang="en-US" sz="2160" dirty="0" smtClean="0"/>
              <a:t/>
            </a:r>
            <a:br>
              <a:rPr lang="en-US" sz="2160" dirty="0" smtClean="0"/>
            </a:br>
            <a:r>
              <a:rPr lang="en-US" sz="2160" dirty="0" smtClean="0"/>
              <a:t>chefs </a:t>
            </a:r>
            <a:r>
              <a:rPr lang="en-US" sz="2160" dirty="0"/>
              <a:t>to </a:t>
            </a:r>
            <a:r>
              <a:rPr lang="en-US" sz="2160" dirty="0" smtClean="0"/>
              <a:t/>
            </a:r>
            <a:br>
              <a:rPr lang="en-US" sz="2160" dirty="0" smtClean="0"/>
            </a:br>
            <a:r>
              <a:rPr lang="en-US" sz="2160" dirty="0" smtClean="0"/>
              <a:t>prepare </a:t>
            </a:r>
            <a:r>
              <a:rPr lang="en-US" sz="2160" dirty="0"/>
              <a:t>meals </a:t>
            </a:r>
            <a:r>
              <a:rPr lang="en-US" sz="2160" dirty="0" smtClean="0"/>
              <a:t/>
            </a:r>
            <a:br>
              <a:rPr lang="en-US" sz="2160" dirty="0" smtClean="0"/>
            </a:br>
            <a:r>
              <a:rPr lang="en-US" sz="2160" dirty="0" smtClean="0"/>
              <a:t>in </a:t>
            </a:r>
            <a:r>
              <a:rPr lang="en-US" sz="2160" dirty="0"/>
              <a:t>a </a:t>
            </a:r>
            <a:r>
              <a:rPr lang="en-US" sz="2160" dirty="0" smtClean="0"/>
              <a:t>restaurant.</a:t>
            </a:r>
          </a:p>
          <a:p>
            <a:pPr marL="800100" lvl="1" indent="-342900">
              <a:buClr>
                <a:srgbClr val="C00000"/>
              </a:buClr>
              <a:buFont typeface="+mj-lt"/>
              <a:buAutoNum type="alphaLcPeriod"/>
              <a:tabLst>
                <a:tab pos="2114550" algn="l"/>
                <a:tab pos="3309938" algn="l"/>
              </a:tabLst>
            </a:pPr>
            <a:r>
              <a:rPr lang="en-US" sz="2160" dirty="0" smtClean="0"/>
              <a:t>Describe the relationship between the number of chefs and the number of minutes.</a:t>
            </a:r>
          </a:p>
          <a:p>
            <a:pPr marL="800100" lvl="1" indent="-342900">
              <a:buClr>
                <a:srgbClr val="C00000"/>
              </a:buClr>
              <a:buFont typeface="+mj-lt"/>
              <a:buAutoNum type="alphaLcPeriod"/>
              <a:tabLst>
                <a:tab pos="2114550" algn="l"/>
                <a:tab pos="3309938" algn="l"/>
              </a:tabLst>
            </a:pPr>
            <a:r>
              <a:rPr lang="en-US" sz="2160" dirty="0" smtClean="0"/>
              <a:t>Estimate </a:t>
            </a:r>
            <a:r>
              <a:rPr lang="en-US" sz="2160" dirty="0"/>
              <a:t>how long it would take 3 chefs to prepare all the meals, </a:t>
            </a:r>
            <a:endParaRPr lang="en-US" sz="2160" dirty="0" smtClean="0"/>
          </a:p>
          <a:p>
            <a:pPr marL="800100" lvl="1" indent="-342900">
              <a:buClr>
                <a:srgbClr val="C00000"/>
              </a:buClr>
              <a:buFont typeface="+mj-lt"/>
              <a:buAutoNum type="alphaLcPeriod"/>
              <a:tabLst>
                <a:tab pos="2114550" algn="l"/>
                <a:tab pos="3309938" algn="l"/>
              </a:tabLst>
            </a:pPr>
            <a:r>
              <a:rPr lang="en-US" sz="2160" dirty="0" smtClean="0"/>
              <a:t>The </a:t>
            </a:r>
            <a:r>
              <a:rPr lang="en-US" sz="2160" dirty="0"/>
              <a:t>meals need to be prepared </a:t>
            </a:r>
            <a:r>
              <a:rPr lang="en-US" sz="2160" dirty="0" smtClean="0"/>
              <a:t>in 40 </a:t>
            </a:r>
            <a:r>
              <a:rPr lang="en-US" sz="2160" dirty="0"/>
              <a:t>minutes. How many chefs are required?</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a:blip r:embed="rId5" cstate="print">
            <a:lum contrast="26000"/>
            <a:extLst>
              <a:ext uri="{28A0092B-C50C-407E-A947-70E740481C1C}">
                <a14:useLocalDpi xmlns:a14="http://schemas.microsoft.com/office/drawing/2010/main" val="0"/>
              </a:ext>
            </a:extLst>
          </a:blip>
          <a:stretch>
            <a:fillRect/>
          </a:stretch>
        </p:blipFill>
        <p:spPr>
          <a:xfrm>
            <a:off x="2735796" y="1224705"/>
            <a:ext cx="2772308" cy="2636343"/>
          </a:xfrm>
          <a:prstGeom prst="rect">
            <a:avLst/>
          </a:prstGeom>
          <a:noFill/>
          <a:ln w="9525">
            <a:noFill/>
            <a:miter lim="800000"/>
            <a:headEnd/>
            <a:tailEnd/>
          </a:ln>
          <a:effectLst/>
        </p:spPr>
      </p:pic>
    </p:spTree>
    <p:extLst>
      <p:ext uri="{BB962C8B-B14F-4D97-AF65-F5344CB8AC3E}">
        <p14:creationId xmlns:p14="http://schemas.microsoft.com/office/powerpoint/2010/main" val="6765336"/>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17.3 – Area of a Circle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139</a:t>
            </a:r>
            <a:endParaRPr lang="en-GB" sz="1400" b="1" dirty="0">
              <a:latin typeface="Calibri" panose="020F0502020204030204" pitchFamily="34" charset="0"/>
            </a:endParaRPr>
          </a:p>
        </p:txBody>
      </p:sp>
      <p:sp>
        <p:nvSpPr>
          <p:cNvPr id="3" name="Rectangle 2"/>
          <p:cNvSpPr/>
          <p:nvPr/>
        </p:nvSpPr>
        <p:spPr>
          <a:xfrm>
            <a:off x="251520" y="1196752"/>
            <a:ext cx="5256584" cy="5336846"/>
          </a:xfrm>
          <a:prstGeom prst="rect">
            <a:avLst/>
          </a:prstGeom>
        </p:spPr>
        <p:txBody>
          <a:bodyPr wrap="square">
            <a:spAutoFit/>
          </a:bodyPr>
          <a:lstStyle/>
          <a:p>
            <a:pPr marL="457200" indent="-457200">
              <a:buClr>
                <a:srgbClr val="C00000"/>
              </a:buClr>
              <a:buFont typeface="+mj-lt"/>
              <a:buAutoNum type="arabicPeriod" startAt="2"/>
              <a:tabLst>
                <a:tab pos="857250" algn="l"/>
              </a:tabLst>
            </a:pPr>
            <a:r>
              <a:rPr lang="en-US" sz="2130" dirty="0" smtClean="0">
                <a:solidFill>
                  <a:srgbClr val="C00000"/>
                </a:solidFill>
              </a:rPr>
              <a:t>a.</a:t>
            </a:r>
            <a:r>
              <a:rPr lang="en-US" sz="2130" dirty="0"/>
              <a:t>	</a:t>
            </a:r>
            <a:r>
              <a:rPr lang="en-US" sz="2130" dirty="0" smtClean="0"/>
              <a:t>Estimate </a:t>
            </a:r>
            <a:r>
              <a:rPr lang="en-US" sz="2130" dirty="0"/>
              <a:t>the area of each of </a:t>
            </a:r>
            <a:r>
              <a:rPr lang="en-US" sz="2130" dirty="0" smtClean="0"/>
              <a:t>	these </a:t>
            </a:r>
            <a:r>
              <a:rPr lang="en-US" sz="2130" dirty="0"/>
              <a:t>circular </a:t>
            </a:r>
            <a:r>
              <a:rPr lang="en-US" sz="2130" dirty="0" smtClean="0"/>
              <a:t>objects.</a:t>
            </a:r>
          </a:p>
          <a:p>
            <a:pPr marL="1257300" lvl="2" indent="-342900">
              <a:buClr>
                <a:srgbClr val="C00000"/>
              </a:buClr>
              <a:buFont typeface="+mj-lt"/>
              <a:buAutoNum type="romanLcPeriod"/>
              <a:tabLst>
                <a:tab pos="857250" algn="l"/>
              </a:tabLst>
            </a:pPr>
            <a:r>
              <a:rPr lang="en-US" sz="2130" dirty="0" smtClean="0"/>
              <a:t>The </a:t>
            </a:r>
            <a:r>
              <a:rPr lang="en-US" sz="2130" dirty="0"/>
              <a:t>head of a pin with a radius of </a:t>
            </a:r>
            <a:r>
              <a:rPr lang="en-US" sz="2130" dirty="0" smtClean="0"/>
              <a:t>0.5 </a:t>
            </a:r>
            <a:r>
              <a:rPr lang="en-US" sz="2130" dirty="0"/>
              <a:t>cm.</a:t>
            </a:r>
          </a:p>
          <a:p>
            <a:pPr marL="1257300" lvl="2" indent="-342900">
              <a:buClr>
                <a:srgbClr val="C00000"/>
              </a:buClr>
              <a:buFont typeface="+mj-lt"/>
              <a:buAutoNum type="romanLcPeriod"/>
              <a:tabLst>
                <a:tab pos="857250" algn="l"/>
              </a:tabLst>
            </a:pPr>
            <a:r>
              <a:rPr lang="en-US" sz="2130" dirty="0" smtClean="0"/>
              <a:t>A </a:t>
            </a:r>
            <a:r>
              <a:rPr lang="en-US" sz="2130" dirty="0"/>
              <a:t>circular pond with a diameter of 8 feet, </a:t>
            </a:r>
            <a:endParaRPr lang="en-US" sz="2130" dirty="0" smtClean="0"/>
          </a:p>
          <a:p>
            <a:pPr marL="1257300" lvl="2" indent="-342900">
              <a:buClr>
                <a:srgbClr val="C00000"/>
              </a:buClr>
              <a:buFont typeface="+mj-lt"/>
              <a:buAutoNum type="romanLcPeriod"/>
              <a:tabLst>
                <a:tab pos="857250" algn="l"/>
              </a:tabLst>
            </a:pPr>
            <a:r>
              <a:rPr lang="en-US" sz="2130" dirty="0" smtClean="0"/>
              <a:t>A </a:t>
            </a:r>
            <a:r>
              <a:rPr lang="en-US" sz="2130" dirty="0"/>
              <a:t>crop circle with diameter 600 m. </a:t>
            </a:r>
            <a:endParaRPr lang="en-US" sz="2130" dirty="0" smtClean="0"/>
          </a:p>
          <a:p>
            <a:pPr marL="857250" lvl="1" indent="-400050">
              <a:buClr>
                <a:srgbClr val="C00000"/>
              </a:buClr>
              <a:buFont typeface="+mj-lt"/>
              <a:buAutoNum type="alphaLcPeriod" startAt="2"/>
            </a:pPr>
            <a:r>
              <a:rPr lang="en-US" sz="2130" dirty="0" smtClean="0"/>
              <a:t>Calculate </a:t>
            </a:r>
            <a:r>
              <a:rPr lang="en-US" sz="2130" dirty="0"/>
              <a:t>each area in part a leaving your answers in terms of </a:t>
            </a:r>
            <a:r>
              <a:rPr lang="el-GR" sz="2130" dirty="0"/>
              <a:t>π</a:t>
            </a:r>
            <a:r>
              <a:rPr lang="en-US" sz="2130" dirty="0" smtClean="0"/>
              <a:t>.</a:t>
            </a:r>
          </a:p>
          <a:p>
            <a:pPr marL="857250" lvl="1" indent="-400050">
              <a:buClr>
                <a:srgbClr val="C00000"/>
              </a:buClr>
              <a:buFont typeface="+mj-lt"/>
              <a:buAutoNum type="alphaLcPeriod" startAt="2"/>
            </a:pPr>
            <a:r>
              <a:rPr lang="en-US" sz="2130" dirty="0" smtClean="0"/>
              <a:t>Calculate </a:t>
            </a:r>
            <a:r>
              <a:rPr lang="en-US" sz="2130" dirty="0"/>
              <a:t>each area in part a correct </a:t>
            </a:r>
            <a:r>
              <a:rPr lang="en-US" sz="2130" dirty="0" smtClean="0"/>
              <a:t>to 2 </a:t>
            </a:r>
            <a:r>
              <a:rPr lang="en-US" sz="2130" dirty="0" err="1"/>
              <a:t>s.f.</a:t>
            </a:r>
            <a:endParaRPr lang="en-US" sz="2130" dirty="0"/>
          </a:p>
          <a:p>
            <a:pPr marL="457200" indent="-457200">
              <a:buClr>
                <a:srgbClr val="C00000"/>
              </a:buClr>
              <a:buFont typeface="+mj-lt"/>
              <a:buAutoNum type="arabicPeriod" startAt="2"/>
              <a:tabLst>
                <a:tab pos="857250" algn="l"/>
              </a:tabLst>
            </a:pPr>
            <a:r>
              <a:rPr lang="en-US" sz="2130" b="1" dirty="0" smtClean="0">
                <a:solidFill>
                  <a:srgbClr val="FF0000"/>
                </a:solidFill>
              </a:rPr>
              <a:t>R</a:t>
            </a:r>
            <a:r>
              <a:rPr lang="en-US" sz="2130" dirty="0" smtClean="0"/>
              <a:t> 	A </a:t>
            </a:r>
            <a:r>
              <a:rPr lang="en-US" sz="2130" dirty="0"/>
              <a:t>circle has radius 3 </a:t>
            </a:r>
            <a:r>
              <a:rPr lang="en-US" sz="2130" dirty="0" smtClean="0"/>
              <a:t>cm.</a:t>
            </a:r>
            <a:br>
              <a:rPr lang="en-US" sz="2130" dirty="0" smtClean="0"/>
            </a:br>
            <a:r>
              <a:rPr lang="en-US" sz="2130" dirty="0" smtClean="0"/>
              <a:t>	What </a:t>
            </a:r>
            <a:r>
              <a:rPr lang="en-US" sz="2130" dirty="0"/>
              <a:t>is the correct area?</a:t>
            </a:r>
          </a:p>
          <a:p>
            <a:pPr marL="914400" lvl="1" indent="-457200">
              <a:buClr>
                <a:srgbClr val="C00000"/>
              </a:buClr>
              <a:buFont typeface="+mj-lt"/>
              <a:buAutoNum type="alphaLcPeriod"/>
              <a:tabLst>
                <a:tab pos="857250" algn="l"/>
                <a:tab pos="2171700" algn="l"/>
              </a:tabLst>
            </a:pPr>
            <a:r>
              <a:rPr lang="en-US" sz="2130" dirty="0" smtClean="0"/>
              <a:t>6</a:t>
            </a:r>
            <a:r>
              <a:rPr lang="el-GR" sz="2130" dirty="0" smtClean="0"/>
              <a:t>π</a:t>
            </a:r>
            <a:r>
              <a:rPr lang="en-US" sz="2130" dirty="0" smtClean="0"/>
              <a:t> </a:t>
            </a:r>
            <a:r>
              <a:rPr lang="en-US" sz="2130" dirty="0"/>
              <a:t>cm</a:t>
            </a:r>
            <a:r>
              <a:rPr lang="en-US" sz="2130" baseline="30000" dirty="0"/>
              <a:t>2</a:t>
            </a:r>
            <a:r>
              <a:rPr lang="en-US" sz="2130" dirty="0"/>
              <a:t> </a:t>
            </a:r>
            <a:r>
              <a:rPr lang="en-US" sz="2130" dirty="0" smtClean="0"/>
              <a:t>	</a:t>
            </a:r>
            <a:r>
              <a:rPr lang="en-US" sz="2130" dirty="0" smtClean="0">
                <a:solidFill>
                  <a:srgbClr val="C00000"/>
                </a:solidFill>
              </a:rPr>
              <a:t>b.</a:t>
            </a:r>
            <a:r>
              <a:rPr lang="en-US" sz="2130" dirty="0" smtClean="0"/>
              <a:t>  3</a:t>
            </a:r>
            <a:r>
              <a:rPr lang="el-GR" sz="2130" dirty="0" smtClean="0"/>
              <a:t>π </a:t>
            </a:r>
            <a:r>
              <a:rPr lang="en-US" sz="2130" dirty="0" smtClean="0"/>
              <a:t>cm</a:t>
            </a:r>
            <a:r>
              <a:rPr lang="en-US" sz="2130" baseline="30000" dirty="0" smtClean="0"/>
              <a:t>2</a:t>
            </a:r>
            <a:r>
              <a:rPr lang="en-US" sz="2130" dirty="0" smtClean="0"/>
              <a:t> 	 </a:t>
            </a:r>
            <a:r>
              <a:rPr lang="en-US" sz="2130" dirty="0" smtClean="0">
                <a:solidFill>
                  <a:srgbClr val="C00000"/>
                </a:solidFill>
              </a:rPr>
              <a:t>c.</a:t>
            </a:r>
            <a:r>
              <a:rPr lang="en-US" sz="2130" dirty="0" smtClean="0"/>
              <a:t>  9</a:t>
            </a:r>
            <a:r>
              <a:rPr lang="el-GR" sz="2130" dirty="0" smtClean="0"/>
              <a:t>π</a:t>
            </a:r>
            <a:r>
              <a:rPr lang="en-US" sz="2130" dirty="0" smtClean="0"/>
              <a:t> </a:t>
            </a:r>
            <a:r>
              <a:rPr lang="en-US" sz="2130" dirty="0"/>
              <a:t>cm</a:t>
            </a:r>
            <a:r>
              <a:rPr lang="en-US" sz="2130" baseline="30000" dirty="0"/>
              <a:t>2</a:t>
            </a:r>
            <a:r>
              <a:rPr lang="en-US" sz="2130" dirty="0"/>
              <a:t> </a:t>
            </a:r>
            <a:endParaRPr lang="en-US" sz="2130" dirty="0" smtClean="0"/>
          </a:p>
          <a:p>
            <a:pPr lvl="1">
              <a:buClr>
                <a:srgbClr val="C00000"/>
              </a:buClr>
              <a:tabLst>
                <a:tab pos="857250" algn="l"/>
              </a:tabLst>
            </a:pPr>
            <a:r>
              <a:rPr lang="en-US" sz="2130" dirty="0" smtClean="0"/>
              <a:t>Explain </a:t>
            </a:r>
            <a:r>
              <a:rPr lang="en-US" sz="2130" dirty="0"/>
              <a:t>your reasoning.</a:t>
            </a:r>
            <a:endParaRPr lang="en-US" sz="213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844306942"/>
      </p:ext>
    </p:extLst>
  </p:cSld>
  <p:clrMapOvr>
    <a:masterClrMapping/>
  </p:clrMapOvr>
  <p:transition advClick="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20.2 </a:t>
            </a:r>
            <a:r>
              <a:rPr lang="en-GB" sz="4000" dirty="0"/>
              <a:t>– </a:t>
            </a:r>
            <a:r>
              <a:rPr lang="en-GB" sz="4000" dirty="0" smtClean="0"/>
              <a:t>Non-Linear </a:t>
            </a:r>
            <a:r>
              <a:rPr lang="en-US" sz="4000" dirty="0" smtClean="0"/>
              <a:t>Graphs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162</a:t>
            </a:r>
            <a:endParaRPr lang="en-GB" sz="1400" b="1" dirty="0">
              <a:latin typeface="Calibri" panose="020F0502020204030204" pitchFamily="34" charset="0"/>
            </a:endParaRPr>
          </a:p>
        </p:txBody>
      </p:sp>
      <p:sp>
        <p:nvSpPr>
          <p:cNvPr id="3" name="Rectangle 2"/>
          <p:cNvSpPr/>
          <p:nvPr/>
        </p:nvSpPr>
        <p:spPr>
          <a:xfrm>
            <a:off x="251520" y="1224704"/>
            <a:ext cx="5220580" cy="5455340"/>
          </a:xfrm>
          <a:prstGeom prst="rect">
            <a:avLst/>
          </a:prstGeom>
        </p:spPr>
        <p:txBody>
          <a:bodyPr wrap="square">
            <a:spAutoFit/>
          </a:bodyPr>
          <a:lstStyle/>
          <a:p>
            <a:pPr marL="457200" indent="-457200">
              <a:buClr>
                <a:srgbClr val="C00000"/>
              </a:buClr>
              <a:buFont typeface="+mj-lt"/>
              <a:buAutoNum type="arabicPeriod" startAt="3"/>
              <a:tabLst>
                <a:tab pos="914400" algn="l"/>
                <a:tab pos="2114550" algn="l"/>
                <a:tab pos="3309938" algn="l"/>
              </a:tabLst>
            </a:pPr>
            <a:r>
              <a:rPr lang="en-US" sz="2050" b="1" dirty="0" smtClean="0">
                <a:solidFill>
                  <a:srgbClr val="C00000"/>
                </a:solidFill>
              </a:rPr>
              <a:t>R</a:t>
            </a:r>
            <a:r>
              <a:rPr lang="en-US" sz="2050" dirty="0" smtClean="0">
                <a:solidFill>
                  <a:srgbClr val="C00000"/>
                </a:solidFill>
              </a:rPr>
              <a:t>  </a:t>
            </a:r>
            <a:r>
              <a:rPr lang="en-US" sz="2050" dirty="0" smtClean="0"/>
              <a:t>The </a:t>
            </a:r>
            <a:r>
              <a:rPr lang="en-US" sz="2050" dirty="0"/>
              <a:t>graph </a:t>
            </a:r>
            <a:r>
              <a:rPr lang="en-US" sz="2050" dirty="0" smtClean="0"/>
              <a:t/>
            </a:r>
            <a:br>
              <a:rPr lang="en-US" sz="2050" dirty="0" smtClean="0"/>
            </a:br>
            <a:r>
              <a:rPr lang="en-US" sz="2050" dirty="0" smtClean="0"/>
              <a:t>shows </a:t>
            </a:r>
            <a:r>
              <a:rPr lang="en-US" sz="2050" dirty="0"/>
              <a:t>the </a:t>
            </a:r>
            <a:r>
              <a:rPr lang="en-US" sz="2050" dirty="0" smtClean="0"/>
              <a:t/>
            </a:r>
            <a:br>
              <a:rPr lang="en-US" sz="2050" dirty="0" smtClean="0"/>
            </a:br>
            <a:r>
              <a:rPr lang="en-US" sz="2050" dirty="0" smtClean="0"/>
              <a:t>amount </a:t>
            </a:r>
            <a:r>
              <a:rPr lang="en-US" sz="2050" dirty="0"/>
              <a:t>of gas in </a:t>
            </a:r>
            <a:r>
              <a:rPr lang="en-US" sz="2050" dirty="0" smtClean="0"/>
              <a:t/>
            </a:r>
            <a:br>
              <a:rPr lang="en-US" sz="2050" dirty="0" smtClean="0"/>
            </a:br>
            <a:r>
              <a:rPr lang="en-US" sz="2050" dirty="0" smtClean="0"/>
              <a:t>a </a:t>
            </a:r>
            <a:r>
              <a:rPr lang="en-US" sz="2050" dirty="0"/>
              <a:t>helium balloon </a:t>
            </a:r>
            <a:r>
              <a:rPr lang="en-US" sz="2050" dirty="0" smtClean="0"/>
              <a:t/>
            </a:r>
            <a:br>
              <a:rPr lang="en-US" sz="2050" dirty="0" smtClean="0"/>
            </a:br>
            <a:r>
              <a:rPr lang="en-US" sz="2050" dirty="0" smtClean="0"/>
              <a:t>as </a:t>
            </a:r>
            <a:r>
              <a:rPr lang="en-US" sz="2050" dirty="0"/>
              <a:t>it goes down</a:t>
            </a:r>
            <a:r>
              <a:rPr lang="en-US" sz="2050" dirty="0" smtClean="0"/>
              <a:t>.</a:t>
            </a:r>
            <a:br>
              <a:rPr lang="en-US" sz="2050" dirty="0" smtClean="0"/>
            </a:br>
            <a:r>
              <a:rPr lang="en-US" sz="2050" dirty="0" smtClean="0"/>
              <a:t/>
            </a:r>
            <a:br>
              <a:rPr lang="en-US" sz="2050" dirty="0" smtClean="0"/>
            </a:br>
            <a:r>
              <a:rPr lang="en-US" sz="2050" dirty="0" smtClean="0"/>
              <a:t/>
            </a:r>
            <a:br>
              <a:rPr lang="en-US" sz="2050" dirty="0" smtClean="0"/>
            </a:br>
            <a:endParaRPr lang="en-US" sz="2050" dirty="0"/>
          </a:p>
          <a:p>
            <a:pPr marL="800100" lvl="1" indent="-342900">
              <a:buClr>
                <a:srgbClr val="C00000"/>
              </a:buClr>
              <a:buFont typeface="+mj-lt"/>
              <a:buAutoNum type="alphaLcPeriod"/>
              <a:tabLst>
                <a:tab pos="914400" algn="l"/>
                <a:tab pos="2114550" algn="l"/>
                <a:tab pos="3309938" algn="l"/>
              </a:tabLst>
            </a:pPr>
            <a:r>
              <a:rPr lang="en-US" sz="2050" dirty="0" smtClean="0"/>
              <a:t>How </a:t>
            </a:r>
            <a:r>
              <a:rPr lang="en-US" sz="2050" dirty="0"/>
              <a:t>much helium was in the balloon </a:t>
            </a:r>
            <a:endParaRPr lang="en-US" sz="2050" dirty="0" smtClean="0"/>
          </a:p>
          <a:p>
            <a:pPr marL="1257300" lvl="2" indent="-342900">
              <a:buClr>
                <a:srgbClr val="C00000"/>
              </a:buClr>
              <a:buFont typeface="+mj-lt"/>
              <a:buAutoNum type="romanLcPeriod"/>
              <a:tabLst>
                <a:tab pos="914400" algn="l"/>
                <a:tab pos="2114550" algn="l"/>
                <a:tab pos="3086100" algn="l"/>
              </a:tabLst>
            </a:pPr>
            <a:r>
              <a:rPr lang="en-US" sz="2050" dirty="0" smtClean="0"/>
              <a:t>to </a:t>
            </a:r>
            <a:r>
              <a:rPr lang="en-US" sz="2050" dirty="0"/>
              <a:t>start with </a:t>
            </a:r>
            <a:r>
              <a:rPr lang="en-US" sz="2050" dirty="0" smtClean="0"/>
              <a:t>	</a:t>
            </a:r>
            <a:r>
              <a:rPr lang="en-US" sz="2050" dirty="0" smtClean="0">
                <a:solidFill>
                  <a:srgbClr val="C00000"/>
                </a:solidFill>
              </a:rPr>
              <a:t>ii</a:t>
            </a:r>
            <a:r>
              <a:rPr lang="en-US" sz="2050" dirty="0" smtClean="0"/>
              <a:t>  after </a:t>
            </a:r>
            <a:r>
              <a:rPr lang="en-US" sz="2050" dirty="0"/>
              <a:t>3 hours? </a:t>
            </a:r>
            <a:endParaRPr lang="en-US" sz="2050" dirty="0" smtClean="0"/>
          </a:p>
          <a:p>
            <a:pPr marL="800100" lvl="1" indent="-342900">
              <a:buClr>
                <a:srgbClr val="C00000"/>
              </a:buClr>
              <a:buFont typeface="+mj-lt"/>
              <a:buAutoNum type="alphaLcPeriod"/>
              <a:tabLst>
                <a:tab pos="914400" algn="l"/>
                <a:tab pos="2114550" algn="l"/>
                <a:tab pos="3309938" algn="l"/>
              </a:tabLst>
            </a:pPr>
            <a:r>
              <a:rPr lang="en-US" sz="2050" dirty="0" smtClean="0"/>
              <a:t>Estimate </a:t>
            </a:r>
            <a:r>
              <a:rPr lang="en-US" sz="2050" dirty="0"/>
              <a:t>how many hours it took for</a:t>
            </a:r>
          </a:p>
          <a:p>
            <a:pPr marL="1143000" lvl="2" indent="-342900">
              <a:buClr>
                <a:srgbClr val="C00000"/>
              </a:buClr>
              <a:buFont typeface="+mj-lt"/>
              <a:buAutoNum type="romanLcPeriod"/>
              <a:tabLst>
                <a:tab pos="2114550" algn="l"/>
                <a:tab pos="3309938" algn="l"/>
              </a:tabLst>
            </a:pPr>
            <a:r>
              <a:rPr lang="en-US" sz="2050" dirty="0" smtClean="0"/>
              <a:t>half </a:t>
            </a:r>
            <a:r>
              <a:rPr lang="en-US" sz="2050" dirty="0"/>
              <a:t>the helium in the balloon to escape</a:t>
            </a:r>
          </a:p>
          <a:p>
            <a:pPr marL="1143000" lvl="2" indent="-342900">
              <a:buClr>
                <a:srgbClr val="C00000"/>
              </a:buClr>
              <a:buFont typeface="+mj-lt"/>
              <a:buAutoNum type="romanLcPeriod"/>
              <a:tabLst>
                <a:tab pos="2114550" algn="l"/>
                <a:tab pos="3309938" algn="l"/>
              </a:tabLst>
            </a:pPr>
            <a:r>
              <a:rPr lang="en-US" sz="2050" dirty="0" smtClean="0"/>
              <a:t>3500 </a:t>
            </a:r>
            <a:r>
              <a:rPr lang="en-US" sz="2050" dirty="0"/>
              <a:t>cm</a:t>
            </a:r>
            <a:r>
              <a:rPr lang="en-US" sz="2050" baseline="30000" dirty="0"/>
              <a:t>3</a:t>
            </a:r>
            <a:r>
              <a:rPr lang="en-US" sz="2050" dirty="0"/>
              <a:t> to escape.</a:t>
            </a:r>
          </a:p>
          <a:p>
            <a:pPr marL="800100" lvl="1" indent="-342900">
              <a:buClr>
                <a:srgbClr val="C00000"/>
              </a:buClr>
              <a:buFont typeface="+mj-lt"/>
              <a:buAutoNum type="alphaLcPeriod"/>
              <a:tabLst>
                <a:tab pos="2114550" algn="l"/>
                <a:tab pos="3309938" algn="l"/>
              </a:tabLst>
            </a:pPr>
            <a:r>
              <a:rPr lang="en-US" sz="2050" dirty="0" smtClean="0"/>
              <a:t>Show </a:t>
            </a:r>
            <a:r>
              <a:rPr lang="en-US" sz="2050" dirty="0"/>
              <a:t>that the balloon emptied less quickly as the volume of helium in it decreased</a:t>
            </a:r>
            <a:r>
              <a:rPr lang="en-US" sz="2050" dirty="0" smtClean="0"/>
              <a:t>.</a:t>
            </a:r>
            <a:endParaRPr lang="en-US" sz="205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843808" y="1237280"/>
            <a:ext cx="2610290" cy="2448272"/>
          </a:xfrm>
          <a:prstGeom prst="rect">
            <a:avLst/>
          </a:prstGeom>
          <a:noFill/>
          <a:ln w="9525">
            <a:noFill/>
            <a:miter lim="800000"/>
            <a:headEnd/>
            <a:tailEnd/>
          </a:ln>
          <a:effectLst/>
        </p:spPr>
      </p:pic>
    </p:spTree>
    <p:extLst>
      <p:ext uri="{BB962C8B-B14F-4D97-AF65-F5344CB8AC3E}">
        <p14:creationId xmlns:p14="http://schemas.microsoft.com/office/powerpoint/2010/main" val="3793452750"/>
      </p:ext>
    </p:extLst>
  </p:cSld>
  <p:clrMapOvr>
    <a:masterClrMapping/>
  </p:clrMapOvr>
  <p:transition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20.2 </a:t>
            </a:r>
            <a:r>
              <a:rPr lang="en-GB" sz="4000" dirty="0"/>
              <a:t>– </a:t>
            </a:r>
            <a:r>
              <a:rPr lang="en-GB" sz="4000" dirty="0" smtClean="0"/>
              <a:t>Non-Linear </a:t>
            </a:r>
            <a:r>
              <a:rPr lang="en-US" sz="4000" dirty="0" smtClean="0"/>
              <a:t>Graphs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163</a:t>
            </a:r>
            <a:endParaRPr lang="en-GB" sz="1400" b="1" dirty="0">
              <a:latin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7" name="Group 6"/>
          <p:cNvGrpSpPr/>
          <p:nvPr/>
        </p:nvGrpSpPr>
        <p:grpSpPr>
          <a:xfrm>
            <a:off x="305905" y="1268760"/>
            <a:ext cx="8458632" cy="5256584"/>
            <a:chOff x="3483872" y="1089031"/>
            <a:chExt cx="5264592" cy="5256584"/>
          </a:xfrm>
        </p:grpSpPr>
        <p:sp>
          <p:nvSpPr>
            <p:cNvPr id="8" name="Round Diagonal Corner Rectangle 7"/>
            <p:cNvSpPr/>
            <p:nvPr/>
          </p:nvSpPr>
          <p:spPr>
            <a:xfrm>
              <a:off x="3491880" y="1122017"/>
              <a:ext cx="5256584" cy="522359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4632037"/>
            </a:xfrm>
            <a:prstGeom prst="rect">
              <a:avLst/>
            </a:prstGeom>
          </p:spPr>
          <p:txBody>
            <a:bodyPr wrap="square">
              <a:spAutoFit/>
            </a:bodyPr>
            <a:lstStyle/>
            <a:p>
              <a:pPr>
                <a:spcAft>
                  <a:spcPts val="0"/>
                </a:spcAft>
                <a:tabLst>
                  <a:tab pos="4972050" algn="r"/>
                </a:tabLst>
              </a:pPr>
              <a:r>
                <a:rPr lang="en-US" sz="2200" dirty="0"/>
                <a:t>The table shows the current and resistance in five different circuits which each have a voltage of 60 V</a:t>
              </a:r>
              <a:r>
                <a:rPr lang="en-US" sz="2200" dirty="0" smtClean="0"/>
                <a:t>.</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endParaRPr lang="en-US" sz="900" dirty="0"/>
            </a:p>
            <a:p>
              <a:pPr marL="342900" indent="-342900">
                <a:spcAft>
                  <a:spcPts val="0"/>
                </a:spcAft>
                <a:buClr>
                  <a:srgbClr val="C00000"/>
                </a:buClr>
                <a:buFont typeface="+mj-lt"/>
                <a:buAutoNum type="alphaLcPeriod"/>
                <a:tabLst>
                  <a:tab pos="8001000" algn="r"/>
                </a:tabLst>
              </a:pPr>
              <a:r>
                <a:rPr lang="en-US" sz="2200" dirty="0" smtClean="0"/>
                <a:t>Describe </a:t>
              </a:r>
              <a:r>
                <a:rPr lang="en-US" sz="2200" dirty="0"/>
                <a:t>the relationship between </a:t>
              </a:r>
              <a:r>
                <a:rPr lang="en-US" sz="2200" dirty="0" smtClean="0"/>
                <a:t/>
              </a:r>
              <a:br>
                <a:rPr lang="en-US" sz="2200" dirty="0" smtClean="0"/>
              </a:br>
              <a:r>
                <a:rPr lang="en-US" sz="2200" dirty="0" smtClean="0"/>
                <a:t>current </a:t>
              </a:r>
              <a:r>
                <a:rPr lang="en-US" sz="2200" dirty="0"/>
                <a:t>and resistance. </a:t>
              </a:r>
              <a:r>
                <a:rPr lang="en-US" sz="2200" dirty="0" smtClean="0"/>
                <a:t>        </a:t>
              </a:r>
              <a:r>
                <a:rPr lang="en-US" sz="2200" b="1" dirty="0" smtClean="0"/>
                <a:t>(</a:t>
              </a:r>
              <a:r>
                <a:rPr lang="en-US" sz="2200" b="1" dirty="0"/>
                <a:t>2 marks)</a:t>
              </a:r>
            </a:p>
            <a:p>
              <a:pPr marL="342900" indent="-342900">
                <a:spcAft>
                  <a:spcPts val="0"/>
                </a:spcAft>
                <a:buClr>
                  <a:srgbClr val="C00000"/>
                </a:buClr>
                <a:buFont typeface="+mj-lt"/>
                <a:buAutoNum type="alphaLcPeriod"/>
                <a:tabLst>
                  <a:tab pos="8001000" algn="r"/>
                </a:tabLst>
              </a:pPr>
              <a:r>
                <a:rPr lang="en-US" sz="2200" dirty="0" smtClean="0"/>
                <a:t>Estimate </a:t>
              </a:r>
              <a:r>
                <a:rPr lang="en-US" sz="2200" dirty="0"/>
                <a:t>the current in a 60 V circuit with a resistance of 50 ohms. </a:t>
              </a:r>
              <a:r>
                <a:rPr lang="en-US" sz="2200" dirty="0" smtClean="0"/>
                <a:t>	</a:t>
              </a:r>
              <a:r>
                <a:rPr lang="en-US" sz="2200" b="1" dirty="0" smtClean="0"/>
                <a:t>(</a:t>
              </a:r>
              <a:r>
                <a:rPr lang="en-US" sz="2200" b="1" dirty="0"/>
                <a:t>1 mark)</a:t>
              </a:r>
              <a:r>
                <a:rPr lang="en-US" sz="2200" dirty="0"/>
                <a:t> </a:t>
              </a:r>
              <a:endParaRPr lang="en-US" sz="2200" dirty="0" smtClean="0"/>
            </a:p>
            <a:p>
              <a:pPr marL="342900" indent="-342900">
                <a:spcAft>
                  <a:spcPts val="0"/>
                </a:spcAft>
                <a:buClr>
                  <a:srgbClr val="C00000"/>
                </a:buClr>
                <a:buFont typeface="+mj-lt"/>
                <a:buAutoNum type="alphaLcPeriod"/>
                <a:tabLst>
                  <a:tab pos="8001000" algn="r"/>
                </a:tabLst>
              </a:pPr>
              <a:r>
                <a:rPr lang="en-US" sz="2200" dirty="0" smtClean="0"/>
                <a:t>Amber </a:t>
              </a:r>
              <a:r>
                <a:rPr lang="en-US" sz="2200" dirty="0"/>
                <a:t>makes a 60 V circuit and measures the current to be 2.5 amps. Estimate the resistance in her circuit. </a:t>
              </a:r>
              <a:r>
                <a:rPr lang="en-US" sz="2200" dirty="0" smtClean="0"/>
                <a:t>	</a:t>
              </a:r>
              <a:r>
                <a:rPr lang="en-US" sz="2200" b="1" dirty="0" smtClean="0"/>
                <a:t>(</a:t>
              </a:r>
              <a:r>
                <a:rPr lang="en-US" sz="2200" b="1" dirty="0"/>
                <a:t>1 mark)</a:t>
              </a:r>
              <a:endParaRPr lang="en-US" sz="2200" b="1" dirty="0"/>
            </a:p>
          </p:txBody>
        </p:sp>
      </p:grpSp>
      <p:graphicFrame>
        <p:nvGraphicFramePr>
          <p:cNvPr id="11" name="Table 10"/>
          <p:cNvGraphicFramePr>
            <a:graphicFrameLocks noGrp="1"/>
          </p:cNvGraphicFramePr>
          <p:nvPr>
            <p:extLst>
              <p:ext uri="{D42A27DB-BD31-4B8C-83A1-F6EECF244321}">
                <p14:modId xmlns:p14="http://schemas.microsoft.com/office/powerpoint/2010/main" val="167795940"/>
              </p:ext>
            </p:extLst>
          </p:nvPr>
        </p:nvGraphicFramePr>
        <p:xfrm>
          <a:off x="431534" y="2879968"/>
          <a:ext cx="5004561" cy="1341120"/>
        </p:xfrm>
        <a:graphic>
          <a:graphicData uri="http://schemas.openxmlformats.org/drawingml/2006/table">
            <a:tbl>
              <a:tblPr firstRow="1" bandRow="1">
                <a:tableStyleId>{5940675A-B579-460E-94D1-54222C63F5DA}</a:tableStyleId>
              </a:tblPr>
              <a:tblGrid>
                <a:gridCol w="1753740"/>
                <a:gridCol w="628004"/>
                <a:gridCol w="732842"/>
                <a:gridCol w="692304"/>
                <a:gridCol w="626812"/>
                <a:gridCol w="570859"/>
              </a:tblGrid>
              <a:tr h="665036">
                <a:tc>
                  <a:txBody>
                    <a:bodyPr/>
                    <a:lstStyle/>
                    <a:p>
                      <a:pPr algn="ctr"/>
                      <a:r>
                        <a:rPr lang="en-US" sz="1900" i="0" dirty="0" smtClean="0">
                          <a:latin typeface="Arial" panose="020B0604020202020204" pitchFamily="34" charset="0"/>
                          <a:cs typeface="Arial" panose="020B0604020202020204" pitchFamily="34" charset="0"/>
                        </a:rPr>
                        <a:t>Current</a:t>
                      </a:r>
                      <a:r>
                        <a:rPr lang="en-US" sz="1900" i="0" baseline="0" dirty="0" smtClean="0">
                          <a:latin typeface="Arial" panose="020B0604020202020204" pitchFamily="34" charset="0"/>
                          <a:cs typeface="Arial" panose="020B0604020202020204" pitchFamily="34" charset="0"/>
                        </a:rPr>
                        <a:t> (amps)</a:t>
                      </a:r>
                      <a:endParaRPr lang="en-US" sz="1900" i="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1</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2</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3</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4</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5</a:t>
                      </a:r>
                      <a:endParaRPr lang="en-US" sz="1900" dirty="0">
                        <a:latin typeface="Arial" panose="020B0604020202020204" pitchFamily="34" charset="0"/>
                        <a:cs typeface="Arial" panose="020B0604020202020204" pitchFamily="34" charset="0"/>
                      </a:endParaRPr>
                    </a:p>
                  </a:txBody>
                  <a:tcPr/>
                </a:tc>
              </a:tr>
              <a:tr h="659512">
                <a:tc>
                  <a:txBody>
                    <a:bodyPr/>
                    <a:lstStyle/>
                    <a:p>
                      <a:pPr algn="ctr"/>
                      <a:r>
                        <a:rPr lang="en-US" sz="1900" i="0" baseline="0" dirty="0" smtClean="0">
                          <a:latin typeface="Arial" panose="020B0604020202020204" pitchFamily="34" charset="0"/>
                          <a:cs typeface="Arial" panose="020B0604020202020204" pitchFamily="34" charset="0"/>
                        </a:rPr>
                        <a:t>Resistance (ohms)</a:t>
                      </a:r>
                      <a:endParaRPr lang="en-US" sz="1900" i="0"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60</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30</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20</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15</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12</a:t>
                      </a:r>
                      <a:endParaRPr lang="en-US" sz="1900" dirty="0">
                        <a:latin typeface="Arial" panose="020B0604020202020204" pitchFamily="34" charset="0"/>
                        <a:cs typeface="Arial" panose="020B0604020202020204" pitchFamily="34" charset="0"/>
                      </a:endParaRPr>
                    </a:p>
                  </a:txBody>
                  <a:tcPr/>
                </a:tc>
              </a:tr>
            </a:tbl>
          </a:graphicData>
        </a:graphic>
      </p:graphicFrame>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5917549" y="2334204"/>
            <a:ext cx="2786359" cy="2617487"/>
          </a:xfrm>
          <a:prstGeom prst="rect">
            <a:avLst/>
          </a:prstGeom>
          <a:noFill/>
          <a:ln w="9525">
            <a:noFill/>
            <a:miter lim="800000"/>
            <a:headEnd/>
            <a:tailEnd/>
          </a:ln>
          <a:effectLst/>
        </p:spPr>
      </p:pic>
    </p:spTree>
    <p:extLst>
      <p:ext uri="{BB962C8B-B14F-4D97-AF65-F5344CB8AC3E}">
        <p14:creationId xmlns:p14="http://schemas.microsoft.com/office/powerpoint/2010/main" val="2651040795"/>
      </p:ext>
    </p:extLst>
  </p:cSld>
  <p:clrMapOvr>
    <a:masterClrMapping/>
  </p:clrMapOvr>
  <p:transition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20.2 </a:t>
            </a:r>
            <a:r>
              <a:rPr lang="en-GB" sz="4000" dirty="0"/>
              <a:t>– </a:t>
            </a:r>
            <a:r>
              <a:rPr lang="en-GB" sz="4000" dirty="0" smtClean="0"/>
              <a:t>Non-Linear </a:t>
            </a:r>
            <a:r>
              <a:rPr lang="en-US" sz="4000" dirty="0" smtClean="0"/>
              <a:t>Graphs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163</a:t>
            </a:r>
            <a:endParaRPr lang="en-GB" sz="1400" b="1" dirty="0">
              <a:latin typeface="Calibri" panose="020F0502020204030204" pitchFamily="34" charset="0"/>
            </a:endParaRPr>
          </a:p>
        </p:txBody>
      </p:sp>
      <p:sp>
        <p:nvSpPr>
          <p:cNvPr id="3" name="Rectangle 2"/>
          <p:cNvSpPr/>
          <p:nvPr/>
        </p:nvSpPr>
        <p:spPr>
          <a:xfrm>
            <a:off x="251520" y="1224704"/>
            <a:ext cx="5220580" cy="5455340"/>
          </a:xfrm>
          <a:prstGeom prst="rect">
            <a:avLst/>
          </a:prstGeom>
        </p:spPr>
        <p:txBody>
          <a:bodyPr wrap="square">
            <a:spAutoFit/>
          </a:bodyPr>
          <a:lstStyle/>
          <a:p>
            <a:pPr marL="457200" indent="-457200">
              <a:buClr>
                <a:srgbClr val="C00000"/>
              </a:buClr>
              <a:buFont typeface="+mj-lt"/>
              <a:buAutoNum type="arabicPeriod" startAt="5"/>
              <a:tabLst>
                <a:tab pos="914400" algn="l"/>
                <a:tab pos="2114550" algn="l"/>
                <a:tab pos="3309938" algn="l"/>
              </a:tabLst>
            </a:pPr>
            <a:r>
              <a:rPr lang="en-US" sz="2050" b="1" dirty="0" smtClean="0">
                <a:solidFill>
                  <a:srgbClr val="C00000"/>
                </a:solidFill>
              </a:rPr>
              <a:t>R</a:t>
            </a:r>
            <a:r>
              <a:rPr lang="en-US" sz="2050" dirty="0" smtClean="0">
                <a:solidFill>
                  <a:srgbClr val="C00000"/>
                </a:solidFill>
              </a:rPr>
              <a:t>  </a:t>
            </a:r>
            <a:r>
              <a:rPr lang="en-US" sz="2050" dirty="0" smtClean="0"/>
              <a:t>The </a:t>
            </a:r>
            <a:r>
              <a:rPr lang="en-US" sz="2050" dirty="0"/>
              <a:t>graph shows the count rate against time for a radioactive material, sodium-24. The count rate measures the number of radioactive emissions per second.</a:t>
            </a:r>
          </a:p>
          <a:p>
            <a:pPr marL="800100" lvl="1" indent="-342900">
              <a:buClr>
                <a:srgbClr val="C00000"/>
              </a:buClr>
              <a:buFont typeface="+mj-lt"/>
              <a:buAutoNum type="alphaLcPeriod"/>
              <a:tabLst>
                <a:tab pos="2114550" algn="l"/>
                <a:tab pos="3309938" algn="l"/>
              </a:tabLst>
            </a:pPr>
            <a:r>
              <a:rPr lang="en-US" sz="2050" dirty="0" smtClean="0"/>
              <a:t>What </a:t>
            </a:r>
            <a:r>
              <a:rPr lang="en-US" sz="2050" dirty="0"/>
              <a:t>is the </a:t>
            </a:r>
            <a:r>
              <a:rPr lang="en-US" sz="2050" dirty="0" smtClean="0"/>
              <a:t/>
            </a:r>
            <a:br>
              <a:rPr lang="en-US" sz="2050" dirty="0" smtClean="0"/>
            </a:br>
            <a:r>
              <a:rPr lang="en-US" sz="2050" dirty="0" smtClean="0"/>
              <a:t>count </a:t>
            </a:r>
            <a:r>
              <a:rPr lang="en-US" sz="2050" dirty="0"/>
              <a:t>rate </a:t>
            </a:r>
            <a:r>
              <a:rPr lang="en-US" sz="2050" dirty="0" smtClean="0"/>
              <a:t/>
            </a:r>
            <a:br>
              <a:rPr lang="en-US" sz="2050" dirty="0" smtClean="0"/>
            </a:br>
            <a:r>
              <a:rPr lang="en-US" sz="2050" dirty="0" smtClean="0"/>
              <a:t>after 60 hours? </a:t>
            </a:r>
          </a:p>
          <a:p>
            <a:pPr marL="800100" lvl="1" indent="-342900">
              <a:buClr>
                <a:srgbClr val="C00000"/>
              </a:buClr>
              <a:buFont typeface="+mj-lt"/>
              <a:buAutoNum type="alphaLcPeriod"/>
              <a:tabLst>
                <a:tab pos="2114550" algn="l"/>
                <a:tab pos="3309938" algn="l"/>
              </a:tabLst>
            </a:pPr>
            <a:r>
              <a:rPr lang="en-US" sz="2050" dirty="0" smtClean="0"/>
              <a:t>How </a:t>
            </a:r>
            <a:r>
              <a:rPr lang="en-US" sz="2050" dirty="0"/>
              <a:t>many </a:t>
            </a:r>
            <a:r>
              <a:rPr lang="en-US" sz="2050" dirty="0" smtClean="0"/>
              <a:t/>
            </a:r>
            <a:br>
              <a:rPr lang="en-US" sz="2050" dirty="0" smtClean="0"/>
            </a:br>
            <a:r>
              <a:rPr lang="en-US" sz="2050" dirty="0" smtClean="0"/>
              <a:t>hours </a:t>
            </a:r>
            <a:r>
              <a:rPr lang="en-US" sz="2050" dirty="0"/>
              <a:t>does it </a:t>
            </a:r>
            <a:r>
              <a:rPr lang="en-US" sz="2050" dirty="0" smtClean="0"/>
              <a:t/>
            </a:r>
            <a:br>
              <a:rPr lang="en-US" sz="2050" dirty="0" smtClean="0"/>
            </a:br>
            <a:r>
              <a:rPr lang="en-US" sz="2050" dirty="0" smtClean="0"/>
              <a:t>take </a:t>
            </a:r>
            <a:r>
              <a:rPr lang="en-US" sz="2050" dirty="0"/>
              <a:t>for the </a:t>
            </a:r>
            <a:r>
              <a:rPr lang="en-US" sz="2050" dirty="0" smtClean="0"/>
              <a:t/>
            </a:r>
            <a:br>
              <a:rPr lang="en-US" sz="2050" dirty="0" smtClean="0"/>
            </a:br>
            <a:r>
              <a:rPr lang="en-US" sz="2050" dirty="0" smtClean="0"/>
              <a:t>count </a:t>
            </a:r>
            <a:r>
              <a:rPr lang="en-US" sz="2050" dirty="0"/>
              <a:t>rate to </a:t>
            </a:r>
            <a:r>
              <a:rPr lang="en-US" sz="2050" dirty="0" smtClean="0"/>
              <a:t/>
            </a:r>
            <a:br>
              <a:rPr lang="en-US" sz="2050" dirty="0" smtClean="0"/>
            </a:br>
            <a:r>
              <a:rPr lang="en-US" sz="2050" dirty="0" smtClean="0"/>
              <a:t>reduce </a:t>
            </a:r>
            <a:r>
              <a:rPr lang="en-US" sz="2050" dirty="0"/>
              <a:t>to 50?</a:t>
            </a:r>
          </a:p>
          <a:p>
            <a:pPr marL="800100" lvl="1" indent="-342900">
              <a:buClr>
                <a:srgbClr val="C00000"/>
              </a:buClr>
              <a:buFont typeface="+mj-lt"/>
              <a:buAutoNum type="alphaLcPeriod"/>
              <a:tabLst>
                <a:tab pos="2114550" algn="l"/>
                <a:tab pos="3309938" algn="l"/>
              </a:tabLst>
            </a:pPr>
            <a:r>
              <a:rPr lang="en-US" sz="2050" dirty="0" smtClean="0"/>
              <a:t>The </a:t>
            </a:r>
            <a:r>
              <a:rPr lang="en-US" sz="2050" dirty="0"/>
              <a:t>half-life of a radioactive material is the time it takes for the count rate to halve. What is the half-life of sodium-24</a:t>
            </a:r>
            <a:r>
              <a:rPr lang="en-US" sz="2050" dirty="0" smtClean="0"/>
              <a:t>?	</a:t>
            </a:r>
            <a:endParaRPr lang="en-US" sz="205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987824" y="2632795"/>
            <a:ext cx="2522458" cy="2452389"/>
          </a:xfrm>
          <a:prstGeom prst="rect">
            <a:avLst/>
          </a:prstGeom>
          <a:noFill/>
          <a:ln w="9525">
            <a:noFill/>
            <a:miter lim="800000"/>
            <a:headEnd/>
            <a:tailEnd/>
          </a:ln>
          <a:effectLst/>
        </p:spPr>
      </p:pic>
    </p:spTree>
    <p:extLst>
      <p:ext uri="{BB962C8B-B14F-4D97-AF65-F5344CB8AC3E}">
        <p14:creationId xmlns:p14="http://schemas.microsoft.com/office/powerpoint/2010/main" val="1513019343"/>
      </p:ext>
    </p:extLst>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20.2 </a:t>
            </a:r>
            <a:r>
              <a:rPr lang="en-GB" sz="4000" dirty="0"/>
              <a:t>– </a:t>
            </a:r>
            <a:r>
              <a:rPr lang="en-GB" sz="4000" dirty="0" smtClean="0"/>
              <a:t>Non-Linear </a:t>
            </a:r>
            <a:r>
              <a:rPr lang="en-US" sz="4000" dirty="0" smtClean="0"/>
              <a:t>Graphs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163</a:t>
            </a:r>
            <a:endParaRPr lang="en-GB" sz="1400" b="1" dirty="0">
              <a:latin typeface="Calibri" panose="020F0502020204030204" pitchFamily="34" charset="0"/>
            </a:endParaRPr>
          </a:p>
        </p:txBody>
      </p:sp>
      <p:sp>
        <p:nvSpPr>
          <p:cNvPr id="3" name="Rectangle 2"/>
          <p:cNvSpPr/>
          <p:nvPr/>
        </p:nvSpPr>
        <p:spPr>
          <a:xfrm>
            <a:off x="251520" y="1224704"/>
            <a:ext cx="5400600" cy="5509200"/>
          </a:xfrm>
          <a:prstGeom prst="rect">
            <a:avLst/>
          </a:prstGeom>
        </p:spPr>
        <p:txBody>
          <a:bodyPr wrap="square">
            <a:spAutoFit/>
          </a:bodyPr>
          <a:lstStyle/>
          <a:p>
            <a:pPr marL="457200" indent="-457200">
              <a:buClr>
                <a:srgbClr val="C00000"/>
              </a:buClr>
              <a:buFont typeface="+mj-lt"/>
              <a:buAutoNum type="arabicPeriod" startAt="6"/>
              <a:tabLst>
                <a:tab pos="914400" algn="l"/>
                <a:tab pos="2114550" algn="l"/>
                <a:tab pos="3309938" algn="l"/>
              </a:tabLst>
            </a:pPr>
            <a:r>
              <a:rPr lang="en-US" sz="2200" dirty="0" smtClean="0"/>
              <a:t>The </a:t>
            </a:r>
            <a:r>
              <a:rPr lang="en-US" sz="2200" dirty="0"/>
              <a:t>graph shows how the number of bacteria in a sample grows over a 4-hour period</a:t>
            </a:r>
            <a:r>
              <a:rPr lang="en-US" sz="2200" dirty="0" smtClean="0"/>
              <a:t>.</a:t>
            </a:r>
          </a:p>
          <a:p>
            <a:pPr marL="914400" lvl="1" indent="-457200">
              <a:buClr>
                <a:srgbClr val="C00000"/>
              </a:buClr>
              <a:buFont typeface="+mj-lt"/>
              <a:buAutoNum type="alphaLcPeriod"/>
              <a:tabLst>
                <a:tab pos="914400" algn="l"/>
                <a:tab pos="2114550" algn="l"/>
                <a:tab pos="3309938" algn="l"/>
              </a:tabLst>
            </a:pPr>
            <a:r>
              <a:rPr lang="en-US" sz="2200" dirty="0"/>
              <a:t>Copy and complete the table to show the numbers of bacteria</a:t>
            </a:r>
            <a:r>
              <a:rPr lang="en-US" sz="2200" dirty="0" smtClean="0"/>
              <a:t>.</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endParaRPr lang="en-US" sz="2200" dirty="0"/>
          </a:p>
          <a:p>
            <a:pPr marL="914400" lvl="1" indent="-457200">
              <a:buClr>
                <a:srgbClr val="C00000"/>
              </a:buClr>
              <a:buFont typeface="+mj-lt"/>
              <a:buAutoNum type="alphaLcPeriod"/>
              <a:tabLst>
                <a:tab pos="914400" algn="l"/>
                <a:tab pos="2114550" algn="l"/>
                <a:tab pos="3309938" algn="l"/>
              </a:tabLst>
            </a:pPr>
            <a:r>
              <a:rPr lang="en-US" sz="2200" dirty="0" smtClean="0"/>
              <a:t>Describe </a:t>
            </a:r>
            <a:r>
              <a:rPr lang="en-US" sz="2200" dirty="0"/>
              <a:t>the sequence of the numbers of bacteria.</a:t>
            </a:r>
          </a:p>
          <a:p>
            <a:pPr marL="914400" lvl="1" indent="-457200">
              <a:buClr>
                <a:srgbClr val="C00000"/>
              </a:buClr>
              <a:buFont typeface="+mj-lt"/>
              <a:buAutoNum type="alphaLcPeriod"/>
              <a:tabLst>
                <a:tab pos="914400" algn="l"/>
                <a:tab pos="2114550" algn="l"/>
                <a:tab pos="3309938" algn="l"/>
              </a:tabLst>
            </a:pPr>
            <a:r>
              <a:rPr lang="en-US" sz="2200" dirty="0" smtClean="0"/>
              <a:t>Use </a:t>
            </a:r>
            <a:r>
              <a:rPr lang="en-US" sz="2200" dirty="0"/>
              <a:t>the graph to estimate the number of bacteria after </a:t>
            </a:r>
            <a:r>
              <a:rPr lang="en-US" sz="2200" dirty="0" smtClean="0"/>
              <a:t>2½ hours</a:t>
            </a:r>
            <a:r>
              <a:rPr lang="en-US" sz="2200" dirty="0"/>
              <a:t>, d Estimate when the number of bacteria reaches 70.</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335" y="5949280"/>
            <a:ext cx="664145" cy="68199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893304979"/>
              </p:ext>
            </p:extLst>
          </p:nvPr>
        </p:nvGraphicFramePr>
        <p:xfrm>
          <a:off x="287519" y="3168000"/>
          <a:ext cx="5004561" cy="1335596"/>
        </p:xfrm>
        <a:graphic>
          <a:graphicData uri="http://schemas.openxmlformats.org/drawingml/2006/table">
            <a:tbl>
              <a:tblPr firstRow="1" bandRow="1">
                <a:tableStyleId>{5940675A-B579-460E-94D1-54222C63F5DA}</a:tableStyleId>
              </a:tblPr>
              <a:tblGrid>
                <a:gridCol w="1753740"/>
                <a:gridCol w="628004"/>
                <a:gridCol w="732842"/>
                <a:gridCol w="692304"/>
                <a:gridCol w="626812"/>
                <a:gridCol w="570859"/>
              </a:tblGrid>
              <a:tr h="665036">
                <a:tc>
                  <a:txBody>
                    <a:bodyPr/>
                    <a:lstStyle/>
                    <a:p>
                      <a:pPr algn="ctr"/>
                      <a:r>
                        <a:rPr lang="en-US" sz="1900" i="0" dirty="0" smtClean="0">
                          <a:latin typeface="Arial" panose="020B0604020202020204" pitchFamily="34" charset="0"/>
                          <a:cs typeface="Arial" panose="020B0604020202020204" pitchFamily="34" charset="0"/>
                        </a:rPr>
                        <a:t>Time (hours)</a:t>
                      </a:r>
                      <a:endParaRPr lang="en-US" sz="1900" i="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0</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1</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2</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3</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4</a:t>
                      </a:r>
                      <a:endParaRPr lang="en-US" sz="1900" dirty="0">
                        <a:latin typeface="Arial" panose="020B0604020202020204" pitchFamily="34" charset="0"/>
                        <a:cs typeface="Arial" panose="020B0604020202020204" pitchFamily="34" charset="0"/>
                      </a:endParaRPr>
                    </a:p>
                  </a:txBody>
                  <a:tcPr/>
                </a:tc>
              </a:tr>
              <a:tr h="659512">
                <a:tc>
                  <a:txBody>
                    <a:bodyPr/>
                    <a:lstStyle/>
                    <a:p>
                      <a:pPr algn="ctr"/>
                      <a:r>
                        <a:rPr lang="en-US" sz="1900" i="0" baseline="0" dirty="0" smtClean="0">
                          <a:latin typeface="Arial" panose="020B0604020202020204" pitchFamily="34" charset="0"/>
                          <a:cs typeface="Arial" panose="020B0604020202020204" pitchFamily="34" charset="0"/>
                        </a:rPr>
                        <a:t>Number of bacteria</a:t>
                      </a:r>
                      <a:endParaRPr lang="en-US" sz="1900" i="0" baseline="0" dirty="0">
                        <a:latin typeface="Arial" panose="020B0604020202020204" pitchFamily="34" charset="0"/>
                        <a:cs typeface="Arial" panose="020B0604020202020204" pitchFamily="34" charset="0"/>
                      </a:endParaRPr>
                    </a:p>
                  </a:txBody>
                  <a:tcPr>
                    <a:solidFill>
                      <a:srgbClr val="B9CDE5"/>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5688119" y="1224704"/>
            <a:ext cx="3117396" cy="4580560"/>
          </a:xfrm>
          <a:prstGeom prst="rect">
            <a:avLst/>
          </a:prstGeom>
          <a:noFill/>
          <a:ln w="9525">
            <a:noFill/>
            <a:miter lim="800000"/>
            <a:headEnd/>
            <a:tailEnd/>
          </a:ln>
          <a:effectLst/>
        </p:spPr>
      </p:pic>
    </p:spTree>
    <p:extLst>
      <p:ext uri="{BB962C8B-B14F-4D97-AF65-F5344CB8AC3E}">
        <p14:creationId xmlns:p14="http://schemas.microsoft.com/office/powerpoint/2010/main" val="2968341232"/>
      </p:ext>
    </p:extLst>
  </p:cSld>
  <p:clrMapOvr>
    <a:masterClrMapping/>
  </p:clrMapOvr>
  <p:transition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20.2 </a:t>
            </a:r>
            <a:r>
              <a:rPr lang="en-GB" sz="4000" dirty="0"/>
              <a:t>– </a:t>
            </a:r>
            <a:r>
              <a:rPr lang="en-GB" sz="4000" dirty="0" smtClean="0"/>
              <a:t>Non-Linear </a:t>
            </a:r>
            <a:r>
              <a:rPr lang="en-US" sz="4000" dirty="0" smtClean="0"/>
              <a:t>Graphs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163</a:t>
            </a:r>
            <a:endParaRPr lang="en-GB" sz="1400" b="1" dirty="0">
              <a:latin typeface="Calibri" panose="020F0502020204030204" pitchFamily="34" charset="0"/>
            </a:endParaRPr>
          </a:p>
        </p:txBody>
      </p:sp>
      <p:sp>
        <p:nvSpPr>
          <p:cNvPr id="3" name="Rectangle 2"/>
          <p:cNvSpPr/>
          <p:nvPr/>
        </p:nvSpPr>
        <p:spPr>
          <a:xfrm>
            <a:off x="251520" y="1224704"/>
            <a:ext cx="5040560" cy="5478423"/>
          </a:xfrm>
          <a:prstGeom prst="rect">
            <a:avLst/>
          </a:prstGeom>
        </p:spPr>
        <p:txBody>
          <a:bodyPr wrap="square">
            <a:spAutoFit/>
          </a:bodyPr>
          <a:lstStyle/>
          <a:p>
            <a:pPr marL="457200" indent="-457200">
              <a:buClr>
                <a:srgbClr val="C00000"/>
              </a:buClr>
              <a:buFont typeface="+mj-lt"/>
              <a:buAutoNum type="arabicPeriod" startAt="7"/>
              <a:tabLst>
                <a:tab pos="914400" algn="l"/>
                <a:tab pos="2114550" algn="l"/>
                <a:tab pos="3309938" algn="l"/>
              </a:tabLst>
            </a:pPr>
            <a:r>
              <a:rPr lang="en-US" sz="2500" b="1" dirty="0">
                <a:solidFill>
                  <a:srgbClr val="FF0000"/>
                </a:solidFill>
              </a:rPr>
              <a:t>P</a:t>
            </a:r>
            <a:r>
              <a:rPr lang="en-US" sz="2500" dirty="0"/>
              <a:t> The graph shows the value of an investment over a 5-year period</a:t>
            </a:r>
            <a:r>
              <a:rPr lang="en-US" sz="2500" dirty="0" smtClean="0"/>
              <a:t>.</a:t>
            </a:r>
          </a:p>
          <a:p>
            <a:pPr marL="857250" lvl="1" indent="-400050">
              <a:buClr>
                <a:srgbClr val="C00000"/>
              </a:buClr>
              <a:buFont typeface="+mj-lt"/>
              <a:buAutoNum type="alphaLcPeriod"/>
              <a:tabLst>
                <a:tab pos="2114550" algn="l"/>
                <a:tab pos="3309938" algn="l"/>
              </a:tabLst>
            </a:pPr>
            <a:r>
              <a:rPr lang="en-US" sz="2500" dirty="0"/>
              <a:t>What was the initial value of the investment? </a:t>
            </a:r>
            <a:endParaRPr lang="en-US" sz="2500" dirty="0" smtClean="0"/>
          </a:p>
          <a:p>
            <a:pPr marL="857250" lvl="1" indent="-400050">
              <a:buClr>
                <a:srgbClr val="C00000"/>
              </a:buClr>
              <a:buFont typeface="+mj-lt"/>
              <a:buAutoNum type="alphaLcPeriod"/>
              <a:tabLst>
                <a:tab pos="2114550" algn="l"/>
                <a:tab pos="3309938" algn="l"/>
              </a:tabLst>
            </a:pPr>
            <a:r>
              <a:rPr lang="en-US" sz="2500" dirty="0" smtClean="0"/>
              <a:t>Estimate </a:t>
            </a:r>
            <a:r>
              <a:rPr lang="en-US" sz="2500" dirty="0"/>
              <a:t>the value of the investment after 5 years.</a:t>
            </a:r>
          </a:p>
          <a:p>
            <a:pPr marL="857250" lvl="1" indent="-400050">
              <a:buClr>
                <a:srgbClr val="C00000"/>
              </a:buClr>
              <a:buFont typeface="+mj-lt"/>
              <a:buAutoNum type="alphaLcPeriod"/>
              <a:tabLst>
                <a:tab pos="2114550" algn="l"/>
                <a:tab pos="3309938" algn="l"/>
              </a:tabLst>
            </a:pPr>
            <a:r>
              <a:rPr lang="en-US" sz="2500" dirty="0" smtClean="0"/>
              <a:t>By </a:t>
            </a:r>
            <a:r>
              <a:rPr lang="en-US" sz="2500" dirty="0"/>
              <a:t>how much did the value increase in the first year?</a:t>
            </a:r>
          </a:p>
          <a:p>
            <a:pPr marL="857250" lvl="1" indent="-400050">
              <a:buClr>
                <a:srgbClr val="C00000"/>
              </a:buClr>
              <a:buFont typeface="+mj-lt"/>
              <a:buAutoNum type="alphaLcPeriod"/>
              <a:tabLst>
                <a:tab pos="2114550" algn="l"/>
                <a:tab pos="3309938" algn="l"/>
              </a:tabLst>
            </a:pPr>
            <a:r>
              <a:rPr lang="en-US" sz="2500" dirty="0" smtClean="0"/>
              <a:t>The </a:t>
            </a:r>
            <a:r>
              <a:rPr lang="en-US" sz="2500" dirty="0"/>
              <a:t>rate of interest remained the same for the five </a:t>
            </a:r>
            <a:r>
              <a:rPr lang="en-US" sz="2500" dirty="0" smtClean="0"/>
              <a:t>years.</a:t>
            </a:r>
            <a:br>
              <a:rPr lang="en-US" sz="2500" dirty="0" smtClean="0"/>
            </a:br>
            <a:r>
              <a:rPr lang="en-US" sz="2500" dirty="0" smtClean="0"/>
              <a:t>Work </a:t>
            </a:r>
            <a:r>
              <a:rPr lang="en-US" sz="2500" dirty="0"/>
              <a:t>out the percentage interest rate.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335" y="5949280"/>
            <a:ext cx="664145" cy="681999"/>
          </a:xfrm>
          <a:prstGeom prst="rect">
            <a:avLst/>
          </a:prstGeom>
        </p:spPr>
      </p:pic>
      <p:pic>
        <p:nvPicPr>
          <p:cNvPr id="4" name="Picture 3"/>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5292080" y="1256241"/>
            <a:ext cx="3503306" cy="4549023"/>
          </a:xfrm>
          <a:prstGeom prst="rect">
            <a:avLst/>
          </a:prstGeom>
          <a:noFill/>
          <a:ln w="9525">
            <a:noFill/>
            <a:miter lim="800000"/>
            <a:headEnd/>
            <a:tailEnd/>
          </a:ln>
          <a:effectLst/>
        </p:spPr>
      </p:pic>
    </p:spTree>
    <p:extLst>
      <p:ext uri="{BB962C8B-B14F-4D97-AF65-F5344CB8AC3E}">
        <p14:creationId xmlns:p14="http://schemas.microsoft.com/office/powerpoint/2010/main" val="125973964"/>
      </p:ext>
    </p:extLst>
  </p:cSld>
  <p:clrMapOvr>
    <a:masterClrMapping/>
  </p:clrMapOvr>
  <p:transition advClick="0"/>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20.3 </a:t>
            </a:r>
            <a:r>
              <a:rPr lang="en-GB" sz="2700" dirty="0"/>
              <a:t>– Solving </a:t>
            </a:r>
            <a:r>
              <a:rPr lang="en-GB" sz="2700" dirty="0" smtClean="0"/>
              <a:t>Simultaneous Equations Graphically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164</a:t>
            </a:r>
            <a:endParaRPr lang="en-GB" sz="1400" b="1" dirty="0">
              <a:latin typeface="Calibri" panose="020F0502020204030204" pitchFamily="34" charset="0"/>
            </a:endParaRPr>
          </a:p>
        </p:txBody>
      </p:sp>
      <p:sp>
        <p:nvSpPr>
          <p:cNvPr id="3" name="Rectangle 2"/>
          <p:cNvSpPr/>
          <p:nvPr/>
        </p:nvSpPr>
        <p:spPr>
          <a:xfrm>
            <a:off x="251520" y="1224704"/>
            <a:ext cx="5400600" cy="5693866"/>
          </a:xfrm>
          <a:prstGeom prst="rect">
            <a:avLst/>
          </a:prstGeom>
        </p:spPr>
        <p:txBody>
          <a:bodyPr wrap="square">
            <a:spAutoFit/>
          </a:bodyPr>
          <a:lstStyle/>
          <a:p>
            <a:pPr marL="457200" indent="-457200">
              <a:buClr>
                <a:srgbClr val="C00000"/>
              </a:buClr>
              <a:buFont typeface="+mj-lt"/>
              <a:buAutoNum type="arabicPeriod"/>
              <a:tabLst>
                <a:tab pos="914400" algn="l"/>
                <a:tab pos="2114550" algn="l"/>
                <a:tab pos="3309938" algn="l"/>
              </a:tabLst>
            </a:pPr>
            <a:r>
              <a:rPr lang="en-US" sz="2700" dirty="0" smtClean="0">
                <a:solidFill>
                  <a:srgbClr val="C00000"/>
                </a:solidFill>
              </a:rPr>
              <a:t>a</a:t>
            </a:r>
            <a:r>
              <a:rPr lang="en-US" sz="2700" dirty="0" smtClean="0"/>
              <a:t> 	Draw </a:t>
            </a:r>
            <a:r>
              <a:rPr lang="en-US" sz="2700" dirty="0"/>
              <a:t>the graph of </a:t>
            </a:r>
            <a:r>
              <a:rPr lang="en-US" sz="2700" dirty="0" smtClean="0"/>
              <a:t/>
            </a:r>
            <a:br>
              <a:rPr lang="en-US" sz="2700" dirty="0" smtClean="0"/>
            </a:br>
            <a:r>
              <a:rPr lang="en-US" sz="2700" dirty="0" smtClean="0"/>
              <a:t>	</a:t>
            </a:r>
            <a:r>
              <a:rPr lang="en-US" sz="2700" i="1" dirty="0" smtClean="0"/>
              <a:t>x</a:t>
            </a:r>
            <a:r>
              <a:rPr lang="en-US" sz="2700" dirty="0" smtClean="0"/>
              <a:t> </a:t>
            </a:r>
            <a:r>
              <a:rPr lang="en-US" sz="2700" dirty="0"/>
              <a:t>+ </a:t>
            </a:r>
            <a:r>
              <a:rPr lang="en-US" sz="2700" dirty="0" smtClean="0"/>
              <a:t>2</a:t>
            </a:r>
            <a:r>
              <a:rPr lang="en-US" sz="2700" i="1" dirty="0" smtClean="0"/>
              <a:t>y</a:t>
            </a:r>
            <a:r>
              <a:rPr lang="en-US" sz="2700" dirty="0" smtClean="0"/>
              <a:t> </a:t>
            </a:r>
            <a:r>
              <a:rPr lang="en-US" sz="2700" dirty="0"/>
              <a:t>= </a:t>
            </a:r>
            <a:r>
              <a:rPr lang="en-US" sz="2700" dirty="0" smtClean="0"/>
              <a:t>10</a:t>
            </a:r>
            <a:r>
              <a:rPr lang="en-US" sz="2700" dirty="0"/>
              <a:t>. </a:t>
            </a:r>
            <a:endParaRPr lang="en-US" sz="2700" dirty="0" smtClean="0"/>
          </a:p>
          <a:p>
            <a:pPr marL="914400" lvl="1" indent="-457200">
              <a:buClr>
                <a:srgbClr val="C00000"/>
              </a:buClr>
              <a:buFont typeface="+mj-lt"/>
              <a:buAutoNum type="alphaLcPeriod" startAt="2"/>
              <a:tabLst>
                <a:tab pos="2114550" algn="l"/>
                <a:tab pos="3309938" algn="l"/>
              </a:tabLst>
            </a:pPr>
            <a:r>
              <a:rPr lang="en-US" sz="2700" dirty="0" smtClean="0"/>
              <a:t>Draw </a:t>
            </a:r>
            <a:r>
              <a:rPr lang="en-US" sz="2700" dirty="0"/>
              <a:t>the graph of y = 3 on the same </a:t>
            </a:r>
            <a:r>
              <a:rPr lang="en-US" sz="2700" dirty="0" smtClean="0"/>
              <a:t>axes. </a:t>
            </a:r>
          </a:p>
          <a:p>
            <a:pPr marL="914400" lvl="1" indent="-457200">
              <a:buClr>
                <a:srgbClr val="C00000"/>
              </a:buClr>
              <a:buFont typeface="+mj-lt"/>
              <a:buAutoNum type="alphaLcPeriod" startAt="2"/>
              <a:tabLst>
                <a:tab pos="2114550" algn="l"/>
                <a:tab pos="3309938" algn="l"/>
              </a:tabLst>
            </a:pPr>
            <a:r>
              <a:rPr lang="en-US" sz="2700" dirty="0" smtClean="0"/>
              <a:t>Write </a:t>
            </a:r>
            <a:r>
              <a:rPr lang="en-US" sz="2700" dirty="0"/>
              <a:t>the solution to the simultaneous equations </a:t>
            </a:r>
            <a:r>
              <a:rPr lang="en-US" sz="2700" dirty="0" smtClean="0"/>
              <a:t/>
            </a:r>
            <a:br>
              <a:rPr lang="en-US" sz="2700" dirty="0" smtClean="0"/>
            </a:br>
            <a:r>
              <a:rPr lang="en-US" sz="2700" i="1" dirty="0" smtClean="0"/>
              <a:t>x</a:t>
            </a:r>
            <a:r>
              <a:rPr lang="en-US" sz="2700" dirty="0" smtClean="0"/>
              <a:t> </a:t>
            </a:r>
            <a:r>
              <a:rPr lang="en-US" sz="2700" dirty="0"/>
              <a:t>+ </a:t>
            </a:r>
            <a:r>
              <a:rPr lang="en-US" sz="2700" dirty="0" smtClean="0"/>
              <a:t>2</a:t>
            </a:r>
            <a:r>
              <a:rPr lang="en-US" sz="2700" i="1" dirty="0" smtClean="0"/>
              <a:t>y</a:t>
            </a:r>
            <a:r>
              <a:rPr lang="en-US" sz="2700" dirty="0" smtClean="0"/>
              <a:t> </a:t>
            </a:r>
            <a:r>
              <a:rPr lang="en-US" sz="2700" dirty="0"/>
              <a:t>= 10 and </a:t>
            </a:r>
            <a:r>
              <a:rPr lang="en-US" sz="2700" i="1" dirty="0"/>
              <a:t>y</a:t>
            </a:r>
            <a:r>
              <a:rPr lang="en-US" sz="2700" dirty="0"/>
              <a:t> = 3.</a:t>
            </a:r>
          </a:p>
          <a:p>
            <a:pPr marL="457200" indent="-457200">
              <a:buClr>
                <a:srgbClr val="C00000"/>
              </a:buClr>
              <a:buFont typeface="+mj-lt"/>
              <a:buAutoNum type="arabicPeriod"/>
              <a:tabLst>
                <a:tab pos="914400" algn="l"/>
                <a:tab pos="2114550" algn="l"/>
                <a:tab pos="3309938" algn="l"/>
              </a:tabLst>
            </a:pPr>
            <a:r>
              <a:rPr lang="en-US" sz="2700" dirty="0"/>
              <a:t>Draw graphs to solve these simultaneous </a:t>
            </a:r>
            <a:r>
              <a:rPr lang="en-US" sz="2700" dirty="0" smtClean="0"/>
              <a:t>equations.</a:t>
            </a:r>
            <a:br>
              <a:rPr lang="en-US" sz="2700" dirty="0" smtClean="0"/>
            </a:br>
            <a:r>
              <a:rPr lang="en-US" sz="2700" dirty="0" smtClean="0"/>
              <a:t>3</a:t>
            </a:r>
            <a:r>
              <a:rPr lang="en-US" sz="2700" i="1" dirty="0" smtClean="0"/>
              <a:t>x</a:t>
            </a:r>
            <a:r>
              <a:rPr lang="en-US" sz="2700" dirty="0" smtClean="0"/>
              <a:t> </a:t>
            </a:r>
            <a:r>
              <a:rPr lang="en-US" sz="2700" dirty="0"/>
              <a:t>+ </a:t>
            </a:r>
            <a:r>
              <a:rPr lang="en-US" sz="2700" i="1" dirty="0"/>
              <a:t>y</a:t>
            </a:r>
            <a:r>
              <a:rPr lang="en-US" sz="2700" dirty="0"/>
              <a:t> = 10 and </a:t>
            </a:r>
            <a:r>
              <a:rPr lang="en-US" sz="2700" i="1" dirty="0"/>
              <a:t>x</a:t>
            </a:r>
            <a:r>
              <a:rPr lang="en-US" sz="2700" dirty="0"/>
              <a:t> - </a:t>
            </a:r>
            <a:r>
              <a:rPr lang="en-US" sz="2700" dirty="0" smtClean="0"/>
              <a:t>2</a:t>
            </a:r>
            <a:r>
              <a:rPr lang="en-US" sz="2700" i="1" dirty="0" smtClean="0"/>
              <a:t>y</a:t>
            </a:r>
            <a:r>
              <a:rPr lang="en-US" sz="2700" dirty="0" smtClean="0"/>
              <a:t> </a:t>
            </a:r>
            <a:r>
              <a:rPr lang="en-US" sz="2700" dirty="0"/>
              <a:t>= 1</a:t>
            </a:r>
          </a:p>
          <a:p>
            <a:pPr marL="457200" indent="-457200">
              <a:buClr>
                <a:srgbClr val="C00000"/>
              </a:buClr>
              <a:buFont typeface="+mj-lt"/>
              <a:buAutoNum type="arabicPeriod"/>
              <a:tabLst>
                <a:tab pos="914400" algn="l"/>
                <a:tab pos="2114550" algn="l"/>
                <a:tab pos="3309938" algn="l"/>
              </a:tabLst>
            </a:pPr>
            <a:r>
              <a:rPr lang="en-US" sz="2700" dirty="0"/>
              <a:t>Solve these simultaneous equations graphically. </a:t>
            </a:r>
            <a:r>
              <a:rPr lang="en-US" sz="2700" dirty="0" smtClean="0"/>
              <a:t/>
            </a:r>
            <a:br>
              <a:rPr lang="en-US" sz="2700" dirty="0" smtClean="0"/>
            </a:br>
            <a:r>
              <a:rPr lang="en-US" sz="2700" i="1" dirty="0" smtClean="0"/>
              <a:t>x</a:t>
            </a:r>
            <a:r>
              <a:rPr lang="en-US" sz="2700" dirty="0" smtClean="0"/>
              <a:t> </a:t>
            </a:r>
            <a:r>
              <a:rPr lang="en-US" sz="2700" dirty="0"/>
              <a:t>- </a:t>
            </a:r>
            <a:r>
              <a:rPr lang="en-US" sz="2700" i="1" dirty="0"/>
              <a:t>y</a:t>
            </a:r>
            <a:r>
              <a:rPr lang="en-US" sz="2700" dirty="0"/>
              <a:t> = -4 and </a:t>
            </a:r>
            <a:r>
              <a:rPr lang="en-US" sz="2700" dirty="0" smtClean="0"/>
              <a:t>2</a:t>
            </a:r>
            <a:r>
              <a:rPr lang="en-US" sz="2700" i="1" dirty="0" smtClean="0"/>
              <a:t>x</a:t>
            </a:r>
            <a:r>
              <a:rPr lang="en-US" sz="2700" dirty="0" smtClean="0"/>
              <a:t> </a:t>
            </a:r>
            <a:r>
              <a:rPr lang="en-US" sz="2700" dirty="0"/>
              <a:t>+ </a:t>
            </a:r>
            <a:r>
              <a:rPr lang="en-US" sz="2700" dirty="0" smtClean="0"/>
              <a:t>5</a:t>
            </a:r>
            <a:r>
              <a:rPr lang="en-US" sz="2700" i="1" dirty="0" smtClean="0"/>
              <a:t>y</a:t>
            </a:r>
            <a:r>
              <a:rPr lang="en-US" sz="2700" dirty="0" smtClean="0"/>
              <a:t> </a:t>
            </a:r>
            <a:r>
              <a:rPr lang="en-US" sz="2700" dirty="0"/>
              <a:t>= 6</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335" y="5949280"/>
            <a:ext cx="664145" cy="681999"/>
          </a:xfrm>
          <a:prstGeom prst="rect">
            <a:avLst/>
          </a:prstGeom>
        </p:spPr>
      </p:pic>
    </p:spTree>
    <p:extLst>
      <p:ext uri="{BB962C8B-B14F-4D97-AF65-F5344CB8AC3E}">
        <p14:creationId xmlns:p14="http://schemas.microsoft.com/office/powerpoint/2010/main" val="2675199111"/>
      </p:ext>
    </p:extLst>
  </p:cSld>
  <p:clrMapOvr>
    <a:masterClrMapping/>
  </p:clrMapOvr>
  <p:transition advClick="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20.3 </a:t>
            </a:r>
            <a:r>
              <a:rPr lang="en-GB" sz="2700" dirty="0"/>
              <a:t>– Solving </a:t>
            </a:r>
            <a:r>
              <a:rPr lang="en-GB" sz="2700" dirty="0" smtClean="0"/>
              <a:t>Simultaneous Equations Graphically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164</a:t>
            </a:r>
            <a:endParaRPr lang="en-GB" sz="1400" b="1" dirty="0">
              <a:latin typeface="Calibri" panose="020F0502020204030204" pitchFamily="34" charset="0"/>
            </a:endParaRPr>
          </a:p>
        </p:txBody>
      </p:sp>
      <p:sp>
        <p:nvSpPr>
          <p:cNvPr id="3" name="Rectangle 2"/>
          <p:cNvSpPr/>
          <p:nvPr/>
        </p:nvSpPr>
        <p:spPr>
          <a:xfrm>
            <a:off x="251520" y="1224704"/>
            <a:ext cx="5400600" cy="2015936"/>
          </a:xfrm>
          <a:prstGeom prst="rect">
            <a:avLst/>
          </a:prstGeom>
        </p:spPr>
        <p:txBody>
          <a:bodyPr wrap="square">
            <a:spAutoFit/>
          </a:bodyPr>
          <a:lstStyle/>
          <a:p>
            <a:pPr marL="457200" indent="-457200">
              <a:buClr>
                <a:srgbClr val="C00000"/>
              </a:buClr>
              <a:buFont typeface="+mj-lt"/>
              <a:buAutoNum type="arabicPeriod" startAt="4"/>
              <a:tabLst>
                <a:tab pos="914400" algn="l"/>
                <a:tab pos="2114550" algn="l"/>
                <a:tab pos="3309938" algn="l"/>
              </a:tabLst>
            </a:pPr>
            <a:r>
              <a:rPr lang="en-US" sz="2500" dirty="0" smtClean="0"/>
              <a:t>Use </a:t>
            </a:r>
            <a:r>
              <a:rPr lang="en-US" sz="2500" dirty="0"/>
              <a:t>these graphs to solve the pairs of simultaneous </a:t>
            </a:r>
            <a:r>
              <a:rPr lang="en-US" sz="2500" dirty="0" smtClean="0"/>
              <a:t>equations. </a:t>
            </a:r>
          </a:p>
          <a:p>
            <a:pPr marL="971550" lvl="1" indent="-514350">
              <a:buClr>
                <a:srgbClr val="C00000"/>
              </a:buClr>
              <a:buFont typeface="+mj-lt"/>
              <a:buAutoNum type="alphaLcPeriod"/>
              <a:tabLst>
                <a:tab pos="914400" algn="l"/>
                <a:tab pos="2114550" algn="l"/>
                <a:tab pos="3309938" algn="l"/>
              </a:tabLst>
            </a:pPr>
            <a:r>
              <a:rPr lang="en-US" sz="2500" dirty="0" smtClean="0"/>
              <a:t>x </a:t>
            </a:r>
            <a:r>
              <a:rPr lang="en-US" sz="2500" dirty="0"/>
              <a:t>+ y = 6 </a:t>
            </a:r>
            <a:r>
              <a:rPr lang="en-US" sz="2500" dirty="0" smtClean="0"/>
              <a:t>	3x </a:t>
            </a:r>
            <a:r>
              <a:rPr lang="en-US" sz="2500" dirty="0"/>
              <a:t>- y = 5 </a:t>
            </a:r>
            <a:endParaRPr lang="en-US" sz="2500" dirty="0" smtClean="0"/>
          </a:p>
          <a:p>
            <a:pPr marL="971550" lvl="1" indent="-514350">
              <a:buClr>
                <a:srgbClr val="C00000"/>
              </a:buClr>
              <a:buFont typeface="+mj-lt"/>
              <a:buAutoNum type="alphaLcPeriod"/>
              <a:tabLst>
                <a:tab pos="914400" algn="l"/>
                <a:tab pos="2114550" algn="l"/>
                <a:tab pos="3309938" algn="l"/>
              </a:tabLst>
            </a:pPr>
            <a:r>
              <a:rPr lang="en-US" sz="2500" dirty="0" smtClean="0"/>
              <a:t>x </a:t>
            </a:r>
            <a:r>
              <a:rPr lang="en-US" sz="2500" dirty="0"/>
              <a:t>+ y = 6 	</a:t>
            </a:r>
            <a:r>
              <a:rPr lang="en-US" sz="2500" dirty="0" smtClean="0"/>
              <a:t>x </a:t>
            </a:r>
            <a:r>
              <a:rPr lang="en-US" sz="2500" dirty="0"/>
              <a:t>+ 3y = 10 </a:t>
            </a:r>
            <a:endParaRPr lang="en-US" sz="2500" dirty="0" smtClean="0"/>
          </a:p>
          <a:p>
            <a:pPr marL="971550" lvl="1" indent="-514350">
              <a:buClr>
                <a:srgbClr val="C00000"/>
              </a:buClr>
              <a:buFont typeface="+mj-lt"/>
              <a:buAutoNum type="alphaLcPeriod"/>
              <a:tabLst>
                <a:tab pos="914400" algn="l"/>
                <a:tab pos="2114550" algn="l"/>
                <a:tab pos="3309938" algn="l"/>
              </a:tabLst>
            </a:pPr>
            <a:r>
              <a:rPr lang="en-US" sz="2500" dirty="0" smtClean="0"/>
              <a:t>3x </a:t>
            </a:r>
            <a:r>
              <a:rPr lang="en-US" sz="2500" dirty="0"/>
              <a:t>- y = 5 	</a:t>
            </a:r>
            <a:r>
              <a:rPr lang="en-US" sz="2500" dirty="0" smtClean="0"/>
              <a:t>x </a:t>
            </a:r>
            <a:r>
              <a:rPr lang="en-US" sz="2500" dirty="0"/>
              <a:t>+ 3y = 13</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1286906" y="3284984"/>
            <a:ext cx="3329826" cy="3329825"/>
          </a:xfrm>
          <a:prstGeom prst="rect">
            <a:avLst/>
          </a:prstGeom>
          <a:noFill/>
          <a:ln w="9525">
            <a:noFill/>
            <a:miter lim="800000"/>
            <a:headEnd/>
            <a:tailEnd/>
          </a:ln>
          <a:effectLst/>
        </p:spPr>
      </p:pic>
    </p:spTree>
    <p:extLst>
      <p:ext uri="{BB962C8B-B14F-4D97-AF65-F5344CB8AC3E}">
        <p14:creationId xmlns:p14="http://schemas.microsoft.com/office/powerpoint/2010/main" val="3643941202"/>
      </p:ext>
    </p:extLst>
  </p:cSld>
  <p:clrMapOvr>
    <a:masterClrMapping/>
  </p:clrMapOvr>
  <p:transition advClick="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20.3 </a:t>
            </a:r>
            <a:r>
              <a:rPr lang="en-GB" sz="2700" dirty="0"/>
              <a:t>– Solving </a:t>
            </a:r>
            <a:r>
              <a:rPr lang="en-GB" sz="2700" dirty="0" smtClean="0"/>
              <a:t>Simultaneous Equations Graphically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164</a:t>
            </a:r>
            <a:endParaRPr lang="en-GB" sz="1400" b="1" dirty="0">
              <a:latin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grpSp>
        <p:nvGrpSpPr>
          <p:cNvPr id="7" name="Group 6"/>
          <p:cNvGrpSpPr/>
          <p:nvPr/>
        </p:nvGrpSpPr>
        <p:grpSpPr>
          <a:xfrm>
            <a:off x="305905" y="1268760"/>
            <a:ext cx="5130191" cy="5256584"/>
            <a:chOff x="3483872" y="1089031"/>
            <a:chExt cx="5264592" cy="5256584"/>
          </a:xfrm>
        </p:grpSpPr>
        <p:sp>
          <p:nvSpPr>
            <p:cNvPr id="8" name="Round Diagonal Corner Rectangle 7"/>
            <p:cNvSpPr/>
            <p:nvPr/>
          </p:nvSpPr>
          <p:spPr>
            <a:xfrm>
              <a:off x="3491880" y="1090487"/>
              <a:ext cx="5256584" cy="525512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5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4524315"/>
            </a:xfrm>
            <a:prstGeom prst="rect">
              <a:avLst/>
            </a:prstGeom>
          </p:spPr>
          <p:txBody>
            <a:bodyPr wrap="square">
              <a:spAutoFit/>
            </a:bodyPr>
            <a:lstStyle/>
            <a:p>
              <a:pPr>
                <a:spcAft>
                  <a:spcPts val="0"/>
                </a:spcAft>
                <a:tabLst>
                  <a:tab pos="4972050" algn="r"/>
                </a:tabLst>
              </a:pPr>
              <a:r>
                <a:rPr lang="en-US" sz="2400" dirty="0"/>
                <a:t>The graph of 2</a:t>
              </a:r>
              <a:r>
                <a:rPr lang="en-US" sz="2400" i="1" dirty="0"/>
                <a:t>x</a:t>
              </a:r>
              <a:r>
                <a:rPr lang="en-US" sz="2400" dirty="0"/>
                <a:t> + 3</a:t>
              </a:r>
              <a:r>
                <a:rPr lang="en-US" sz="2400" i="1" dirty="0"/>
                <a:t>y</a:t>
              </a:r>
              <a:r>
                <a:rPr lang="en-US" sz="2400" dirty="0"/>
                <a:t> = 3 </a:t>
              </a:r>
              <a:r>
                <a:rPr lang="en-US" sz="2400" dirty="0" smtClean="0"/>
                <a:t/>
              </a:r>
              <a:br>
                <a:rPr lang="en-US" sz="2400" dirty="0" smtClean="0"/>
              </a:br>
              <a:r>
                <a:rPr lang="en-US" sz="2400" dirty="0" smtClean="0"/>
                <a:t>is </a:t>
              </a:r>
              <a:r>
                <a:rPr lang="en-US" sz="2400" dirty="0"/>
                <a:t>shown on this grid</a:t>
              </a:r>
              <a:r>
                <a:rPr lang="en-US" sz="2400" dirty="0" smtClean="0"/>
                <a:t>.</a:t>
              </a:r>
            </a:p>
            <a:p>
              <a:pPr marL="457200" indent="-457200">
                <a:spcAft>
                  <a:spcPts val="0"/>
                </a:spcAft>
                <a:buClr>
                  <a:srgbClr val="C00000"/>
                </a:buClr>
                <a:buFont typeface="+mj-lt"/>
                <a:buAutoNum type="alphaLcPeriod"/>
                <a:tabLst>
                  <a:tab pos="4972050" algn="r"/>
                </a:tabLst>
              </a:pPr>
              <a:r>
                <a:rPr lang="en-US" sz="2400" dirty="0"/>
                <a:t>Copy and complete </a:t>
              </a:r>
              <a:r>
                <a:rPr lang="en-US" sz="2400" dirty="0" smtClean="0"/>
                <a:t/>
              </a:r>
              <a:br>
                <a:rPr lang="en-US" sz="2400" dirty="0" smtClean="0"/>
              </a:br>
              <a:r>
                <a:rPr lang="en-US" sz="2400" dirty="0" smtClean="0"/>
                <a:t>this </a:t>
              </a:r>
              <a:r>
                <a:rPr lang="en-US" sz="2400" dirty="0"/>
                <a:t>table of values for </a:t>
              </a:r>
              <a:r>
                <a:rPr lang="en-US" sz="2400" dirty="0" smtClean="0"/>
                <a:t/>
              </a:r>
              <a:br>
                <a:rPr lang="en-US" sz="2400" dirty="0" smtClean="0"/>
              </a:br>
              <a:r>
                <a:rPr lang="en-US" sz="2400" i="1" dirty="0" smtClean="0"/>
                <a:t>y</a:t>
              </a:r>
              <a:r>
                <a:rPr lang="en-US" sz="2400" dirty="0" smtClean="0"/>
                <a:t> </a:t>
              </a:r>
              <a:r>
                <a:rPr lang="en-US" sz="2400" dirty="0"/>
                <a:t>= 2</a:t>
              </a:r>
              <a:r>
                <a:rPr lang="en-US" sz="2400" i="1" dirty="0"/>
                <a:t>x</a:t>
              </a:r>
              <a:r>
                <a:rPr lang="en-US" sz="2400" dirty="0"/>
                <a:t> </a:t>
              </a:r>
              <a:r>
                <a:rPr lang="en-US" sz="2400" dirty="0" smtClean="0"/>
                <a:t>– 7   </a:t>
              </a:r>
              <a:r>
                <a:rPr lang="en-US" sz="2400" b="1" dirty="0" smtClean="0"/>
                <a:t>(2 marks)</a:t>
              </a:r>
            </a:p>
            <a:p>
              <a:pPr marL="457200" indent="-457200">
                <a:spcAft>
                  <a:spcPts val="0"/>
                </a:spcAft>
                <a:buClr>
                  <a:srgbClr val="C00000"/>
                </a:buClr>
                <a:buFont typeface="+mj-lt"/>
                <a:buAutoNum type="alphaLcPeriod"/>
                <a:tabLst>
                  <a:tab pos="4972050" algn="r"/>
                </a:tabLst>
              </a:pPr>
              <a:r>
                <a:rPr lang="en-US" sz="2400" dirty="0" smtClean="0"/>
                <a:t>Copy </a:t>
              </a:r>
              <a:r>
                <a:rPr lang="en-US" sz="2400" dirty="0"/>
                <a:t>the graph grid and the line 2</a:t>
              </a:r>
              <a:r>
                <a:rPr lang="en-US" sz="2400" i="1" dirty="0"/>
                <a:t>x</a:t>
              </a:r>
              <a:r>
                <a:rPr lang="en-US" sz="2400" dirty="0"/>
                <a:t> + 3</a:t>
              </a:r>
              <a:r>
                <a:rPr lang="en-US" sz="2400" i="1" dirty="0"/>
                <a:t>y</a:t>
              </a:r>
              <a:r>
                <a:rPr lang="en-US" sz="2400" dirty="0"/>
                <a:t> </a:t>
              </a:r>
              <a:r>
                <a:rPr lang="en-US" sz="2400" dirty="0" smtClean="0"/>
                <a:t>– 3. Draw </a:t>
              </a:r>
              <a:r>
                <a:rPr lang="en-US" sz="2400" dirty="0"/>
                <a:t>the line </a:t>
              </a:r>
              <a:r>
                <a:rPr lang="en-US" sz="2400" dirty="0" smtClean="0"/>
                <a:t/>
              </a:r>
              <a:br>
                <a:rPr lang="en-US" sz="2400" dirty="0" smtClean="0"/>
              </a:br>
              <a:r>
                <a:rPr lang="en-US" sz="2400" i="1" dirty="0" smtClean="0"/>
                <a:t>y</a:t>
              </a:r>
              <a:r>
                <a:rPr lang="en-US" sz="2400" dirty="0" smtClean="0"/>
                <a:t> </a:t>
              </a:r>
              <a:r>
                <a:rPr lang="en-US" sz="2400" dirty="0"/>
                <a:t>- 2</a:t>
              </a:r>
              <a:r>
                <a:rPr lang="en-US" sz="2400" i="1" dirty="0"/>
                <a:t>x</a:t>
              </a:r>
              <a:r>
                <a:rPr lang="en-US" sz="2400" dirty="0"/>
                <a:t> - 7 on the grid</a:t>
              </a:r>
              <a:r>
                <a:rPr lang="en-US" sz="2400" dirty="0" smtClean="0"/>
                <a:t>.	</a:t>
              </a:r>
              <a:r>
                <a:rPr lang="en-US" sz="2400" b="1" dirty="0" smtClean="0"/>
                <a:t>(</a:t>
              </a:r>
              <a:r>
                <a:rPr lang="en-US" sz="2400" b="1" dirty="0"/>
                <a:t>2 marks)</a:t>
              </a:r>
            </a:p>
            <a:p>
              <a:pPr marL="457200" indent="-457200">
                <a:spcAft>
                  <a:spcPts val="0"/>
                </a:spcAft>
                <a:buClr>
                  <a:srgbClr val="C00000"/>
                </a:buClr>
                <a:buFont typeface="+mj-lt"/>
                <a:buAutoNum type="alphaLcPeriod"/>
                <a:tabLst>
                  <a:tab pos="2171700" algn="l"/>
                  <a:tab pos="4743450" algn="r"/>
                  <a:tab pos="4972050" algn="r"/>
                </a:tabLst>
              </a:pPr>
              <a:r>
                <a:rPr lang="en-US" sz="2400" dirty="0" smtClean="0"/>
                <a:t>Use </a:t>
              </a:r>
              <a:r>
                <a:rPr lang="en-US" sz="2400" dirty="0"/>
                <a:t>your graphs to solve the simultaneous </a:t>
              </a:r>
              <a:r>
                <a:rPr lang="en-US" sz="2400" dirty="0" smtClean="0"/>
                <a:t>equations:</a:t>
              </a:r>
              <a:br>
                <a:rPr lang="en-US" sz="2400" dirty="0" smtClean="0"/>
              </a:br>
              <a:r>
                <a:rPr lang="en-US" sz="2400" dirty="0" smtClean="0"/>
                <a:t>2</a:t>
              </a:r>
              <a:r>
                <a:rPr lang="en-US" sz="2400" i="1" dirty="0" smtClean="0"/>
                <a:t>x</a:t>
              </a:r>
              <a:r>
                <a:rPr lang="en-US" sz="2400" dirty="0" smtClean="0"/>
                <a:t> </a:t>
              </a:r>
              <a:r>
                <a:rPr lang="en-US" sz="2400" dirty="0"/>
                <a:t>+ 3</a:t>
              </a:r>
              <a:r>
                <a:rPr lang="en-US" sz="2400" i="1" dirty="0"/>
                <a:t>y</a:t>
              </a:r>
              <a:r>
                <a:rPr lang="en-US" sz="2400" dirty="0"/>
                <a:t> = </a:t>
              </a:r>
              <a:r>
                <a:rPr lang="en-US" sz="2400" dirty="0" smtClean="0"/>
                <a:t>3	   </a:t>
              </a:r>
              <a:r>
                <a:rPr lang="en-US" sz="2400" i="1" dirty="0" smtClean="0"/>
                <a:t>y</a:t>
              </a:r>
              <a:r>
                <a:rPr lang="en-US" sz="2400" dirty="0" smtClean="0"/>
                <a:t> </a:t>
              </a:r>
              <a:r>
                <a:rPr lang="en-US" sz="2400" dirty="0"/>
                <a:t>= 2</a:t>
              </a:r>
              <a:r>
                <a:rPr lang="en-US" sz="2400" i="1" dirty="0"/>
                <a:t>x</a:t>
              </a:r>
              <a:r>
                <a:rPr lang="en-US" sz="2400" dirty="0"/>
                <a:t> - 7</a:t>
              </a:r>
              <a:r>
                <a:rPr lang="en-US" sz="2400" b="1" dirty="0"/>
                <a:t> </a:t>
              </a:r>
              <a:r>
                <a:rPr lang="en-US" sz="2400" b="1" dirty="0" smtClean="0"/>
                <a:t>	</a:t>
              </a:r>
              <a:br>
                <a:rPr lang="en-US" sz="2400" b="1" dirty="0" smtClean="0"/>
              </a:br>
              <a:r>
                <a:rPr lang="en-US" sz="2400" b="1" dirty="0" smtClean="0"/>
                <a:t>		(</a:t>
              </a:r>
              <a:r>
                <a:rPr lang="en-US" sz="2400" b="1" dirty="0"/>
                <a:t>2 marks)</a:t>
              </a:r>
              <a:endParaRPr lang="en-US" sz="2400" b="1" dirty="0"/>
            </a:p>
          </p:txBody>
        </p:sp>
      </p:grpSp>
      <p:pic>
        <p:nvPicPr>
          <p:cNvPr id="4" name="Picture 3"/>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5666608" y="1988840"/>
            <a:ext cx="3039796" cy="4226753"/>
          </a:xfrm>
          <a:prstGeom prst="rect">
            <a:avLst/>
          </a:prstGeom>
          <a:noFill/>
          <a:ln w="9525">
            <a:noFill/>
            <a:miter lim="800000"/>
            <a:headEnd/>
            <a:tailEnd/>
          </a:ln>
          <a:effectLst/>
        </p:spPr>
      </p:pic>
    </p:spTree>
    <p:extLst>
      <p:ext uri="{BB962C8B-B14F-4D97-AF65-F5344CB8AC3E}">
        <p14:creationId xmlns:p14="http://schemas.microsoft.com/office/powerpoint/2010/main" val="671164118"/>
      </p:ext>
    </p:extLst>
  </p:cSld>
  <p:clrMapOvr>
    <a:masterClrMapping/>
  </p:clrMapOvr>
  <p:transition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20.3 </a:t>
            </a:r>
            <a:r>
              <a:rPr lang="en-GB" sz="2700" dirty="0"/>
              <a:t>– Solving </a:t>
            </a:r>
            <a:r>
              <a:rPr lang="en-GB" sz="2700" dirty="0" smtClean="0"/>
              <a:t>Simultaneous Equations Graphically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164</a:t>
            </a:r>
            <a:endParaRPr lang="en-GB" sz="1400" b="1" dirty="0">
              <a:latin typeface="Calibri" panose="020F0502020204030204" pitchFamily="34" charset="0"/>
            </a:endParaRPr>
          </a:p>
        </p:txBody>
      </p:sp>
      <p:sp>
        <p:nvSpPr>
          <p:cNvPr id="3" name="Rectangle 2"/>
          <p:cNvSpPr/>
          <p:nvPr/>
        </p:nvSpPr>
        <p:spPr>
          <a:xfrm>
            <a:off x="251520" y="1224704"/>
            <a:ext cx="5400600" cy="5401479"/>
          </a:xfrm>
          <a:prstGeom prst="rect">
            <a:avLst/>
          </a:prstGeom>
        </p:spPr>
        <p:txBody>
          <a:bodyPr wrap="square">
            <a:spAutoFit/>
          </a:bodyPr>
          <a:lstStyle/>
          <a:p>
            <a:pPr marL="457200" indent="-457200">
              <a:buClr>
                <a:srgbClr val="C00000"/>
              </a:buClr>
              <a:buFont typeface="+mj-lt"/>
              <a:buAutoNum type="arabicPeriod" startAt="6"/>
              <a:tabLst>
                <a:tab pos="914400" algn="l"/>
                <a:tab pos="2114550" algn="l"/>
                <a:tab pos="3309938" algn="l"/>
              </a:tabLst>
            </a:pPr>
            <a:r>
              <a:rPr lang="en-US" sz="2300" b="1" dirty="0">
                <a:solidFill>
                  <a:srgbClr val="FF0000"/>
                </a:solidFill>
              </a:rPr>
              <a:t>R</a:t>
            </a:r>
            <a:r>
              <a:rPr lang="en-US" sz="2300" dirty="0"/>
              <a:t> </a:t>
            </a:r>
            <a:r>
              <a:rPr lang="en-US" sz="2300" dirty="0" smtClean="0"/>
              <a:t> By </a:t>
            </a:r>
            <a:r>
              <a:rPr lang="en-US" sz="2300" dirty="0"/>
              <a:t>drawing their graphs, show that the two </a:t>
            </a:r>
            <a:r>
              <a:rPr lang="en-US" sz="2300" dirty="0" smtClean="0"/>
              <a:t>equations</a:t>
            </a:r>
            <a:br>
              <a:rPr lang="en-US" sz="2300" dirty="0" smtClean="0"/>
            </a:br>
            <a:r>
              <a:rPr lang="en-US" sz="2300" dirty="0" smtClean="0"/>
              <a:t>2</a:t>
            </a:r>
            <a:r>
              <a:rPr lang="en-US" sz="2300" i="1" dirty="0" smtClean="0"/>
              <a:t>x</a:t>
            </a:r>
            <a:r>
              <a:rPr lang="en-US" sz="2300" dirty="0" smtClean="0"/>
              <a:t> </a:t>
            </a:r>
            <a:r>
              <a:rPr lang="en-US" sz="2300" dirty="0"/>
              <a:t>+ </a:t>
            </a:r>
            <a:r>
              <a:rPr lang="en-US" sz="2300" dirty="0" smtClean="0"/>
              <a:t>2</a:t>
            </a:r>
            <a:r>
              <a:rPr lang="en-US" sz="2300" i="1" dirty="0" smtClean="0"/>
              <a:t>y</a:t>
            </a:r>
            <a:r>
              <a:rPr lang="en-US" sz="2300" dirty="0" smtClean="0"/>
              <a:t> </a:t>
            </a:r>
            <a:r>
              <a:rPr lang="en-US" sz="2300" dirty="0"/>
              <a:t>= 7 </a:t>
            </a:r>
            <a:r>
              <a:rPr lang="en-US" sz="2300" dirty="0" smtClean="0"/>
              <a:t>  and  2</a:t>
            </a:r>
            <a:r>
              <a:rPr lang="en-US" sz="2300" i="1" dirty="0" smtClean="0"/>
              <a:t>x</a:t>
            </a:r>
            <a:r>
              <a:rPr lang="en-US" sz="2300" dirty="0" smtClean="0"/>
              <a:t> </a:t>
            </a:r>
            <a:r>
              <a:rPr lang="en-US" sz="2300" dirty="0"/>
              <a:t>+ </a:t>
            </a:r>
            <a:r>
              <a:rPr lang="en-US" sz="2300" dirty="0" smtClean="0"/>
              <a:t>2</a:t>
            </a:r>
            <a:r>
              <a:rPr lang="en-US" sz="2300" i="1" dirty="0" smtClean="0"/>
              <a:t>y</a:t>
            </a:r>
            <a:r>
              <a:rPr lang="en-US" sz="2300" dirty="0" smtClean="0"/>
              <a:t> </a:t>
            </a:r>
            <a:r>
              <a:rPr lang="en-US" sz="2300" dirty="0"/>
              <a:t>= -2 have no solution.</a:t>
            </a:r>
          </a:p>
          <a:p>
            <a:pPr marL="457200" indent="-457200">
              <a:buClr>
                <a:srgbClr val="C00000"/>
              </a:buClr>
              <a:buFont typeface="+mj-lt"/>
              <a:buAutoNum type="arabicPeriod" startAt="6"/>
              <a:tabLst>
                <a:tab pos="914400" algn="l"/>
                <a:tab pos="2114550" algn="l"/>
                <a:tab pos="3309938" algn="l"/>
              </a:tabLst>
            </a:pPr>
            <a:r>
              <a:rPr lang="en-US" sz="2300" b="1" dirty="0" smtClean="0">
                <a:solidFill>
                  <a:srgbClr val="FF0000"/>
                </a:solidFill>
              </a:rPr>
              <a:t>R</a:t>
            </a:r>
            <a:r>
              <a:rPr lang="en-US" sz="2300" dirty="0" smtClean="0"/>
              <a:t> </a:t>
            </a:r>
            <a:r>
              <a:rPr lang="en-US" sz="2300" dirty="0"/>
              <a:t>Adam is older than </a:t>
            </a:r>
            <a:r>
              <a:rPr lang="en-US" sz="2300" dirty="0" smtClean="0"/>
              <a:t>Beth.</a:t>
            </a:r>
            <a:br>
              <a:rPr lang="en-US" sz="2300" dirty="0" smtClean="0"/>
            </a:br>
            <a:r>
              <a:rPr lang="en-US" sz="2300" dirty="0" smtClean="0"/>
              <a:t>The </a:t>
            </a:r>
            <a:r>
              <a:rPr lang="en-US" sz="2300" dirty="0"/>
              <a:t>sum of Adam's and Beth's ages is 21. The difference in their ages is 5 </a:t>
            </a:r>
            <a:r>
              <a:rPr lang="en-US" sz="2300" dirty="0" smtClean="0"/>
              <a:t>years. </a:t>
            </a:r>
          </a:p>
          <a:p>
            <a:pPr marL="800100" lvl="1" indent="-457200">
              <a:buClr>
                <a:srgbClr val="C00000"/>
              </a:buClr>
              <a:buFont typeface="+mj-lt"/>
              <a:buAutoNum type="alphaLcPeriod"/>
              <a:tabLst>
                <a:tab pos="2114550" algn="l"/>
                <a:tab pos="3309938" algn="l"/>
              </a:tabLst>
            </a:pPr>
            <a:r>
              <a:rPr lang="en-US" sz="2300" dirty="0" smtClean="0"/>
              <a:t>Write </a:t>
            </a:r>
            <a:r>
              <a:rPr lang="en-US" sz="2300" dirty="0"/>
              <a:t>an equation for </a:t>
            </a:r>
            <a:r>
              <a:rPr lang="en-US" sz="2300" dirty="0" smtClean="0"/>
              <a:t/>
            </a:r>
            <a:br>
              <a:rPr lang="en-US" sz="2300" dirty="0" smtClean="0"/>
            </a:br>
            <a:r>
              <a:rPr lang="en-US" sz="2300" dirty="0" smtClean="0"/>
              <a:t>the sum </a:t>
            </a:r>
            <a:r>
              <a:rPr lang="en-US" sz="2300" dirty="0"/>
              <a:t>of their </a:t>
            </a:r>
            <a:r>
              <a:rPr lang="en-US" sz="2300" dirty="0" smtClean="0"/>
              <a:t>ages. </a:t>
            </a:r>
          </a:p>
          <a:p>
            <a:pPr marL="800100" lvl="1" indent="-457200">
              <a:buClr>
                <a:srgbClr val="C00000"/>
              </a:buClr>
              <a:buFont typeface="+mj-lt"/>
              <a:buAutoNum type="alphaLcPeriod"/>
              <a:tabLst>
                <a:tab pos="2114550" algn="l"/>
                <a:tab pos="3309938" algn="l"/>
              </a:tabLst>
            </a:pPr>
            <a:r>
              <a:rPr lang="en-US" sz="2300" dirty="0" smtClean="0"/>
              <a:t>Write </a:t>
            </a:r>
            <a:r>
              <a:rPr lang="en-US" sz="2300" dirty="0"/>
              <a:t>an equation for the difference in their ages.</a:t>
            </a:r>
          </a:p>
          <a:p>
            <a:pPr marL="800100" lvl="1" indent="-457200">
              <a:buClr>
                <a:srgbClr val="C00000"/>
              </a:buClr>
              <a:buFont typeface="+mj-lt"/>
              <a:buAutoNum type="alphaLcPeriod"/>
              <a:tabLst>
                <a:tab pos="2114550" algn="l"/>
                <a:tab pos="3309938" algn="l"/>
              </a:tabLst>
            </a:pPr>
            <a:r>
              <a:rPr lang="en-US" sz="2300" dirty="0" smtClean="0"/>
              <a:t>Draw </a:t>
            </a:r>
            <a:r>
              <a:rPr lang="en-US" sz="2300" dirty="0"/>
              <a:t>the graph of each </a:t>
            </a:r>
            <a:r>
              <a:rPr lang="en-US" sz="2300" dirty="0" smtClean="0"/>
              <a:t>equation.</a:t>
            </a:r>
          </a:p>
          <a:p>
            <a:pPr marL="800100" lvl="1" indent="-457200">
              <a:buClr>
                <a:srgbClr val="C00000"/>
              </a:buClr>
              <a:buFont typeface="+mj-lt"/>
              <a:buAutoNum type="alphaLcPeriod"/>
              <a:tabLst>
                <a:tab pos="2114550" algn="l"/>
                <a:tab pos="3309938" algn="l"/>
              </a:tabLst>
            </a:pPr>
            <a:r>
              <a:rPr lang="en-US" sz="2300" dirty="0" smtClean="0"/>
              <a:t>What </a:t>
            </a:r>
            <a:r>
              <a:rPr lang="en-US" sz="2300" dirty="0"/>
              <a:t>are Adam's and Beth's ages?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4392" t="2817" r="7479" b="5115"/>
          <a:stretch/>
        </p:blipFill>
        <p:spPr>
          <a:xfrm>
            <a:off x="4572000" y="3816043"/>
            <a:ext cx="936104" cy="1053117"/>
          </a:xfrm>
          <a:prstGeom prst="rect">
            <a:avLst/>
          </a:prstGeom>
          <a:noFill/>
          <a:ln w="9525">
            <a:noFill/>
            <a:miter lim="800000"/>
            <a:headEnd/>
            <a:tailEnd/>
          </a:ln>
          <a:effectLst/>
        </p:spPr>
      </p:pic>
    </p:spTree>
    <p:extLst>
      <p:ext uri="{BB962C8B-B14F-4D97-AF65-F5344CB8AC3E}">
        <p14:creationId xmlns:p14="http://schemas.microsoft.com/office/powerpoint/2010/main" val="2110897304"/>
      </p:ext>
    </p:extLst>
  </p:cSld>
  <p:clrMapOvr>
    <a:masterClrMapping/>
  </p:clrMapOvr>
  <p:transition advClick="0"/>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20.3 </a:t>
            </a:r>
            <a:r>
              <a:rPr lang="en-GB" sz="2700" dirty="0"/>
              <a:t>– Solving </a:t>
            </a:r>
            <a:r>
              <a:rPr lang="en-GB" sz="2700" dirty="0" smtClean="0"/>
              <a:t>Simultaneous Equations Graphically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164</a:t>
            </a:r>
            <a:endParaRPr lang="en-GB" sz="1400" b="1" dirty="0">
              <a:latin typeface="Calibri" panose="020F0502020204030204" pitchFamily="34" charset="0"/>
            </a:endParaRPr>
          </a:p>
        </p:txBody>
      </p:sp>
      <p:sp>
        <p:nvSpPr>
          <p:cNvPr id="3" name="Rectangle 2"/>
          <p:cNvSpPr/>
          <p:nvPr/>
        </p:nvSpPr>
        <p:spPr>
          <a:xfrm>
            <a:off x="251520" y="1224704"/>
            <a:ext cx="5256584" cy="5262979"/>
          </a:xfrm>
          <a:prstGeom prst="rect">
            <a:avLst/>
          </a:prstGeom>
        </p:spPr>
        <p:txBody>
          <a:bodyPr wrap="square">
            <a:spAutoFit/>
          </a:bodyPr>
          <a:lstStyle/>
          <a:p>
            <a:pPr marL="457200" indent="-457200">
              <a:buClr>
                <a:srgbClr val="C00000"/>
              </a:buClr>
              <a:buFont typeface="+mj-lt"/>
              <a:buAutoNum type="arabicPeriod" startAt="8"/>
              <a:tabLst>
                <a:tab pos="914400" algn="l"/>
                <a:tab pos="2114550" algn="l"/>
                <a:tab pos="3309938" algn="l"/>
              </a:tabLst>
            </a:pPr>
            <a:r>
              <a:rPr lang="en-US" sz="2400" b="1" dirty="0" smtClean="0">
                <a:solidFill>
                  <a:srgbClr val="FF0000"/>
                </a:solidFill>
              </a:rPr>
              <a:t>P</a:t>
            </a:r>
            <a:r>
              <a:rPr lang="en-US" sz="2400" dirty="0" smtClean="0"/>
              <a:t>  A </a:t>
            </a:r>
            <a:r>
              <a:rPr lang="en-US" sz="2400" dirty="0"/>
              <a:t>teacher is planning a trip to the theatre. The costs for two different classes are </a:t>
            </a:r>
          </a:p>
          <a:p>
            <a:pPr lvl="1">
              <a:buClr>
                <a:srgbClr val="C00000"/>
              </a:buClr>
              <a:tabLst>
                <a:tab pos="2114550" algn="l"/>
                <a:tab pos="3309938" algn="l"/>
              </a:tabLst>
            </a:pPr>
            <a:r>
              <a:rPr lang="en-US" sz="2400" dirty="0" smtClean="0"/>
              <a:t>Class </a:t>
            </a:r>
            <a:r>
              <a:rPr lang="en-US" sz="2400" dirty="0"/>
              <a:t>1: 2 adults and 11 children cost £101 </a:t>
            </a:r>
            <a:endParaRPr lang="en-US" sz="2400" dirty="0" smtClean="0"/>
          </a:p>
          <a:p>
            <a:pPr lvl="1">
              <a:buClr>
                <a:srgbClr val="C00000"/>
              </a:buClr>
              <a:tabLst>
                <a:tab pos="2114550" algn="l"/>
                <a:tab pos="3309938" algn="l"/>
              </a:tabLst>
            </a:pPr>
            <a:r>
              <a:rPr lang="en-US" sz="2400" dirty="0" smtClean="0"/>
              <a:t>Class </a:t>
            </a:r>
            <a:r>
              <a:rPr lang="en-US" sz="2400" dirty="0"/>
              <a:t>2: 3 adults and 20 children cost £176. </a:t>
            </a:r>
            <a:endParaRPr lang="en-US" sz="2400" dirty="0" smtClean="0"/>
          </a:p>
          <a:p>
            <a:pPr marL="857250" lvl="1" indent="-400050">
              <a:buClr>
                <a:srgbClr val="C00000"/>
              </a:buClr>
              <a:buFont typeface="+mj-lt"/>
              <a:buAutoNum type="alphaLcPeriod"/>
              <a:tabLst>
                <a:tab pos="2114550" algn="l"/>
                <a:tab pos="3309938" algn="l"/>
              </a:tabLst>
            </a:pPr>
            <a:r>
              <a:rPr lang="en-US" sz="2400" dirty="0" smtClean="0"/>
              <a:t>What </a:t>
            </a:r>
            <a:r>
              <a:rPr lang="en-US" sz="2400" dirty="0"/>
              <a:t>do </a:t>
            </a:r>
            <a:r>
              <a:rPr lang="en-US" sz="2400" i="1" dirty="0"/>
              <a:t>x</a:t>
            </a:r>
            <a:r>
              <a:rPr lang="en-US" sz="2400" dirty="0"/>
              <a:t> and </a:t>
            </a:r>
            <a:r>
              <a:rPr lang="en-US" sz="2400" i="1" dirty="0"/>
              <a:t>y</a:t>
            </a:r>
            <a:r>
              <a:rPr lang="en-US" sz="2400" dirty="0"/>
              <a:t> stand for in </a:t>
            </a:r>
            <a:r>
              <a:rPr lang="en-US" sz="2400" dirty="0" smtClean="0"/>
              <a:t>this equation </a:t>
            </a:r>
            <a:r>
              <a:rPr lang="en-US" sz="2400" dirty="0"/>
              <a:t>for Class 1? </a:t>
            </a:r>
            <a:r>
              <a:rPr lang="en-US" sz="2400" dirty="0" smtClean="0"/>
              <a:t/>
            </a:r>
            <a:br>
              <a:rPr lang="en-US" sz="2400" dirty="0" smtClean="0"/>
            </a:br>
            <a:r>
              <a:rPr lang="en-US" sz="2400" dirty="0" smtClean="0"/>
              <a:t>2</a:t>
            </a:r>
            <a:r>
              <a:rPr lang="en-US" sz="2400" i="1" dirty="0" smtClean="0"/>
              <a:t>x</a:t>
            </a:r>
            <a:r>
              <a:rPr lang="en-US" sz="2400" dirty="0" smtClean="0"/>
              <a:t> </a:t>
            </a:r>
            <a:r>
              <a:rPr lang="en-US" sz="2400" dirty="0"/>
              <a:t>+ </a:t>
            </a:r>
            <a:r>
              <a:rPr lang="en-US" sz="2400" dirty="0" smtClean="0"/>
              <a:t>11</a:t>
            </a:r>
            <a:r>
              <a:rPr lang="en-US" sz="2400" i="1" dirty="0" smtClean="0"/>
              <a:t>y</a:t>
            </a:r>
            <a:r>
              <a:rPr lang="en-US" sz="2400" dirty="0" smtClean="0"/>
              <a:t> </a:t>
            </a:r>
            <a:r>
              <a:rPr lang="en-US" sz="2400" dirty="0"/>
              <a:t>= 101 </a:t>
            </a:r>
            <a:endParaRPr lang="en-US" sz="2400" dirty="0" smtClean="0"/>
          </a:p>
          <a:p>
            <a:pPr marL="857250" lvl="1" indent="-400050">
              <a:buClr>
                <a:srgbClr val="C00000"/>
              </a:buClr>
              <a:buFont typeface="+mj-lt"/>
              <a:buAutoNum type="alphaLcPeriod"/>
              <a:tabLst>
                <a:tab pos="2114550" algn="l"/>
                <a:tab pos="3309938" algn="l"/>
              </a:tabLst>
            </a:pPr>
            <a:r>
              <a:rPr lang="en-US" sz="2400" dirty="0" smtClean="0"/>
              <a:t>Write </a:t>
            </a:r>
            <a:r>
              <a:rPr lang="en-US" sz="2400" dirty="0"/>
              <a:t>an equation for Class 2. </a:t>
            </a:r>
            <a:endParaRPr lang="en-US" sz="2400" dirty="0" smtClean="0"/>
          </a:p>
          <a:p>
            <a:pPr marL="857250" lvl="1" indent="-400050">
              <a:buClr>
                <a:srgbClr val="C00000"/>
              </a:buClr>
              <a:buFont typeface="+mj-lt"/>
              <a:buAutoNum type="alphaLcPeriod"/>
              <a:tabLst>
                <a:tab pos="2114550" algn="l"/>
                <a:tab pos="3309938" algn="l"/>
              </a:tabLst>
            </a:pPr>
            <a:r>
              <a:rPr lang="en-US" sz="2400" dirty="0" smtClean="0"/>
              <a:t>Draw </a:t>
            </a:r>
            <a:r>
              <a:rPr lang="en-US" sz="2400" dirty="0"/>
              <a:t>graphs to find the cost of an adult ticket and the cost of a child ticket.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spTree>
    <p:extLst>
      <p:ext uri="{BB962C8B-B14F-4D97-AF65-F5344CB8AC3E}">
        <p14:creationId xmlns:p14="http://schemas.microsoft.com/office/powerpoint/2010/main" val="2309403199"/>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17.3 – Area of a Circle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140</a:t>
            </a:r>
            <a:endParaRPr lang="en-GB" sz="1400" b="1" dirty="0">
              <a:latin typeface="Calibri" panose="020F0502020204030204" pitchFamily="34" charset="0"/>
            </a:endParaRPr>
          </a:p>
        </p:txBody>
      </p:sp>
      <p:sp>
        <p:nvSpPr>
          <p:cNvPr id="3" name="Rectangle 2"/>
          <p:cNvSpPr/>
          <p:nvPr/>
        </p:nvSpPr>
        <p:spPr>
          <a:xfrm>
            <a:off x="251520" y="1196752"/>
            <a:ext cx="5256584" cy="5336846"/>
          </a:xfrm>
          <a:prstGeom prst="rect">
            <a:avLst/>
          </a:prstGeom>
        </p:spPr>
        <p:txBody>
          <a:bodyPr wrap="square">
            <a:spAutoFit/>
          </a:bodyPr>
          <a:lstStyle/>
          <a:p>
            <a:pPr marL="457200" indent="-457200">
              <a:buClr>
                <a:srgbClr val="C00000"/>
              </a:buClr>
              <a:buFont typeface="+mj-lt"/>
              <a:buAutoNum type="arabicPeriod" startAt="4"/>
              <a:tabLst>
                <a:tab pos="857250" algn="l"/>
              </a:tabLst>
            </a:pPr>
            <a:r>
              <a:rPr lang="en-US" sz="2130" dirty="0"/>
              <a:t>A circular flower bed has a radius of 2.4 m. </a:t>
            </a:r>
            <a:endParaRPr lang="en-US" sz="2130" dirty="0" smtClean="0"/>
          </a:p>
          <a:p>
            <a:pPr marL="914400" lvl="1" indent="-457200">
              <a:buClr>
                <a:srgbClr val="C00000"/>
              </a:buClr>
              <a:buFont typeface="+mj-lt"/>
              <a:buAutoNum type="alphaLcPeriod"/>
              <a:tabLst>
                <a:tab pos="857250" algn="l"/>
              </a:tabLst>
            </a:pPr>
            <a:r>
              <a:rPr lang="en-US" sz="2130" dirty="0" smtClean="0"/>
              <a:t>Work </a:t>
            </a:r>
            <a:r>
              <a:rPr lang="en-US" sz="2130" dirty="0"/>
              <a:t>out the area of the flower bed. </a:t>
            </a:r>
            <a:endParaRPr lang="en-US" sz="2130" dirty="0" smtClean="0"/>
          </a:p>
          <a:p>
            <a:pPr marL="914400" lvl="1" indent="-457200">
              <a:buClr>
                <a:srgbClr val="C00000"/>
              </a:buClr>
              <a:buFont typeface="+mj-lt"/>
              <a:buAutoNum type="alphaLcPeriod"/>
              <a:tabLst>
                <a:tab pos="857250" algn="l"/>
              </a:tabLst>
            </a:pPr>
            <a:r>
              <a:rPr lang="en-US" sz="2130" dirty="0" smtClean="0"/>
              <a:t>A </a:t>
            </a:r>
            <a:r>
              <a:rPr lang="en-US" sz="2130" dirty="0"/>
              <a:t>gardener plants 25 bulbs per square </a:t>
            </a:r>
            <a:r>
              <a:rPr lang="en-US" sz="2130" dirty="0" err="1"/>
              <a:t>metre</a:t>
            </a:r>
            <a:r>
              <a:rPr lang="en-US" sz="2130" dirty="0"/>
              <a:t>. How many bulbs does he plant?</a:t>
            </a:r>
          </a:p>
          <a:p>
            <a:pPr marL="457200" indent="-457200">
              <a:buClr>
                <a:srgbClr val="C00000"/>
              </a:buClr>
              <a:buFont typeface="+mj-lt"/>
              <a:buAutoNum type="arabicPeriod" startAt="4"/>
              <a:tabLst>
                <a:tab pos="857250" algn="l"/>
              </a:tabLst>
            </a:pPr>
            <a:r>
              <a:rPr lang="en-US" sz="2130" dirty="0"/>
              <a:t>A blob of ink is dropped onto a piece of blotting </a:t>
            </a:r>
            <a:r>
              <a:rPr lang="en-US" sz="2130" dirty="0" smtClean="0"/>
              <a:t>paper.</a:t>
            </a:r>
            <a:br>
              <a:rPr lang="en-US" sz="2130" dirty="0" smtClean="0"/>
            </a:br>
            <a:r>
              <a:rPr lang="en-US" sz="2130" dirty="0" smtClean="0"/>
              <a:t>The </a:t>
            </a:r>
            <a:r>
              <a:rPr lang="en-US" sz="2130" dirty="0"/>
              <a:t>ink expands to a circular shape with diameter 3.2cm.</a:t>
            </a:r>
          </a:p>
          <a:p>
            <a:pPr marL="914400" lvl="1" indent="-457200">
              <a:buClr>
                <a:srgbClr val="C00000"/>
              </a:buClr>
              <a:buFont typeface="+mj-lt"/>
              <a:buAutoNum type="alphaLcPeriod"/>
            </a:pPr>
            <a:r>
              <a:rPr lang="en-US" sz="2130" dirty="0" smtClean="0"/>
              <a:t>Work </a:t>
            </a:r>
            <a:r>
              <a:rPr lang="en-US" sz="2130" dirty="0"/>
              <a:t>out the area of the </a:t>
            </a:r>
            <a:r>
              <a:rPr lang="en-US" sz="2130" dirty="0" smtClean="0"/>
              <a:t>circle.</a:t>
            </a:r>
          </a:p>
          <a:p>
            <a:pPr marL="914400" lvl="1" indent="-457200">
              <a:buClr>
                <a:srgbClr val="C00000"/>
              </a:buClr>
              <a:buFont typeface="+mj-lt"/>
              <a:buAutoNum type="alphaLcPeriod"/>
            </a:pPr>
            <a:r>
              <a:rPr lang="en-US" sz="2130" dirty="0" smtClean="0"/>
              <a:t>The </a:t>
            </a:r>
            <a:r>
              <a:rPr lang="en-US" sz="2130" dirty="0"/>
              <a:t>blotting paper measures 7 cm by 8 cm. </a:t>
            </a:r>
            <a:r>
              <a:rPr lang="en-US" sz="2130" dirty="0" smtClean="0"/>
              <a:t/>
            </a:r>
            <a:br>
              <a:rPr lang="en-US" sz="2130" dirty="0" smtClean="0"/>
            </a:br>
            <a:r>
              <a:rPr lang="en-US" sz="2130" dirty="0" smtClean="0"/>
              <a:t>What </a:t>
            </a:r>
            <a:r>
              <a:rPr lang="en-US" sz="2130" dirty="0"/>
              <a:t>area of paper is not covered in ink?</a:t>
            </a:r>
            <a:endParaRPr lang="en-US" sz="213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739493760"/>
      </p:ext>
    </p:extLst>
  </p:cSld>
  <p:clrMapOvr>
    <a:masterClrMapping/>
  </p:clrMapOvr>
  <p:transition advClick="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20.3 </a:t>
            </a:r>
            <a:r>
              <a:rPr lang="en-GB" sz="2700" dirty="0"/>
              <a:t>– Solving </a:t>
            </a:r>
            <a:r>
              <a:rPr lang="en-GB" sz="2700" dirty="0" smtClean="0"/>
              <a:t>Simultaneous Equations Graphically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164</a:t>
            </a:r>
            <a:endParaRPr lang="en-GB" sz="1400" b="1" dirty="0">
              <a:latin typeface="Calibri" panose="020F0502020204030204" pitchFamily="34" charset="0"/>
            </a:endParaRPr>
          </a:p>
        </p:txBody>
      </p:sp>
      <p:sp>
        <p:nvSpPr>
          <p:cNvPr id="3" name="Rectangle 2"/>
          <p:cNvSpPr/>
          <p:nvPr/>
        </p:nvSpPr>
        <p:spPr>
          <a:xfrm>
            <a:off x="251520" y="1224704"/>
            <a:ext cx="5256584" cy="5262979"/>
          </a:xfrm>
          <a:prstGeom prst="rect">
            <a:avLst/>
          </a:prstGeom>
        </p:spPr>
        <p:txBody>
          <a:bodyPr wrap="square">
            <a:spAutoFit/>
          </a:bodyPr>
          <a:lstStyle/>
          <a:p>
            <a:pPr marL="457200" indent="-457200">
              <a:buClr>
                <a:srgbClr val="C00000"/>
              </a:buClr>
              <a:buFont typeface="+mj-lt"/>
              <a:buAutoNum type="arabicPeriod" startAt="9"/>
              <a:tabLst>
                <a:tab pos="914400" algn="l"/>
                <a:tab pos="2114550" algn="l"/>
                <a:tab pos="3309938" algn="l"/>
              </a:tabLst>
            </a:pPr>
            <a:r>
              <a:rPr lang="en-US" sz="2400" b="1" dirty="0" smtClean="0">
                <a:solidFill>
                  <a:srgbClr val="FF0000"/>
                </a:solidFill>
              </a:rPr>
              <a:t>P</a:t>
            </a:r>
            <a:r>
              <a:rPr lang="en-US" sz="2400" dirty="0"/>
              <a:t>  </a:t>
            </a:r>
            <a:r>
              <a:rPr lang="en-US" sz="2400" dirty="0" smtClean="0"/>
              <a:t>Zoe </a:t>
            </a:r>
            <a:r>
              <a:rPr lang="en-US" sz="2400" dirty="0"/>
              <a:t>buys 2 big packets and 1 small packet of biscuits, which contain 76 biscuits in total. </a:t>
            </a:r>
            <a:br>
              <a:rPr lang="en-US" sz="2400" dirty="0"/>
            </a:br>
            <a:r>
              <a:rPr lang="en-US" sz="2400" dirty="0" smtClean="0"/>
              <a:t>Ross </a:t>
            </a:r>
            <a:r>
              <a:rPr lang="en-US" sz="2400" dirty="0"/>
              <a:t>buys 1 big packet and 2 small packets of biscuits, which contain 56 biscuits in total.</a:t>
            </a:r>
          </a:p>
          <a:p>
            <a:pPr marL="914400" lvl="1" indent="-457200">
              <a:buClr>
                <a:srgbClr val="C00000"/>
              </a:buClr>
              <a:buFont typeface="+mj-lt"/>
              <a:buAutoNum type="alphaLcPeriod"/>
              <a:tabLst>
                <a:tab pos="914400" algn="l"/>
                <a:tab pos="2114550" algn="l"/>
                <a:tab pos="3309938" algn="l"/>
              </a:tabLst>
            </a:pPr>
            <a:r>
              <a:rPr lang="en-US" sz="2400" dirty="0" smtClean="0"/>
              <a:t>Write </a:t>
            </a:r>
            <a:r>
              <a:rPr lang="en-US" sz="2400" dirty="0"/>
              <a:t>equations for the biscuits that Zoe and Ross each buy</a:t>
            </a:r>
          </a:p>
          <a:p>
            <a:pPr marL="914400" lvl="1" indent="-457200">
              <a:buClr>
                <a:srgbClr val="C00000"/>
              </a:buClr>
              <a:buFont typeface="+mj-lt"/>
              <a:buAutoNum type="alphaLcPeriod"/>
              <a:tabLst>
                <a:tab pos="914400" algn="l"/>
                <a:tab pos="2114550" algn="l"/>
                <a:tab pos="3309938" algn="l"/>
              </a:tabLst>
            </a:pPr>
            <a:r>
              <a:rPr lang="en-US" sz="2400" dirty="0" smtClean="0"/>
              <a:t>Solve </a:t>
            </a:r>
            <a:r>
              <a:rPr lang="en-US" sz="2400" dirty="0"/>
              <a:t>your simultaneous equations graphically to work out the number of biscuits in a big packet and the number of biscuits in a small packet.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spTree>
    <p:extLst>
      <p:ext uri="{BB962C8B-B14F-4D97-AF65-F5344CB8AC3E}">
        <p14:creationId xmlns:p14="http://schemas.microsoft.com/office/powerpoint/2010/main" val="459752354"/>
      </p:ext>
    </p:extLst>
  </p:cSld>
  <p:clrMapOvr>
    <a:masterClrMapping/>
  </p:clrMapOvr>
  <p:transition advClick="0"/>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20.4 </a:t>
            </a:r>
            <a:r>
              <a:rPr lang="en-GB" sz="2700" dirty="0"/>
              <a:t>– Solving </a:t>
            </a:r>
            <a:r>
              <a:rPr lang="en-GB" sz="2700" dirty="0" smtClean="0"/>
              <a:t>Simultaneous Equations Algebraically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164</a:t>
            </a:r>
            <a:endParaRPr lang="en-GB" sz="1400" b="1" dirty="0">
              <a:latin typeface="Calibri" panose="020F0502020204030204" pitchFamily="34" charset="0"/>
            </a:endParaRPr>
          </a:p>
        </p:txBody>
      </p:sp>
      <p:sp>
        <p:nvSpPr>
          <p:cNvPr id="3" name="Rectangle 2"/>
          <p:cNvSpPr/>
          <p:nvPr/>
        </p:nvSpPr>
        <p:spPr>
          <a:xfrm>
            <a:off x="251520" y="1224704"/>
            <a:ext cx="5256584" cy="4939814"/>
          </a:xfrm>
          <a:prstGeom prst="rect">
            <a:avLst/>
          </a:prstGeom>
        </p:spPr>
        <p:txBody>
          <a:bodyPr wrap="square">
            <a:spAutoFit/>
          </a:bodyPr>
          <a:lstStyle/>
          <a:p>
            <a:pPr marL="342900" indent="-342900">
              <a:buClr>
                <a:srgbClr val="C00000"/>
              </a:buClr>
              <a:buFont typeface="+mj-lt"/>
              <a:buAutoNum type="arabicPeriod"/>
              <a:tabLst>
                <a:tab pos="914400" algn="l"/>
                <a:tab pos="2114550" algn="l"/>
                <a:tab pos="3309938" algn="l"/>
              </a:tabLst>
            </a:pPr>
            <a:r>
              <a:rPr lang="en-US" sz="2100" dirty="0" smtClean="0"/>
              <a:t>Here </a:t>
            </a:r>
            <a:r>
              <a:rPr lang="en-US" sz="2100" dirty="0"/>
              <a:t>are two simultaneous equations: </a:t>
            </a:r>
            <a:r>
              <a:rPr lang="en-US" sz="2100" i="1" dirty="0"/>
              <a:t>x</a:t>
            </a:r>
            <a:r>
              <a:rPr lang="en-US" sz="2100" dirty="0"/>
              <a:t> + </a:t>
            </a:r>
            <a:r>
              <a:rPr lang="en-US" sz="2100" dirty="0" smtClean="0"/>
              <a:t>2</a:t>
            </a:r>
            <a:r>
              <a:rPr lang="en-US" sz="2100" i="1" dirty="0" smtClean="0"/>
              <a:t>y</a:t>
            </a:r>
            <a:r>
              <a:rPr lang="en-US" sz="2100" dirty="0" smtClean="0"/>
              <a:t> </a:t>
            </a:r>
            <a:r>
              <a:rPr lang="en-US" sz="2100" dirty="0"/>
              <a:t>= 10 and </a:t>
            </a:r>
            <a:r>
              <a:rPr lang="en-US" sz="2100" i="1" dirty="0"/>
              <a:t>y</a:t>
            </a:r>
            <a:r>
              <a:rPr lang="en-US" sz="2100" dirty="0"/>
              <a:t> = </a:t>
            </a:r>
            <a:r>
              <a:rPr lang="en-US" sz="2100" dirty="0" smtClean="0"/>
              <a:t>3.</a:t>
            </a:r>
          </a:p>
          <a:p>
            <a:pPr marL="742950" lvl="1" indent="-342900">
              <a:buClr>
                <a:srgbClr val="C00000"/>
              </a:buClr>
              <a:buFont typeface="+mj-lt"/>
              <a:buAutoNum type="alphaLcPeriod"/>
              <a:tabLst>
                <a:tab pos="2114550" algn="l"/>
                <a:tab pos="3309938" algn="l"/>
              </a:tabLst>
            </a:pPr>
            <a:r>
              <a:rPr lang="en-US" sz="2100" dirty="0" smtClean="0"/>
              <a:t>Substitute </a:t>
            </a:r>
            <a:r>
              <a:rPr lang="en-US" sz="2100" i="1" dirty="0"/>
              <a:t>y</a:t>
            </a:r>
            <a:r>
              <a:rPr lang="en-US" sz="2100" dirty="0"/>
              <a:t> = 3 into the equation </a:t>
            </a:r>
            <a:r>
              <a:rPr lang="en-US" sz="2100" dirty="0" smtClean="0"/>
              <a:t/>
            </a:r>
            <a:br>
              <a:rPr lang="en-US" sz="2100" dirty="0" smtClean="0"/>
            </a:br>
            <a:r>
              <a:rPr lang="en-US" sz="2100" i="1" dirty="0" smtClean="0"/>
              <a:t>x</a:t>
            </a:r>
            <a:r>
              <a:rPr lang="en-US" sz="2100" dirty="0" smtClean="0"/>
              <a:t> </a:t>
            </a:r>
            <a:r>
              <a:rPr lang="en-US" sz="2100" dirty="0"/>
              <a:t>+ </a:t>
            </a:r>
            <a:r>
              <a:rPr lang="en-US" sz="2100" dirty="0" smtClean="0"/>
              <a:t>2</a:t>
            </a:r>
            <a:r>
              <a:rPr lang="en-US" sz="2100" i="1" dirty="0" smtClean="0"/>
              <a:t>y</a:t>
            </a:r>
            <a:r>
              <a:rPr lang="en-US" sz="2100" dirty="0" smtClean="0"/>
              <a:t> </a:t>
            </a:r>
            <a:r>
              <a:rPr lang="en-US" sz="2100" dirty="0"/>
              <a:t>= 10</a:t>
            </a:r>
          </a:p>
          <a:p>
            <a:pPr marL="742950" lvl="1" indent="-342900">
              <a:buClr>
                <a:srgbClr val="C00000"/>
              </a:buClr>
              <a:buFont typeface="+mj-lt"/>
              <a:buAutoNum type="alphaLcPeriod"/>
              <a:tabLst>
                <a:tab pos="2114550" algn="l"/>
                <a:tab pos="3309938" algn="l"/>
              </a:tabLst>
            </a:pPr>
            <a:r>
              <a:rPr lang="en-US" sz="2100" dirty="0" smtClean="0"/>
              <a:t>Solve </a:t>
            </a:r>
            <a:r>
              <a:rPr lang="en-US" sz="2100" dirty="0"/>
              <a:t>your equation in x from part </a:t>
            </a:r>
            <a:r>
              <a:rPr lang="en-US" sz="2100" b="1" dirty="0"/>
              <a:t>a.</a:t>
            </a:r>
            <a:r>
              <a:rPr lang="en-US" sz="2100" dirty="0"/>
              <a:t> </a:t>
            </a:r>
            <a:endParaRPr lang="en-US" sz="2100" dirty="0" smtClean="0"/>
          </a:p>
          <a:p>
            <a:pPr marL="742950" lvl="1" indent="-342900">
              <a:buClr>
                <a:srgbClr val="C00000"/>
              </a:buClr>
              <a:buFont typeface="+mj-lt"/>
              <a:buAutoNum type="alphaLcPeriod"/>
              <a:tabLst>
                <a:tab pos="2114550" algn="l"/>
                <a:tab pos="3309938" algn="l"/>
              </a:tabLst>
            </a:pPr>
            <a:r>
              <a:rPr lang="en-US" sz="2100" dirty="0" smtClean="0"/>
              <a:t>Write </a:t>
            </a:r>
            <a:r>
              <a:rPr lang="en-US" sz="2100" dirty="0"/>
              <a:t>the solution to the simultaneous equations.</a:t>
            </a:r>
          </a:p>
          <a:p>
            <a:pPr marL="742950" lvl="1" indent="-342900">
              <a:buClr>
                <a:srgbClr val="C00000"/>
              </a:buClr>
              <a:buFont typeface="+mj-lt"/>
              <a:buAutoNum type="alphaLcPeriod"/>
              <a:tabLst>
                <a:tab pos="2114550" algn="l"/>
                <a:tab pos="3309938" algn="l"/>
              </a:tabLst>
            </a:pPr>
            <a:r>
              <a:rPr lang="en-US" sz="2100" dirty="0" smtClean="0"/>
              <a:t>In </a:t>
            </a:r>
            <a:r>
              <a:rPr lang="en-US" sz="2100" dirty="0"/>
              <a:t>Lesson 20.3 </a:t>
            </a:r>
            <a:r>
              <a:rPr lang="en-US" sz="2100" b="1" dirty="0" smtClean="0"/>
              <a:t>Q1</a:t>
            </a:r>
            <a:r>
              <a:rPr lang="en-US" sz="2100" dirty="0" smtClean="0"/>
              <a:t>, </a:t>
            </a:r>
            <a:r>
              <a:rPr lang="en-US" sz="2100" dirty="0"/>
              <a:t>you drew graphs to solve these </a:t>
            </a:r>
            <a:r>
              <a:rPr lang="en-US" sz="2100" dirty="0" smtClean="0"/>
              <a:t>equations.</a:t>
            </a:r>
            <a:br>
              <a:rPr lang="en-US" sz="2100" dirty="0" smtClean="0"/>
            </a:br>
            <a:r>
              <a:rPr lang="en-US" sz="2100" dirty="0" smtClean="0"/>
              <a:t>Are </a:t>
            </a:r>
            <a:r>
              <a:rPr lang="en-US" sz="2100" dirty="0"/>
              <a:t>your solutions the same</a:t>
            </a:r>
            <a:r>
              <a:rPr lang="en-US" sz="2100" dirty="0" smtClean="0"/>
              <a:t>?</a:t>
            </a:r>
          </a:p>
          <a:p>
            <a:pPr marL="342900" indent="-342900">
              <a:buClr>
                <a:srgbClr val="C00000"/>
              </a:buClr>
              <a:buFont typeface="+mj-lt"/>
              <a:buAutoNum type="arabicPeriod"/>
              <a:tabLst>
                <a:tab pos="914400" algn="l"/>
                <a:tab pos="2114550" algn="l"/>
                <a:tab pos="3309938" algn="l"/>
              </a:tabLst>
            </a:pPr>
            <a:r>
              <a:rPr lang="en-US" sz="2100" dirty="0"/>
              <a:t>Solve these simultaneous equations algebraically: </a:t>
            </a:r>
            <a:r>
              <a:rPr lang="en-US" sz="2100" i="1" dirty="0" smtClean="0"/>
              <a:t>x</a:t>
            </a:r>
            <a:r>
              <a:rPr lang="en-US" sz="2100" dirty="0" smtClean="0"/>
              <a:t> </a:t>
            </a:r>
            <a:r>
              <a:rPr lang="en-US" sz="2100" dirty="0"/>
              <a:t>+ </a:t>
            </a:r>
            <a:r>
              <a:rPr lang="en-US" sz="2100" i="1" dirty="0"/>
              <a:t>y</a:t>
            </a:r>
            <a:r>
              <a:rPr lang="en-US" sz="2100" dirty="0"/>
              <a:t> = 6 and </a:t>
            </a:r>
            <a:r>
              <a:rPr lang="en-US" sz="2100" i="1" dirty="0"/>
              <a:t>x</a:t>
            </a:r>
            <a:r>
              <a:rPr lang="en-US" sz="2100" dirty="0"/>
              <a:t> + 3</a:t>
            </a:r>
            <a:r>
              <a:rPr lang="en-US" sz="2100" i="1" dirty="0"/>
              <a:t>y</a:t>
            </a:r>
            <a:r>
              <a:rPr lang="en-US" sz="2100" dirty="0"/>
              <a:t> = 10 </a:t>
            </a:r>
            <a:r>
              <a:rPr lang="en-US" sz="2100" dirty="0" smtClean="0"/>
              <a:t/>
            </a:r>
            <a:br>
              <a:rPr lang="en-US" sz="2100" dirty="0" smtClean="0"/>
            </a:br>
            <a:r>
              <a:rPr lang="en-US" sz="2100" dirty="0" smtClean="0"/>
              <a:t>In </a:t>
            </a:r>
            <a:r>
              <a:rPr lang="en-US" sz="2100" dirty="0"/>
              <a:t>Lesson 20.3 </a:t>
            </a:r>
            <a:r>
              <a:rPr lang="en-US" sz="2100" b="1" dirty="0"/>
              <a:t>Q4b</a:t>
            </a:r>
            <a:r>
              <a:rPr lang="en-US" sz="2100" dirty="0"/>
              <a:t>, you solved </a:t>
            </a:r>
            <a:r>
              <a:rPr lang="en-US" sz="2100" dirty="0" smtClean="0"/>
              <a:t/>
            </a:r>
            <a:br>
              <a:rPr lang="en-US" sz="2100" dirty="0" smtClean="0"/>
            </a:br>
            <a:r>
              <a:rPr lang="en-US" sz="2100" dirty="0" smtClean="0"/>
              <a:t>these </a:t>
            </a:r>
            <a:r>
              <a:rPr lang="en-US" sz="2100" dirty="0"/>
              <a:t>equations using </a:t>
            </a:r>
            <a:r>
              <a:rPr lang="en-US" sz="2100" dirty="0" smtClean="0"/>
              <a:t>graphs.</a:t>
            </a:r>
            <a:br>
              <a:rPr lang="en-US" sz="2100" dirty="0" smtClean="0"/>
            </a:br>
            <a:r>
              <a:rPr lang="en-US" sz="2100" dirty="0" smtClean="0"/>
              <a:t>Are </a:t>
            </a:r>
            <a:r>
              <a:rPr lang="en-US" sz="2100" dirty="0"/>
              <a:t>your solutions the same?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4343" t="2339" r="19957" b="4137"/>
          <a:stretch/>
        </p:blipFill>
        <p:spPr>
          <a:xfrm>
            <a:off x="4572000" y="5511566"/>
            <a:ext cx="936104" cy="1069833"/>
          </a:xfrm>
          <a:prstGeom prst="rect">
            <a:avLst/>
          </a:prstGeom>
          <a:noFill/>
          <a:ln w="9525">
            <a:noFill/>
            <a:miter lim="800000"/>
            <a:headEnd/>
            <a:tailEnd/>
          </a:ln>
          <a:effectLst/>
        </p:spPr>
      </p:pic>
    </p:spTree>
    <p:extLst>
      <p:ext uri="{BB962C8B-B14F-4D97-AF65-F5344CB8AC3E}">
        <p14:creationId xmlns:p14="http://schemas.microsoft.com/office/powerpoint/2010/main" val="3420121622"/>
      </p:ext>
    </p:extLst>
  </p:cSld>
  <p:clrMapOvr>
    <a:masterClrMapping/>
  </p:clrMapOvr>
  <p:transition advClick="0"/>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20.4 </a:t>
            </a:r>
            <a:r>
              <a:rPr lang="en-GB" sz="2700" dirty="0"/>
              <a:t>– Solving </a:t>
            </a:r>
            <a:r>
              <a:rPr lang="en-GB" sz="2700" dirty="0" smtClean="0"/>
              <a:t>Simultaneous Equations Algebraically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165</a:t>
            </a:r>
            <a:endParaRPr lang="en-GB" sz="1400" b="1" dirty="0">
              <a:latin typeface="Calibri" panose="020F0502020204030204" pitchFamily="34" charset="0"/>
            </a:endParaRPr>
          </a:p>
        </p:txBody>
      </p:sp>
      <p:sp>
        <p:nvSpPr>
          <p:cNvPr id="3" name="Rectangle 2"/>
          <p:cNvSpPr/>
          <p:nvPr/>
        </p:nvSpPr>
        <p:spPr>
          <a:xfrm>
            <a:off x="251520" y="1224704"/>
            <a:ext cx="5256584" cy="4081117"/>
          </a:xfrm>
          <a:prstGeom prst="rect">
            <a:avLst/>
          </a:prstGeom>
        </p:spPr>
        <p:txBody>
          <a:bodyPr wrap="square">
            <a:spAutoFit/>
          </a:bodyPr>
          <a:lstStyle/>
          <a:p>
            <a:pPr marL="457200" indent="-457200">
              <a:buClr>
                <a:srgbClr val="C00000"/>
              </a:buClr>
              <a:buFont typeface="+mj-lt"/>
              <a:buAutoNum type="arabicPeriod" startAt="3"/>
              <a:tabLst>
                <a:tab pos="914400" algn="l"/>
                <a:tab pos="2114550" algn="l"/>
                <a:tab pos="3309938" algn="l"/>
              </a:tabLst>
            </a:pPr>
            <a:r>
              <a:rPr lang="en-US" sz="2160" dirty="0"/>
              <a:t>Solve these pairs of simultaneous </a:t>
            </a:r>
            <a:r>
              <a:rPr lang="en-US" sz="2160" dirty="0" smtClean="0"/>
              <a:t>equations.</a:t>
            </a:r>
          </a:p>
          <a:p>
            <a:pPr marL="914400" lvl="1" indent="-457200">
              <a:buClr>
                <a:srgbClr val="C00000"/>
              </a:buClr>
              <a:buFont typeface="+mj-lt"/>
              <a:buAutoNum type="alphaLcPeriod"/>
              <a:tabLst>
                <a:tab pos="914400" algn="l"/>
                <a:tab pos="2343150" algn="l"/>
                <a:tab pos="3028950" algn="l"/>
              </a:tabLst>
            </a:pPr>
            <a:r>
              <a:rPr lang="en-US" sz="2160" i="1" dirty="0" smtClean="0"/>
              <a:t>x</a:t>
            </a:r>
            <a:r>
              <a:rPr lang="en-US" sz="2160" dirty="0" smtClean="0"/>
              <a:t> </a:t>
            </a:r>
            <a:r>
              <a:rPr lang="en-US" sz="2160" dirty="0"/>
              <a:t>+ 3</a:t>
            </a:r>
            <a:r>
              <a:rPr lang="en-US" sz="2160" i="1" dirty="0"/>
              <a:t>y</a:t>
            </a:r>
            <a:r>
              <a:rPr lang="en-US" sz="2160" dirty="0"/>
              <a:t> = 9 </a:t>
            </a:r>
            <a:r>
              <a:rPr lang="en-US" sz="2160" dirty="0" smtClean="0"/>
              <a:t> 	and 	-</a:t>
            </a:r>
            <a:r>
              <a:rPr lang="en-US" sz="2160" i="1" dirty="0"/>
              <a:t>x</a:t>
            </a:r>
            <a:r>
              <a:rPr lang="en-US" sz="2160" dirty="0"/>
              <a:t> + 5</a:t>
            </a:r>
            <a:r>
              <a:rPr lang="en-US" sz="2160" i="1" dirty="0"/>
              <a:t>y</a:t>
            </a:r>
            <a:r>
              <a:rPr lang="en-US" sz="2160" dirty="0"/>
              <a:t> = 7</a:t>
            </a:r>
          </a:p>
          <a:p>
            <a:pPr marL="914400" lvl="1" indent="-457200">
              <a:buClr>
                <a:srgbClr val="C00000"/>
              </a:buClr>
              <a:buFont typeface="+mj-lt"/>
              <a:buAutoNum type="alphaLcPeriod"/>
              <a:tabLst>
                <a:tab pos="914400" algn="l"/>
                <a:tab pos="2343150" algn="l"/>
                <a:tab pos="3028950" algn="l"/>
              </a:tabLst>
            </a:pPr>
            <a:r>
              <a:rPr lang="en-US" sz="2160" dirty="0" smtClean="0"/>
              <a:t>3</a:t>
            </a:r>
            <a:r>
              <a:rPr lang="en-US" sz="2160" i="1" dirty="0" smtClean="0"/>
              <a:t>x</a:t>
            </a:r>
            <a:r>
              <a:rPr lang="en-US" sz="2160" dirty="0" smtClean="0"/>
              <a:t> </a:t>
            </a:r>
            <a:r>
              <a:rPr lang="en-US" sz="2160" dirty="0"/>
              <a:t>+ </a:t>
            </a:r>
            <a:r>
              <a:rPr lang="en-US" sz="2160" i="1" dirty="0"/>
              <a:t>y</a:t>
            </a:r>
            <a:r>
              <a:rPr lang="en-US" sz="2160" dirty="0"/>
              <a:t> = </a:t>
            </a:r>
            <a:r>
              <a:rPr lang="en-US" sz="2160" dirty="0" smtClean="0"/>
              <a:t>11	and 	5</a:t>
            </a:r>
            <a:r>
              <a:rPr lang="en-US" sz="2160" i="1" dirty="0" smtClean="0"/>
              <a:t>x</a:t>
            </a:r>
            <a:r>
              <a:rPr lang="en-US" sz="2160" dirty="0" smtClean="0"/>
              <a:t> </a:t>
            </a:r>
            <a:r>
              <a:rPr lang="en-US" sz="2160" dirty="0"/>
              <a:t>+ </a:t>
            </a:r>
            <a:r>
              <a:rPr lang="en-US" sz="2160" i="1" dirty="0"/>
              <a:t>y</a:t>
            </a:r>
            <a:r>
              <a:rPr lang="en-US" sz="2160" dirty="0"/>
              <a:t> = 15 </a:t>
            </a:r>
            <a:endParaRPr lang="en-US" sz="2160" dirty="0" smtClean="0"/>
          </a:p>
          <a:p>
            <a:pPr marL="914400" lvl="1" indent="-457200">
              <a:buClr>
                <a:srgbClr val="C00000"/>
              </a:buClr>
              <a:buFont typeface="+mj-lt"/>
              <a:buAutoNum type="alphaLcPeriod"/>
              <a:tabLst>
                <a:tab pos="914400" algn="l"/>
                <a:tab pos="2343150" algn="l"/>
                <a:tab pos="3028950" algn="l"/>
              </a:tabLst>
            </a:pPr>
            <a:r>
              <a:rPr lang="en-US" sz="2160" dirty="0" smtClean="0"/>
              <a:t>-</a:t>
            </a:r>
            <a:r>
              <a:rPr lang="en-US" sz="2160" i="1" dirty="0"/>
              <a:t>x</a:t>
            </a:r>
            <a:r>
              <a:rPr lang="en-US" sz="2160" dirty="0"/>
              <a:t> + </a:t>
            </a:r>
            <a:r>
              <a:rPr lang="en-US" sz="2160" dirty="0" smtClean="0"/>
              <a:t>2</a:t>
            </a:r>
            <a:r>
              <a:rPr lang="en-US" sz="2160" i="1" dirty="0" smtClean="0"/>
              <a:t>y</a:t>
            </a:r>
            <a:r>
              <a:rPr lang="en-US" sz="2160" dirty="0" smtClean="0"/>
              <a:t> </a:t>
            </a:r>
            <a:r>
              <a:rPr lang="en-US" sz="2160" dirty="0"/>
              <a:t>= 5 	</a:t>
            </a:r>
            <a:r>
              <a:rPr lang="en-US" sz="2160" dirty="0" smtClean="0"/>
              <a:t>and 	-</a:t>
            </a:r>
            <a:r>
              <a:rPr lang="en-US" sz="2160" i="1" dirty="0"/>
              <a:t>x</a:t>
            </a:r>
            <a:r>
              <a:rPr lang="en-US" sz="2160" dirty="0"/>
              <a:t> + 6</a:t>
            </a:r>
            <a:r>
              <a:rPr lang="en-US" sz="2160" i="1" dirty="0"/>
              <a:t>y</a:t>
            </a:r>
            <a:r>
              <a:rPr lang="en-US" sz="2160" dirty="0"/>
              <a:t> = 11</a:t>
            </a:r>
          </a:p>
          <a:p>
            <a:pPr marL="400050" indent="-400050">
              <a:buClr>
                <a:srgbClr val="C00000"/>
              </a:buClr>
              <a:buFont typeface="+mj-lt"/>
              <a:buAutoNum type="arabicPeriod" startAt="3"/>
              <a:tabLst>
                <a:tab pos="914400" algn="l"/>
                <a:tab pos="2114550" algn="l"/>
                <a:tab pos="3309938" algn="l"/>
              </a:tabLst>
            </a:pPr>
            <a:r>
              <a:rPr lang="en-US" sz="2160" b="1" dirty="0" smtClean="0">
                <a:solidFill>
                  <a:srgbClr val="FF0000"/>
                </a:solidFill>
              </a:rPr>
              <a:t>R</a:t>
            </a:r>
            <a:r>
              <a:rPr lang="en-US" sz="2160" dirty="0" smtClean="0"/>
              <a:t> </a:t>
            </a:r>
            <a:r>
              <a:rPr lang="en-US" sz="2160" dirty="0"/>
              <a:t>The sum of two numbers is 22 and their difference is </a:t>
            </a:r>
            <a:r>
              <a:rPr lang="en-US" sz="2160" dirty="0" smtClean="0"/>
              <a:t>8.</a:t>
            </a:r>
            <a:br>
              <a:rPr lang="en-US" sz="2160" dirty="0" smtClean="0"/>
            </a:br>
            <a:r>
              <a:rPr lang="en-US" sz="2160" dirty="0" smtClean="0"/>
              <a:t>Write </a:t>
            </a:r>
            <a:r>
              <a:rPr lang="en-US" sz="2160" dirty="0"/>
              <a:t>and solve a pair of simultaneous equations to find the two numbers.</a:t>
            </a:r>
          </a:p>
          <a:p>
            <a:pPr marL="400050" indent="-400050">
              <a:buClr>
                <a:srgbClr val="C00000"/>
              </a:buClr>
              <a:buFont typeface="+mj-lt"/>
              <a:buAutoNum type="arabicPeriod" startAt="3"/>
              <a:tabLst>
                <a:tab pos="914400" algn="l"/>
                <a:tab pos="2114550" algn="l"/>
                <a:tab pos="3309938" algn="l"/>
              </a:tabLst>
            </a:pPr>
            <a:r>
              <a:rPr lang="en-US" sz="2160" dirty="0" smtClean="0"/>
              <a:t>Solve </a:t>
            </a:r>
            <a:r>
              <a:rPr lang="en-US" sz="2160" dirty="0"/>
              <a:t>these simultaneous </a:t>
            </a:r>
            <a:r>
              <a:rPr lang="en-US" sz="2160" dirty="0" smtClean="0"/>
              <a:t>equations.</a:t>
            </a:r>
            <a:br>
              <a:rPr lang="en-US" sz="2160" dirty="0" smtClean="0"/>
            </a:br>
            <a:r>
              <a:rPr lang="en-US" sz="2160" dirty="0" smtClean="0"/>
              <a:t>3</a:t>
            </a:r>
            <a:r>
              <a:rPr lang="en-US" sz="2160" i="1" dirty="0" smtClean="0"/>
              <a:t>x</a:t>
            </a:r>
            <a:r>
              <a:rPr lang="en-US" sz="2160" dirty="0" smtClean="0"/>
              <a:t> </a:t>
            </a:r>
            <a:r>
              <a:rPr lang="en-US" sz="2160" dirty="0"/>
              <a:t>+ </a:t>
            </a:r>
            <a:r>
              <a:rPr lang="en-US" sz="2160" i="1" dirty="0"/>
              <a:t>y</a:t>
            </a:r>
            <a:r>
              <a:rPr lang="en-US" sz="2160" dirty="0"/>
              <a:t> = 13 </a:t>
            </a:r>
            <a:r>
              <a:rPr lang="en-US" sz="2160" dirty="0" smtClean="0"/>
              <a:t>	(1)</a:t>
            </a:r>
            <a:br>
              <a:rPr lang="en-US" sz="2160" dirty="0" smtClean="0"/>
            </a:br>
            <a:r>
              <a:rPr lang="en-US" sz="2160" dirty="0" smtClean="0"/>
              <a:t>2</a:t>
            </a:r>
            <a:r>
              <a:rPr lang="en-US" sz="2160" i="1" dirty="0" smtClean="0"/>
              <a:t>x</a:t>
            </a:r>
            <a:r>
              <a:rPr lang="en-US" sz="2160" dirty="0" smtClean="0"/>
              <a:t> - 2</a:t>
            </a:r>
            <a:r>
              <a:rPr lang="en-US" sz="2160" i="1" dirty="0" smtClean="0"/>
              <a:t>y</a:t>
            </a:r>
            <a:r>
              <a:rPr lang="en-US" sz="2160" dirty="0" smtClean="0"/>
              <a:t> </a:t>
            </a:r>
            <a:r>
              <a:rPr lang="en-US" sz="2160" dirty="0"/>
              <a:t>= 6 </a:t>
            </a:r>
            <a:r>
              <a:rPr lang="en-US" sz="2160" dirty="0" smtClean="0"/>
              <a:t>	(</a:t>
            </a:r>
            <a:r>
              <a:rPr lang="en-US" sz="2160" dirty="0"/>
              <a:t>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sp>
        <p:nvSpPr>
          <p:cNvPr id="7" name="Rectangle 6"/>
          <p:cNvSpPr/>
          <p:nvPr/>
        </p:nvSpPr>
        <p:spPr>
          <a:xfrm flipH="1">
            <a:off x="223753" y="5373216"/>
            <a:ext cx="5204539" cy="115416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Q5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a:t>
            </a:r>
            <a:r>
              <a:rPr lang="en-US" sz="2300" dirty="0">
                <a:solidFill>
                  <a:schemeClr val="tx1"/>
                </a:solidFill>
                <a:latin typeface="Arial" panose="020B0604020202020204" pitchFamily="34" charset="0"/>
                <a:cs typeface="Arial" panose="020B0604020202020204" pitchFamily="34" charset="0"/>
              </a:rPr>
              <a:t>Multiply the first equation by 2 and label this equation (3). Now solve equations (2) and (3).</a:t>
            </a:r>
            <a:endParaRPr lang="en-US" sz="23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655068"/>
      </p:ext>
    </p:extLst>
  </p:cSld>
  <p:clrMapOvr>
    <a:masterClrMapping/>
  </p:clrMapOvr>
  <p:transition advClick="0"/>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20.4 </a:t>
            </a:r>
            <a:r>
              <a:rPr lang="en-GB" sz="2700" dirty="0"/>
              <a:t>– Solving </a:t>
            </a:r>
            <a:r>
              <a:rPr lang="en-GB" sz="2700" dirty="0" smtClean="0"/>
              <a:t>Simultaneous Equations Algebraically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165</a:t>
            </a:r>
            <a:endParaRPr lang="en-GB" sz="1400" b="1" dirty="0">
              <a:latin typeface="Calibri" panose="020F0502020204030204" pitchFamily="34" charset="0"/>
            </a:endParaRPr>
          </a:p>
        </p:txBody>
      </p:sp>
      <p:sp>
        <p:nvSpPr>
          <p:cNvPr id="3" name="Rectangle 2"/>
          <p:cNvSpPr/>
          <p:nvPr/>
        </p:nvSpPr>
        <p:spPr>
          <a:xfrm>
            <a:off x="251520" y="3212976"/>
            <a:ext cx="5256584" cy="3277820"/>
          </a:xfrm>
          <a:prstGeom prst="rect">
            <a:avLst/>
          </a:prstGeom>
        </p:spPr>
        <p:txBody>
          <a:bodyPr wrap="square">
            <a:spAutoFit/>
          </a:bodyPr>
          <a:lstStyle/>
          <a:p>
            <a:pPr marL="457200" indent="-457200">
              <a:buClr>
                <a:srgbClr val="C00000"/>
              </a:buClr>
              <a:buFont typeface="+mj-lt"/>
              <a:buAutoNum type="arabicPeriod" startAt="7"/>
              <a:tabLst>
                <a:tab pos="914400" algn="l"/>
                <a:tab pos="2286000" algn="l"/>
                <a:tab pos="2914650" algn="l"/>
              </a:tabLst>
            </a:pPr>
            <a:r>
              <a:rPr lang="en-US" sz="2300" dirty="0"/>
              <a:t>Solve these simultaneous </a:t>
            </a:r>
            <a:r>
              <a:rPr lang="en-US" sz="2300" dirty="0" smtClean="0"/>
              <a:t>equations.</a:t>
            </a:r>
            <a:br>
              <a:rPr lang="en-US" sz="2300" dirty="0" smtClean="0"/>
            </a:br>
            <a:r>
              <a:rPr lang="en-US" sz="2300" dirty="0" smtClean="0"/>
              <a:t>2</a:t>
            </a:r>
            <a:r>
              <a:rPr lang="en-US" sz="2300" i="1" dirty="0" smtClean="0"/>
              <a:t>x</a:t>
            </a:r>
            <a:r>
              <a:rPr lang="en-US" sz="2300" dirty="0" smtClean="0"/>
              <a:t> </a:t>
            </a:r>
            <a:r>
              <a:rPr lang="en-US" sz="2300" dirty="0"/>
              <a:t>+ </a:t>
            </a:r>
            <a:r>
              <a:rPr lang="en-US" sz="2300" dirty="0" smtClean="0"/>
              <a:t>7</a:t>
            </a:r>
            <a:r>
              <a:rPr lang="en-US" sz="2300" i="1" dirty="0" smtClean="0"/>
              <a:t>y</a:t>
            </a:r>
            <a:r>
              <a:rPr lang="en-US" sz="2300" dirty="0" smtClean="0"/>
              <a:t> </a:t>
            </a:r>
            <a:r>
              <a:rPr lang="en-US" sz="2300" dirty="0"/>
              <a:t>= 19 </a:t>
            </a:r>
            <a:r>
              <a:rPr lang="en-US" sz="2300" dirty="0" smtClean="0"/>
              <a:t>	(1)	5</a:t>
            </a:r>
            <a:r>
              <a:rPr lang="en-US" sz="2300" i="1" dirty="0" smtClean="0"/>
              <a:t>x</a:t>
            </a:r>
            <a:r>
              <a:rPr lang="en-US" sz="2300" dirty="0" smtClean="0"/>
              <a:t> </a:t>
            </a:r>
            <a:r>
              <a:rPr lang="en-US" sz="2300" dirty="0"/>
              <a:t>+ 3</a:t>
            </a:r>
            <a:r>
              <a:rPr lang="en-US" sz="2300" i="1" dirty="0"/>
              <a:t>y</a:t>
            </a:r>
            <a:r>
              <a:rPr lang="en-US" sz="2300" dirty="0"/>
              <a:t> = 4 </a:t>
            </a:r>
            <a:r>
              <a:rPr lang="en-US" sz="2300" dirty="0" smtClean="0"/>
              <a:t>	(</a:t>
            </a:r>
            <a:r>
              <a:rPr lang="en-US" sz="2300" dirty="0"/>
              <a:t>2)</a:t>
            </a:r>
          </a:p>
          <a:p>
            <a:pPr marL="914400" lvl="1" indent="-457200">
              <a:buClr>
                <a:srgbClr val="C00000"/>
              </a:buClr>
              <a:buFont typeface="+mj-lt"/>
              <a:buAutoNum type="alphaLcPeriod"/>
              <a:tabLst>
                <a:tab pos="914400" algn="l"/>
                <a:tab pos="2114550" algn="l"/>
                <a:tab pos="3309938" algn="l"/>
              </a:tabLst>
            </a:pPr>
            <a:r>
              <a:rPr lang="en-US" sz="2300" dirty="0" smtClean="0"/>
              <a:t>First </a:t>
            </a:r>
            <a:r>
              <a:rPr lang="en-US" sz="2300" dirty="0"/>
              <a:t>multiply equation (1) by </a:t>
            </a:r>
            <a:r>
              <a:rPr lang="en-US" sz="2300" dirty="0" smtClean="0"/>
              <a:t>5.</a:t>
            </a:r>
            <a:br>
              <a:rPr lang="en-US" sz="2300" dirty="0" smtClean="0"/>
            </a:br>
            <a:r>
              <a:rPr lang="en-US" sz="2300" dirty="0" smtClean="0"/>
              <a:t>Label </a:t>
            </a:r>
            <a:r>
              <a:rPr lang="en-US" sz="2300" dirty="0"/>
              <a:t>this equation (3). </a:t>
            </a:r>
            <a:endParaRPr lang="en-US" sz="2300" dirty="0" smtClean="0"/>
          </a:p>
          <a:p>
            <a:pPr marL="914400" lvl="1" indent="-457200">
              <a:buClr>
                <a:srgbClr val="C00000"/>
              </a:buClr>
              <a:buFont typeface="+mj-lt"/>
              <a:buAutoNum type="alphaLcPeriod"/>
              <a:tabLst>
                <a:tab pos="914400" algn="l"/>
                <a:tab pos="2114550" algn="l"/>
                <a:tab pos="3309938" algn="l"/>
              </a:tabLst>
            </a:pPr>
            <a:r>
              <a:rPr lang="en-US" sz="2300" dirty="0" smtClean="0"/>
              <a:t>Now </a:t>
            </a:r>
            <a:r>
              <a:rPr lang="en-US" sz="2300" dirty="0"/>
              <a:t>multiply equation (2) by </a:t>
            </a:r>
            <a:r>
              <a:rPr lang="en-US" sz="2300" dirty="0" smtClean="0"/>
              <a:t>2.</a:t>
            </a:r>
            <a:br>
              <a:rPr lang="en-US" sz="2300" dirty="0" smtClean="0"/>
            </a:br>
            <a:r>
              <a:rPr lang="en-US" sz="2300" dirty="0" smtClean="0"/>
              <a:t>Label </a:t>
            </a:r>
            <a:r>
              <a:rPr lang="en-US" sz="2300" dirty="0"/>
              <a:t>this equation (4). </a:t>
            </a:r>
            <a:endParaRPr lang="en-US" sz="2300" dirty="0" smtClean="0"/>
          </a:p>
          <a:p>
            <a:pPr marL="914400" lvl="1" indent="-457200">
              <a:buClr>
                <a:srgbClr val="C00000"/>
              </a:buClr>
              <a:buFont typeface="+mj-lt"/>
              <a:buAutoNum type="alphaLcPeriod"/>
              <a:tabLst>
                <a:tab pos="914400" algn="l"/>
                <a:tab pos="2114550" algn="l"/>
                <a:tab pos="3309938" algn="l"/>
              </a:tabLst>
            </a:pPr>
            <a:r>
              <a:rPr lang="en-US" sz="2300" dirty="0" smtClean="0"/>
              <a:t>Solve </a:t>
            </a:r>
            <a:r>
              <a:rPr lang="en-US" sz="2300" dirty="0"/>
              <a:t>the simultaneous equations (3) and (4).</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grpSp>
        <p:nvGrpSpPr>
          <p:cNvPr id="8" name="Group 7"/>
          <p:cNvGrpSpPr/>
          <p:nvPr/>
        </p:nvGrpSpPr>
        <p:grpSpPr>
          <a:xfrm>
            <a:off x="305905" y="1268760"/>
            <a:ext cx="5130190" cy="1777548"/>
            <a:chOff x="3483872" y="1089031"/>
            <a:chExt cx="5264591" cy="1777548"/>
          </a:xfrm>
        </p:grpSpPr>
        <p:sp>
          <p:nvSpPr>
            <p:cNvPr id="9" name="Round Diagonal Corner Rectangle 8"/>
            <p:cNvSpPr/>
            <p:nvPr/>
          </p:nvSpPr>
          <p:spPr>
            <a:xfrm>
              <a:off x="3491880" y="1089031"/>
              <a:ext cx="5256583" cy="177754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1200329"/>
            </a:xfrm>
            <a:prstGeom prst="rect">
              <a:avLst/>
            </a:prstGeom>
          </p:spPr>
          <p:txBody>
            <a:bodyPr wrap="square">
              <a:spAutoFit/>
            </a:bodyPr>
            <a:lstStyle/>
            <a:p>
              <a:pPr>
                <a:spcAft>
                  <a:spcPts val="0"/>
                </a:spcAft>
                <a:tabLst>
                  <a:tab pos="4972050" algn="r"/>
                </a:tabLst>
              </a:pPr>
              <a:r>
                <a:rPr lang="en-US" sz="2400" dirty="0"/>
                <a:t>Solve the simultaneous equations </a:t>
              </a:r>
              <a:endParaRPr lang="en-US" sz="2400" dirty="0" smtClean="0"/>
            </a:p>
            <a:p>
              <a:pPr>
                <a:spcAft>
                  <a:spcPts val="0"/>
                </a:spcAft>
                <a:tabLst>
                  <a:tab pos="4972050" algn="r"/>
                </a:tabLst>
              </a:pPr>
              <a:r>
                <a:rPr lang="en-US" sz="2400" dirty="0" smtClean="0"/>
                <a:t>5</a:t>
              </a:r>
              <a:r>
                <a:rPr lang="en-US" sz="2400" i="1" dirty="0" smtClean="0"/>
                <a:t>x</a:t>
              </a:r>
              <a:r>
                <a:rPr lang="en-US" sz="2400" dirty="0" smtClean="0"/>
                <a:t> </a:t>
              </a:r>
              <a:r>
                <a:rPr lang="en-US" sz="2400" dirty="0"/>
                <a:t>+ 2</a:t>
              </a:r>
              <a:r>
                <a:rPr lang="en-US" sz="2400" i="1" dirty="0"/>
                <a:t>y</a:t>
              </a:r>
              <a:r>
                <a:rPr lang="en-US" sz="2400" dirty="0"/>
                <a:t> </a:t>
              </a:r>
              <a:r>
                <a:rPr lang="en-US" sz="2400" dirty="0" smtClean="0"/>
                <a:t>= </a:t>
              </a:r>
              <a:r>
                <a:rPr lang="en-US" sz="2400" dirty="0"/>
                <a:t>18</a:t>
              </a:r>
            </a:p>
            <a:p>
              <a:pPr>
                <a:spcAft>
                  <a:spcPts val="0"/>
                </a:spcAft>
                <a:tabLst>
                  <a:tab pos="4972050" algn="r"/>
                </a:tabLst>
              </a:pPr>
              <a:r>
                <a:rPr lang="en-US" sz="2400" dirty="0" smtClean="0"/>
                <a:t>7</a:t>
              </a:r>
              <a:r>
                <a:rPr lang="en-US" sz="2400" i="1" dirty="0" smtClean="0"/>
                <a:t>x</a:t>
              </a:r>
              <a:r>
                <a:rPr lang="en-US" sz="2400" dirty="0" smtClean="0"/>
                <a:t> </a:t>
              </a:r>
              <a:r>
                <a:rPr lang="en-US" sz="2400" dirty="0"/>
                <a:t>+ 6</a:t>
              </a:r>
              <a:r>
                <a:rPr lang="en-US" sz="2400" i="1" dirty="0"/>
                <a:t>y</a:t>
              </a:r>
              <a:r>
                <a:rPr lang="en-US" sz="2400" dirty="0"/>
                <a:t> = 38 </a:t>
              </a:r>
              <a:r>
                <a:rPr lang="en-US" sz="2400" dirty="0" smtClean="0"/>
                <a:t>	</a:t>
              </a:r>
              <a:r>
                <a:rPr lang="en-US" sz="2400" b="1" dirty="0" smtClean="0"/>
                <a:t>(</a:t>
              </a:r>
              <a:r>
                <a:rPr lang="en-US" sz="2400" b="1" dirty="0"/>
                <a:t>3 marks)</a:t>
              </a:r>
              <a:endParaRPr lang="en-US" sz="2400" b="1" dirty="0"/>
            </a:p>
          </p:txBody>
        </p:sp>
      </p:grpSp>
    </p:spTree>
    <p:extLst>
      <p:ext uri="{BB962C8B-B14F-4D97-AF65-F5344CB8AC3E}">
        <p14:creationId xmlns:p14="http://schemas.microsoft.com/office/powerpoint/2010/main" val="656676022"/>
      </p:ext>
    </p:extLst>
  </p:cSld>
  <p:clrMapOvr>
    <a:masterClrMapping/>
  </p:clrMapOvr>
  <p:transition advClick="0"/>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20.4 </a:t>
            </a:r>
            <a:r>
              <a:rPr lang="en-GB" sz="2700" dirty="0"/>
              <a:t>– Solving </a:t>
            </a:r>
            <a:r>
              <a:rPr lang="en-GB" sz="2700" dirty="0" smtClean="0"/>
              <a:t>Simultaneous Equations Algebraically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165</a:t>
            </a:r>
            <a:endParaRPr lang="en-GB" sz="1400" b="1" dirty="0">
              <a:latin typeface="Calibri" panose="020F0502020204030204" pitchFamily="34" charset="0"/>
            </a:endParaRPr>
          </a:p>
        </p:txBody>
      </p:sp>
      <p:sp>
        <p:nvSpPr>
          <p:cNvPr id="3" name="Rectangle 2"/>
          <p:cNvSpPr/>
          <p:nvPr/>
        </p:nvSpPr>
        <p:spPr>
          <a:xfrm>
            <a:off x="251520" y="1231300"/>
            <a:ext cx="5256584" cy="5355312"/>
          </a:xfrm>
          <a:prstGeom prst="rect">
            <a:avLst/>
          </a:prstGeom>
        </p:spPr>
        <p:txBody>
          <a:bodyPr wrap="square">
            <a:spAutoFit/>
          </a:bodyPr>
          <a:lstStyle/>
          <a:p>
            <a:pPr marL="457200" indent="-457200">
              <a:buClr>
                <a:srgbClr val="C00000"/>
              </a:buClr>
              <a:buFont typeface="+mj-lt"/>
              <a:buAutoNum type="arabicPeriod" startAt="8"/>
              <a:tabLst>
                <a:tab pos="914400" algn="l"/>
                <a:tab pos="2286000" algn="l"/>
                <a:tab pos="2914650" algn="l"/>
              </a:tabLst>
            </a:pPr>
            <a:r>
              <a:rPr lang="en-US" sz="1900" dirty="0"/>
              <a:t>Repeat </a:t>
            </a:r>
            <a:r>
              <a:rPr lang="en-US" sz="1900" b="1" dirty="0"/>
              <a:t>Q7</a:t>
            </a:r>
            <a:r>
              <a:rPr lang="en-US" sz="1900" dirty="0"/>
              <a:t>, but this time</a:t>
            </a:r>
          </a:p>
          <a:p>
            <a:pPr marL="914400" lvl="1" indent="-457200">
              <a:buClr>
                <a:srgbClr val="C00000"/>
              </a:buClr>
              <a:buFont typeface="+mj-lt"/>
              <a:buAutoNum type="alphaLcPeriod"/>
              <a:tabLst>
                <a:tab pos="914400" algn="l"/>
                <a:tab pos="2286000" algn="l"/>
                <a:tab pos="2914650" algn="l"/>
              </a:tabLst>
            </a:pPr>
            <a:r>
              <a:rPr lang="en-US" sz="1900" dirty="0" smtClean="0"/>
              <a:t>Multiply equation (1) by 3.</a:t>
            </a:r>
            <a:br>
              <a:rPr lang="en-US" sz="1900" dirty="0" smtClean="0"/>
            </a:br>
            <a:r>
              <a:rPr lang="en-US" sz="1900" dirty="0" smtClean="0"/>
              <a:t>Label this equation (3). </a:t>
            </a:r>
          </a:p>
          <a:p>
            <a:pPr marL="914400" lvl="1" indent="-457200">
              <a:buClr>
                <a:srgbClr val="C00000"/>
              </a:buClr>
              <a:buFont typeface="+mj-lt"/>
              <a:buAutoNum type="alphaLcPeriod"/>
              <a:tabLst>
                <a:tab pos="914400" algn="l"/>
                <a:tab pos="2286000" algn="l"/>
                <a:tab pos="2914650" algn="l"/>
              </a:tabLst>
            </a:pPr>
            <a:r>
              <a:rPr lang="en-US" sz="1900" dirty="0" smtClean="0"/>
              <a:t>Multiply equation (2) by 7.</a:t>
            </a:r>
            <a:br>
              <a:rPr lang="en-US" sz="1900" dirty="0" smtClean="0"/>
            </a:br>
            <a:r>
              <a:rPr lang="en-US" sz="1900" dirty="0" smtClean="0"/>
              <a:t>Label this equation (4).</a:t>
            </a:r>
          </a:p>
          <a:p>
            <a:pPr marL="914400" lvl="1" indent="-457200">
              <a:buClr>
                <a:srgbClr val="C00000"/>
              </a:buClr>
              <a:buFont typeface="+mj-lt"/>
              <a:buAutoNum type="alphaLcPeriod"/>
              <a:tabLst>
                <a:tab pos="914400" algn="l"/>
                <a:tab pos="2286000" algn="l"/>
                <a:tab pos="2914650" algn="l"/>
              </a:tabLst>
            </a:pPr>
            <a:r>
              <a:rPr lang="en-US" sz="1900" dirty="0" smtClean="0"/>
              <a:t>Solve the simultaneous equations (3) and (4).</a:t>
            </a:r>
          </a:p>
          <a:p>
            <a:pPr marL="457200" indent="-457200">
              <a:buClr>
                <a:srgbClr val="C00000"/>
              </a:buClr>
              <a:buFont typeface="+mj-lt"/>
              <a:buAutoNum type="arabicPeriod" startAt="8"/>
              <a:tabLst>
                <a:tab pos="914400" algn="l"/>
                <a:tab pos="2286000" algn="l"/>
                <a:tab pos="2914650" algn="l"/>
              </a:tabLst>
            </a:pPr>
            <a:r>
              <a:rPr lang="en-US" sz="1900" b="1" dirty="0" smtClean="0">
                <a:solidFill>
                  <a:srgbClr val="FF0000"/>
                </a:solidFill>
              </a:rPr>
              <a:t>P</a:t>
            </a:r>
            <a:r>
              <a:rPr lang="en-US" sz="1900" dirty="0" smtClean="0"/>
              <a:t> </a:t>
            </a:r>
            <a:r>
              <a:rPr lang="en-US" sz="1900" dirty="0"/>
              <a:t>Yasmin is paid £65 for 8 hours' work plus 1 hour's </a:t>
            </a:r>
            <a:r>
              <a:rPr lang="en-US" sz="1900" dirty="0" smtClean="0"/>
              <a:t>overtime.</a:t>
            </a:r>
            <a:br>
              <a:rPr lang="en-US" sz="1900" dirty="0" smtClean="0"/>
            </a:br>
            <a:r>
              <a:rPr lang="en-US" sz="1900" dirty="0" smtClean="0"/>
              <a:t>For </a:t>
            </a:r>
            <a:r>
              <a:rPr lang="en-US" sz="1900" dirty="0"/>
              <a:t>11 hours' work plus 3 hours' overtime she is paid £</a:t>
            </a:r>
            <a:r>
              <a:rPr lang="en-US" sz="1900" dirty="0" smtClean="0"/>
              <a:t>104.</a:t>
            </a:r>
            <a:br>
              <a:rPr lang="en-US" sz="1900" dirty="0" smtClean="0"/>
            </a:br>
            <a:r>
              <a:rPr lang="en-US" sz="1900" dirty="0" smtClean="0"/>
              <a:t>How </a:t>
            </a:r>
            <a:r>
              <a:rPr lang="en-US" sz="1900" dirty="0"/>
              <a:t>much is she paid for </a:t>
            </a:r>
            <a:endParaRPr lang="en-US" sz="1900" dirty="0" smtClean="0"/>
          </a:p>
          <a:p>
            <a:pPr marL="914400" lvl="1" indent="-457200">
              <a:buClr>
                <a:srgbClr val="C00000"/>
              </a:buClr>
              <a:buFont typeface="+mj-lt"/>
              <a:buAutoNum type="alphaLcPeriod"/>
              <a:tabLst>
                <a:tab pos="914400" algn="l"/>
                <a:tab pos="2286000" algn="l"/>
                <a:tab pos="2914650" algn="l"/>
              </a:tabLst>
            </a:pPr>
            <a:r>
              <a:rPr lang="en-US" sz="1900" dirty="0" smtClean="0"/>
              <a:t>1 </a:t>
            </a:r>
            <a:r>
              <a:rPr lang="en-US" sz="1900" dirty="0"/>
              <a:t>hour's work </a:t>
            </a:r>
            <a:endParaRPr lang="en-US" sz="1900" dirty="0" smtClean="0"/>
          </a:p>
          <a:p>
            <a:pPr marL="914400" lvl="1" indent="-457200">
              <a:buClr>
                <a:srgbClr val="C00000"/>
              </a:buClr>
              <a:buFont typeface="+mj-lt"/>
              <a:buAutoNum type="alphaLcPeriod"/>
              <a:tabLst>
                <a:tab pos="914400" algn="l"/>
                <a:tab pos="2286000" algn="l"/>
                <a:tab pos="2914650" algn="l"/>
              </a:tabLst>
            </a:pPr>
            <a:r>
              <a:rPr lang="en-US" sz="1900" dirty="0" smtClean="0"/>
              <a:t>1 </a:t>
            </a:r>
            <a:r>
              <a:rPr lang="en-US" sz="1900" dirty="0"/>
              <a:t>hour's overtime</a:t>
            </a:r>
            <a:r>
              <a:rPr lang="en-US" sz="1900" dirty="0" smtClean="0"/>
              <a:t>?</a:t>
            </a:r>
          </a:p>
          <a:p>
            <a:pPr marL="457200" indent="-457200">
              <a:buClr>
                <a:srgbClr val="C00000"/>
              </a:buClr>
              <a:buFont typeface="+mj-lt"/>
              <a:buAutoNum type="arabicPeriod" startAt="11"/>
              <a:tabLst>
                <a:tab pos="914400" algn="l"/>
                <a:tab pos="2286000" algn="l"/>
                <a:tab pos="2914650" algn="l"/>
              </a:tabLst>
            </a:pPr>
            <a:r>
              <a:rPr lang="en-US" sz="1900" b="1" dirty="0">
                <a:solidFill>
                  <a:srgbClr val="FF0000"/>
                </a:solidFill>
              </a:rPr>
              <a:t>P</a:t>
            </a:r>
            <a:r>
              <a:rPr lang="en-US" sz="1900" dirty="0"/>
              <a:t> Find the equation of the line that passes through</a:t>
            </a:r>
          </a:p>
          <a:p>
            <a:pPr marL="914400" lvl="1" indent="-457200">
              <a:buClr>
                <a:srgbClr val="C00000"/>
              </a:buClr>
              <a:buFont typeface="+mj-lt"/>
              <a:buAutoNum type="alphaLcPeriod"/>
              <a:tabLst>
                <a:tab pos="914400" algn="l"/>
                <a:tab pos="2286000" algn="l"/>
                <a:tab pos="2914650" algn="l"/>
              </a:tabLst>
            </a:pPr>
            <a:r>
              <a:rPr lang="en-US" sz="1900" dirty="0" smtClean="0"/>
              <a:t>C(2</a:t>
            </a:r>
            <a:r>
              <a:rPr lang="en-US" sz="1900" dirty="0"/>
              <a:t>, 9) and D(A, 13) </a:t>
            </a:r>
            <a:endParaRPr lang="en-US" sz="1900" dirty="0" smtClean="0"/>
          </a:p>
          <a:p>
            <a:pPr marL="914400" lvl="1" indent="-457200">
              <a:buClr>
                <a:srgbClr val="C00000"/>
              </a:buClr>
              <a:buFont typeface="+mj-lt"/>
              <a:buAutoNum type="alphaLcPeriod"/>
              <a:tabLst>
                <a:tab pos="914400" algn="l"/>
                <a:tab pos="2286000" algn="l"/>
                <a:tab pos="2914650" algn="l"/>
              </a:tabLst>
            </a:pPr>
            <a:r>
              <a:rPr lang="en-US" sz="1900" dirty="0" smtClean="0"/>
              <a:t>E(1, </a:t>
            </a:r>
            <a:r>
              <a:rPr lang="en-US" sz="1900" dirty="0"/>
              <a:t>1) and F(-2, 4)</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spTree>
    <p:extLst>
      <p:ext uri="{BB962C8B-B14F-4D97-AF65-F5344CB8AC3E}">
        <p14:creationId xmlns:p14="http://schemas.microsoft.com/office/powerpoint/2010/main" val="2075628647"/>
      </p:ext>
    </p:extLst>
  </p:cSld>
  <p:clrMapOvr>
    <a:masterClrMapping/>
  </p:clrMapOvr>
  <p:transition advClick="0"/>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700" dirty="0" smtClean="0"/>
              <a:t>20.4 </a:t>
            </a:r>
            <a:r>
              <a:rPr lang="en-GB" sz="2700" dirty="0"/>
              <a:t>– Solving </a:t>
            </a:r>
            <a:r>
              <a:rPr lang="en-GB" sz="2700" dirty="0" smtClean="0"/>
              <a:t>Simultaneous Equations Algebraically</a:t>
            </a:r>
            <a:endParaRPr lang="en-GB" sz="27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165</a:t>
            </a:r>
            <a:endParaRPr lang="en-GB" sz="1400" b="1" dirty="0">
              <a:latin typeface="Calibri" panose="020F0502020204030204" pitchFamily="34" charset="0"/>
            </a:endParaRPr>
          </a:p>
        </p:txBody>
      </p:sp>
      <p:sp>
        <p:nvSpPr>
          <p:cNvPr id="3" name="Rectangle 2"/>
          <p:cNvSpPr/>
          <p:nvPr/>
        </p:nvSpPr>
        <p:spPr>
          <a:xfrm>
            <a:off x="251520" y="1231300"/>
            <a:ext cx="5256584" cy="5522024"/>
          </a:xfrm>
          <a:prstGeom prst="rect">
            <a:avLst/>
          </a:prstGeom>
        </p:spPr>
        <p:txBody>
          <a:bodyPr wrap="square">
            <a:spAutoFit/>
          </a:bodyPr>
          <a:lstStyle/>
          <a:p>
            <a:pPr marL="514350" indent="-514350">
              <a:buClr>
                <a:srgbClr val="C00000"/>
              </a:buClr>
              <a:buFont typeface="+mj-lt"/>
              <a:buAutoNum type="arabicPeriod" startAt="10"/>
              <a:tabLst>
                <a:tab pos="914400" algn="l"/>
                <a:tab pos="2286000" algn="l"/>
                <a:tab pos="2914650" algn="l"/>
              </a:tabLst>
            </a:pPr>
            <a:r>
              <a:rPr lang="en-US" sz="2300" dirty="0"/>
              <a:t>Follow the steps to find the equation of the line that passes through the points A(3, 7) and B(5,13).</a:t>
            </a:r>
          </a:p>
          <a:p>
            <a:pPr marL="971550" lvl="1" indent="-457200">
              <a:lnSpc>
                <a:spcPts val="2500"/>
              </a:lnSpc>
              <a:buClr>
                <a:srgbClr val="C00000"/>
              </a:buClr>
              <a:buFont typeface="+mj-lt"/>
              <a:buAutoNum type="alphaLcPeriod"/>
              <a:tabLst>
                <a:tab pos="2286000" algn="l"/>
                <a:tab pos="2914650" algn="l"/>
              </a:tabLst>
            </a:pPr>
            <a:r>
              <a:rPr lang="en-US" sz="2300" dirty="0" smtClean="0"/>
              <a:t>Copy </a:t>
            </a:r>
            <a:r>
              <a:rPr lang="en-US" sz="2300" dirty="0"/>
              <a:t>and complete these two equations for the </a:t>
            </a:r>
            <a:r>
              <a:rPr lang="en-US" sz="2300" dirty="0" smtClean="0"/>
              <a:t>line.</a:t>
            </a:r>
            <a:br>
              <a:rPr lang="en-US" sz="2300" dirty="0" smtClean="0"/>
            </a:br>
            <a:r>
              <a:rPr lang="en-US" sz="2300" dirty="0" smtClean="0"/>
              <a:t>Use </a:t>
            </a:r>
            <a:r>
              <a:rPr lang="en-US" sz="2300" dirty="0"/>
              <a:t>the x and y values from each coordinate pair in </a:t>
            </a:r>
            <a:r>
              <a:rPr lang="en-US" sz="2300" dirty="0" smtClean="0"/>
              <a:t/>
            </a:r>
            <a:br>
              <a:rPr lang="en-US" sz="2300" dirty="0" smtClean="0"/>
            </a:br>
            <a:r>
              <a:rPr lang="en-US" sz="2300" i="1" dirty="0" smtClean="0"/>
              <a:t>y</a:t>
            </a:r>
            <a:r>
              <a:rPr lang="en-US" sz="2300" dirty="0" smtClean="0"/>
              <a:t> </a:t>
            </a:r>
            <a:r>
              <a:rPr lang="en-US" sz="2300" dirty="0"/>
              <a:t>= </a:t>
            </a:r>
            <a:r>
              <a:rPr lang="en-US" sz="2300" i="1" dirty="0"/>
              <a:t>mx</a:t>
            </a:r>
            <a:r>
              <a:rPr lang="en-US" sz="2300" dirty="0"/>
              <a:t> + </a:t>
            </a:r>
            <a:r>
              <a:rPr lang="en-US" sz="2300" i="1" dirty="0"/>
              <a:t>c</a:t>
            </a:r>
            <a:r>
              <a:rPr lang="en-US" sz="2300" dirty="0"/>
              <a:t> </a:t>
            </a:r>
            <a:r>
              <a:rPr lang="en-US" sz="2300" dirty="0" smtClean="0"/>
              <a:t/>
            </a:r>
            <a:br>
              <a:rPr lang="en-US" sz="2300" dirty="0" smtClean="0"/>
            </a:br>
            <a:r>
              <a:rPr lang="en-US" sz="2300" dirty="0" smtClean="0"/>
              <a:t>At </a:t>
            </a:r>
            <a:r>
              <a:rPr lang="en-US" sz="2300" dirty="0"/>
              <a:t>point A: </a:t>
            </a:r>
            <a:r>
              <a:rPr lang="en-US" sz="4000" dirty="0"/>
              <a:t>□</a:t>
            </a:r>
            <a:r>
              <a:rPr lang="en-US" sz="2300" dirty="0"/>
              <a:t> = 3</a:t>
            </a:r>
            <a:r>
              <a:rPr lang="en-US" sz="2300" i="1" dirty="0"/>
              <a:t>m</a:t>
            </a:r>
            <a:r>
              <a:rPr lang="en-US" sz="2300" dirty="0"/>
              <a:t> </a:t>
            </a:r>
            <a:r>
              <a:rPr lang="en-US" sz="2300" dirty="0" smtClean="0"/>
              <a:t>+ </a:t>
            </a:r>
            <a:r>
              <a:rPr lang="en-US" sz="2300" i="1" dirty="0" smtClean="0"/>
              <a:t>c</a:t>
            </a:r>
            <a:r>
              <a:rPr lang="en-US" sz="2300" dirty="0" smtClean="0"/>
              <a:t> </a:t>
            </a:r>
            <a:r>
              <a:rPr lang="en-US" sz="2300" dirty="0"/>
              <a:t/>
            </a:r>
            <a:br>
              <a:rPr lang="en-US" sz="2300" dirty="0"/>
            </a:br>
            <a:r>
              <a:rPr lang="en-US" sz="2300" dirty="0" smtClean="0"/>
              <a:t>At </a:t>
            </a:r>
            <a:r>
              <a:rPr lang="en-US" sz="2300" dirty="0"/>
              <a:t>point B</a:t>
            </a:r>
            <a:r>
              <a:rPr lang="en-US" sz="2300" dirty="0" smtClean="0"/>
              <a:t>: </a:t>
            </a:r>
            <a:r>
              <a:rPr lang="en-US" sz="4000" dirty="0"/>
              <a:t>□</a:t>
            </a:r>
            <a:r>
              <a:rPr lang="en-US" sz="2300" dirty="0" smtClean="0"/>
              <a:t> </a:t>
            </a:r>
            <a:r>
              <a:rPr lang="en-US" sz="2300" dirty="0"/>
              <a:t>= 5</a:t>
            </a:r>
            <a:r>
              <a:rPr lang="en-US" sz="2300" i="1" dirty="0"/>
              <a:t>m</a:t>
            </a:r>
            <a:r>
              <a:rPr lang="en-US" sz="2300" dirty="0"/>
              <a:t> + </a:t>
            </a:r>
            <a:r>
              <a:rPr lang="en-US" sz="2300" i="1" dirty="0"/>
              <a:t>c</a:t>
            </a:r>
            <a:r>
              <a:rPr lang="en-US" sz="2300" dirty="0"/>
              <a:t> </a:t>
            </a:r>
            <a:endParaRPr lang="en-US" sz="2300" dirty="0" smtClean="0"/>
          </a:p>
          <a:p>
            <a:pPr marL="971550" lvl="1" indent="-457200">
              <a:buClr>
                <a:srgbClr val="C00000"/>
              </a:buClr>
              <a:buFont typeface="+mj-lt"/>
              <a:buAutoNum type="alphaLcPeriod"/>
              <a:tabLst>
                <a:tab pos="2286000" algn="l"/>
                <a:tab pos="2914650" algn="l"/>
              </a:tabLst>
            </a:pPr>
            <a:r>
              <a:rPr lang="en-US" sz="2300" dirty="0" smtClean="0"/>
              <a:t>Solve </a:t>
            </a:r>
            <a:r>
              <a:rPr lang="en-US" sz="2300" dirty="0"/>
              <a:t>the two simultaneous equations to find the values of </a:t>
            </a:r>
            <a:r>
              <a:rPr lang="en-US" sz="2300" i="1" dirty="0"/>
              <a:t>m</a:t>
            </a:r>
            <a:r>
              <a:rPr lang="en-US" sz="2300" dirty="0"/>
              <a:t> and </a:t>
            </a:r>
            <a:r>
              <a:rPr lang="en-US" sz="2300" i="1" dirty="0"/>
              <a:t>c</a:t>
            </a:r>
            <a:r>
              <a:rPr lang="en-US" sz="2300" dirty="0" smtClean="0"/>
              <a:t>.</a:t>
            </a:r>
          </a:p>
          <a:p>
            <a:pPr marL="971550" lvl="1" indent="-457200">
              <a:buClr>
                <a:srgbClr val="C00000"/>
              </a:buClr>
              <a:buFont typeface="+mj-lt"/>
              <a:buAutoNum type="alphaLcPeriod"/>
              <a:tabLst>
                <a:tab pos="2286000" algn="l"/>
                <a:tab pos="2914650" algn="l"/>
              </a:tabLst>
            </a:pPr>
            <a:r>
              <a:rPr lang="en-US" sz="2300" dirty="0" smtClean="0"/>
              <a:t>Use </a:t>
            </a:r>
            <a:r>
              <a:rPr lang="en-US" sz="2300" dirty="0"/>
              <a:t>your values of </a:t>
            </a:r>
            <a:r>
              <a:rPr lang="en-US" sz="2300" i="1" dirty="0"/>
              <a:t>m</a:t>
            </a:r>
            <a:r>
              <a:rPr lang="en-US" sz="2300" dirty="0"/>
              <a:t> and </a:t>
            </a:r>
            <a:r>
              <a:rPr lang="en-US" sz="2300" i="1" dirty="0"/>
              <a:t>c</a:t>
            </a:r>
            <a:r>
              <a:rPr lang="en-US" sz="2300" dirty="0"/>
              <a:t> to write the equation of the line.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spTree>
    <p:extLst>
      <p:ext uri="{BB962C8B-B14F-4D97-AF65-F5344CB8AC3E}">
        <p14:creationId xmlns:p14="http://schemas.microsoft.com/office/powerpoint/2010/main" val="60590581"/>
      </p:ext>
    </p:extLst>
  </p:cSld>
  <p:clrMapOvr>
    <a:masterClrMapping/>
  </p:clrMapOvr>
  <p:transition advClick="0"/>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165</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31300"/>
                <a:ext cx="5256584" cy="5191165"/>
              </a:xfrm>
              <a:prstGeom prst="rect">
                <a:avLst/>
              </a:prstGeom>
            </p:spPr>
            <p:txBody>
              <a:bodyPr wrap="square">
                <a:spAutoFit/>
              </a:bodyPr>
              <a:lstStyle/>
              <a:p>
                <a:pPr marL="514350" indent="-514350">
                  <a:lnSpc>
                    <a:spcPts val="3360"/>
                  </a:lnSpc>
                  <a:buClr>
                    <a:srgbClr val="C00000"/>
                  </a:buClr>
                  <a:buFont typeface="+mj-lt"/>
                  <a:buAutoNum type="arabicPeriod"/>
                  <a:tabLst>
                    <a:tab pos="914400" algn="l"/>
                    <a:tab pos="2286000" algn="l"/>
                    <a:tab pos="2914650" algn="l"/>
                  </a:tabLst>
                </a:pPr>
                <a:r>
                  <a:rPr lang="en-US" sz="2800" dirty="0" smtClean="0"/>
                  <a:t>What is the subject of each formula?</a:t>
                </a:r>
              </a:p>
              <a:p>
                <a:pPr marL="971550" lvl="1" indent="-514350">
                  <a:lnSpc>
                    <a:spcPts val="4600"/>
                  </a:lnSpc>
                  <a:buClr>
                    <a:srgbClr val="C00000"/>
                  </a:buClr>
                  <a:buFont typeface="+mj-lt"/>
                  <a:buAutoNum type="alphaLcPeriod"/>
                  <a:tabLst>
                    <a:tab pos="914400" algn="l"/>
                    <a:tab pos="2628900" algn="l"/>
                    <a:tab pos="3086100" algn="l"/>
                  </a:tabLst>
                </a:pPr>
                <a:r>
                  <a:rPr lang="en-US" sz="2800" i="1" dirty="0" smtClean="0"/>
                  <a:t>P</a:t>
                </a:r>
                <a:r>
                  <a:rPr lang="en-US" sz="2800" dirty="0" smtClean="0"/>
                  <a:t> </a:t>
                </a:r>
                <a:r>
                  <a:rPr lang="en-US" sz="2800" dirty="0"/>
                  <a:t>= 4</a:t>
                </a:r>
                <a:r>
                  <a:rPr lang="en-US" sz="2800" i="1" dirty="0"/>
                  <a:t>e</a:t>
                </a:r>
                <a:r>
                  <a:rPr lang="en-US" sz="2800" dirty="0"/>
                  <a:t> </a:t>
                </a:r>
                <a:r>
                  <a:rPr lang="en-US" sz="2800" dirty="0" smtClean="0"/>
                  <a:t>	</a:t>
                </a:r>
                <a:r>
                  <a:rPr lang="en-US" sz="2800" dirty="0" smtClean="0">
                    <a:solidFill>
                      <a:srgbClr val="C00000"/>
                    </a:solidFill>
                  </a:rPr>
                  <a:t>b.</a:t>
                </a:r>
                <a:r>
                  <a:rPr lang="en-US" sz="2800" dirty="0" smtClean="0"/>
                  <a:t> 	</a:t>
                </a:r>
                <a:r>
                  <a:rPr lang="en-US" sz="2800" i="1" dirty="0" smtClean="0"/>
                  <a:t>r</a:t>
                </a:r>
                <a:r>
                  <a:rPr lang="en-US" sz="2800" dirty="0" smtClean="0"/>
                  <a:t> </a:t>
                </a:r>
                <a:r>
                  <a:rPr lang="en-US" sz="2800" dirty="0"/>
                  <a:t>=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𝑑</m:t>
                        </m:r>
                      </m:num>
                      <m:den>
                        <m:r>
                          <a:rPr lang="en-US" sz="3600" b="0" i="1" smtClean="0">
                            <a:latin typeface="Cambria Math" panose="02040503050406030204" pitchFamily="18" charset="0"/>
                            <a:cs typeface="Arial" panose="020B0604020202020204" pitchFamily="34" charset="0"/>
                          </a:rPr>
                          <m:t>2</m:t>
                        </m:r>
                      </m:den>
                    </m:f>
                  </m:oMath>
                </a14:m>
                <a:endParaRPr lang="en-US" sz="300" i="1" dirty="0"/>
              </a:p>
              <a:p>
                <a:pPr marL="971550" lvl="1" indent="-514350">
                  <a:lnSpc>
                    <a:spcPts val="4600"/>
                  </a:lnSpc>
                  <a:buClr>
                    <a:srgbClr val="C00000"/>
                  </a:buClr>
                  <a:buFont typeface="+mj-lt"/>
                  <a:buAutoNum type="alphaLcPeriod" startAt="3"/>
                  <a:tabLst>
                    <a:tab pos="914400" algn="l"/>
                    <a:tab pos="2628900" algn="l"/>
                    <a:tab pos="3086100" algn="l"/>
                  </a:tabLst>
                </a:pPr>
                <a:r>
                  <a:rPr lang="en-US" sz="2800" i="1" dirty="0" smtClean="0"/>
                  <a:t>F</a:t>
                </a:r>
                <a:r>
                  <a:rPr lang="en-US" sz="2800" dirty="0" smtClean="0"/>
                  <a:t> = </a:t>
                </a:r>
                <a:r>
                  <a:rPr lang="en-US" sz="2800" i="1" dirty="0" smtClean="0"/>
                  <a:t>ma</a:t>
                </a:r>
                <a:r>
                  <a:rPr lang="en-US" sz="2800" dirty="0" smtClean="0"/>
                  <a:t> 	</a:t>
                </a:r>
                <a:r>
                  <a:rPr lang="en-US" sz="2800" dirty="0" smtClean="0">
                    <a:solidFill>
                      <a:srgbClr val="C00000"/>
                    </a:solidFill>
                  </a:rPr>
                  <a:t>d.</a:t>
                </a:r>
                <a:r>
                  <a:rPr lang="en-US" sz="2800" dirty="0" smtClean="0"/>
                  <a:t> 	</a:t>
                </a:r>
                <a:r>
                  <a:rPr lang="en-US" sz="2800" i="1" dirty="0" smtClean="0"/>
                  <a:t>W </a:t>
                </a:r>
                <a:r>
                  <a:rPr lang="en-US" sz="2800" dirty="0" smtClean="0"/>
                  <a:t>= </a:t>
                </a:r>
                <a:r>
                  <a:rPr lang="en-US" sz="2800" i="1" dirty="0" err="1" smtClean="0"/>
                  <a:t>Fd</a:t>
                </a:r>
                <a:endParaRPr lang="en-US" sz="2800" i="1" dirty="0"/>
              </a:p>
              <a:p>
                <a:pPr marL="514350" indent="-514350">
                  <a:buClr>
                    <a:srgbClr val="C00000"/>
                  </a:buClr>
                  <a:buFont typeface="+mj-lt"/>
                  <a:buAutoNum type="arabicPeriod"/>
                  <a:tabLst>
                    <a:tab pos="914400" algn="l"/>
                    <a:tab pos="2286000" algn="l"/>
                    <a:tab pos="2914650" algn="l"/>
                  </a:tabLst>
                </a:pPr>
                <a:r>
                  <a:rPr lang="en-US" sz="2800" dirty="0" smtClean="0"/>
                  <a:t>Copy </a:t>
                </a:r>
                <a:r>
                  <a:rPr lang="en-US" sz="2800" dirty="0"/>
                  <a:t>and complete to make </a:t>
                </a:r>
                <a:r>
                  <a:rPr lang="en-US" sz="2800" i="1" dirty="0"/>
                  <a:t>x</a:t>
                </a:r>
                <a:r>
                  <a:rPr lang="en-US" sz="2800" dirty="0"/>
                  <a:t> the subject of each formula.</a:t>
                </a:r>
              </a:p>
              <a:p>
                <a:pPr marL="971550" lvl="1" indent="-514350">
                  <a:buClr>
                    <a:srgbClr val="C00000"/>
                  </a:buClr>
                  <a:buFont typeface="+mj-lt"/>
                  <a:buAutoNum type="alphaLcPeriod"/>
                  <a:tabLst>
                    <a:tab pos="914400" algn="l"/>
                    <a:tab pos="2286000" algn="l"/>
                    <a:tab pos="2914650" algn="l"/>
                  </a:tabLst>
                </a:pPr>
                <a:r>
                  <a:rPr lang="en-US" sz="2800" i="1" dirty="0" smtClean="0"/>
                  <a:t>K </a:t>
                </a:r>
                <a:r>
                  <a:rPr lang="en-US" sz="2800" dirty="0" smtClean="0"/>
                  <a:t>= 3</a:t>
                </a:r>
                <a:r>
                  <a:rPr lang="en-US" sz="2800" i="1" dirty="0" smtClean="0"/>
                  <a:t>x</a:t>
                </a:r>
                <a:r>
                  <a:rPr lang="en-US" sz="2800" dirty="0" smtClean="0"/>
                  <a:t>   so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𝐾</m:t>
                        </m:r>
                      </m:num>
                      <m:den>
                        <m:r>
                          <m:rPr>
                            <m:nor/>
                          </m:rPr>
                          <a:rPr lang="en-US" sz="5400" dirty="0"/>
                          <m:t>□</m:t>
                        </m:r>
                      </m:den>
                    </m:f>
                  </m:oMath>
                </a14:m>
                <a:r>
                  <a:rPr lang="en-US" sz="2800" dirty="0" smtClean="0"/>
                  <a:t> </a:t>
                </a:r>
                <a:r>
                  <a:rPr lang="en-US" sz="2800" dirty="0"/>
                  <a:t>= </a:t>
                </a:r>
                <a:r>
                  <a:rPr lang="en-US" sz="5400" dirty="0" smtClean="0"/>
                  <a:t>□</a:t>
                </a:r>
                <a:r>
                  <a:rPr lang="en-US" sz="2800" dirty="0" smtClean="0"/>
                  <a:t> </a:t>
                </a:r>
              </a:p>
              <a:p>
                <a:pPr marL="971550" lvl="1" indent="-514350">
                  <a:buClr>
                    <a:srgbClr val="C00000"/>
                  </a:buClr>
                  <a:buFont typeface="+mj-lt"/>
                  <a:buAutoNum type="alphaLcPeriod"/>
                  <a:tabLst>
                    <a:tab pos="914400" algn="l"/>
                    <a:tab pos="2286000" algn="l"/>
                    <a:tab pos="2914650" algn="l"/>
                  </a:tabLst>
                </a:pPr>
                <a:r>
                  <a:rPr lang="en-US" sz="2800" i="1" dirty="0" smtClean="0"/>
                  <a:t>N</a:t>
                </a:r>
                <a:r>
                  <a:rPr lang="en-US" sz="2800" dirty="0" smtClean="0"/>
                  <a:t> </a:t>
                </a:r>
                <a:r>
                  <a:rPr lang="en-US" sz="2800" dirty="0"/>
                  <a:t>=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𝑥</m:t>
                        </m:r>
                      </m:num>
                      <m:den>
                        <m:r>
                          <a:rPr lang="en-US" sz="4000" b="0" i="1" smtClean="0">
                            <a:latin typeface="Cambria Math" panose="02040503050406030204" pitchFamily="18" charset="0"/>
                            <a:cs typeface="Arial" panose="020B0604020202020204" pitchFamily="34" charset="0"/>
                          </a:rPr>
                          <m:t>5</m:t>
                        </m:r>
                      </m:den>
                    </m:f>
                  </m:oMath>
                </a14:m>
                <a:r>
                  <a:rPr lang="en-US" sz="3200" dirty="0" smtClean="0"/>
                  <a:t> </a:t>
                </a:r>
                <a:r>
                  <a:rPr lang="en-US" sz="2800" dirty="0"/>
                  <a:t> so </a:t>
                </a:r>
                <a:r>
                  <a:rPr lang="en-US" sz="2800" i="1" dirty="0"/>
                  <a:t>5</a:t>
                </a:r>
                <a:r>
                  <a:rPr lang="en-US" sz="2800" dirty="0"/>
                  <a:t>N= </a:t>
                </a:r>
                <a:r>
                  <a:rPr lang="en-US" sz="6000" dirty="0"/>
                  <a:t>□</a:t>
                </a:r>
                <a:endParaRPr lang="en-US" sz="2800" dirty="0"/>
              </a:p>
            </p:txBody>
          </p:sp>
        </mc:Choice>
        <mc:Fallback>
          <p:sp>
            <p:nvSpPr>
              <p:cNvPr id="3" name="Rectangle 2"/>
              <p:cNvSpPr>
                <a:spLocks noRot="1" noChangeAspect="1" noMove="1" noResize="1" noEditPoints="1" noAdjustHandles="1" noChangeArrowheads="1" noChangeShapeType="1" noTextEdit="1"/>
              </p:cNvSpPr>
              <p:nvPr/>
            </p:nvSpPr>
            <p:spPr>
              <a:xfrm>
                <a:off x="251520" y="1231300"/>
                <a:ext cx="5256584" cy="5191165"/>
              </a:xfrm>
              <a:prstGeom prst="rect">
                <a:avLst/>
              </a:prstGeom>
              <a:blipFill rotWithShape="0">
                <a:blip r:embed="rId4"/>
                <a:stretch>
                  <a:fillRect l="-2086" t="-1761" r="-1854" b="-5634"/>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4319" y="1234833"/>
            <a:ext cx="664145" cy="68199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2924944"/>
            <a:ext cx="664145" cy="681999"/>
          </a:xfrm>
          <a:prstGeom prst="rect">
            <a:avLst/>
          </a:prstGeom>
        </p:spPr>
      </p:pic>
    </p:spTree>
    <p:extLst>
      <p:ext uri="{BB962C8B-B14F-4D97-AF65-F5344CB8AC3E}">
        <p14:creationId xmlns:p14="http://schemas.microsoft.com/office/powerpoint/2010/main" val="4118301357"/>
      </p:ext>
    </p:extLst>
  </p:cSld>
  <p:clrMapOvr>
    <a:masterClrMapping/>
  </p:clrMapOvr>
  <p:transition advClick="0"/>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165</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31300"/>
                <a:ext cx="5256584" cy="3919022"/>
              </a:xfrm>
              <a:prstGeom prst="rect">
                <a:avLst/>
              </a:prstGeom>
            </p:spPr>
            <p:txBody>
              <a:bodyPr wrap="square">
                <a:spAutoFit/>
              </a:bodyPr>
              <a:lstStyle/>
              <a:p>
                <a:pPr marL="457200" indent="-457200">
                  <a:buClr>
                    <a:srgbClr val="C00000"/>
                  </a:buClr>
                  <a:buFont typeface="+mj-lt"/>
                  <a:buAutoNum type="arabicPeriod" startAt="3"/>
                  <a:tabLst>
                    <a:tab pos="914400" algn="l"/>
                    <a:tab pos="2286000" algn="l"/>
                    <a:tab pos="2914650" algn="l"/>
                  </a:tabLst>
                </a:pPr>
                <a:r>
                  <a:rPr lang="en-US" sz="2400" dirty="0" smtClean="0"/>
                  <a:t>Make the letter in brackets the subject of each formula.</a:t>
                </a:r>
              </a:p>
              <a:p>
                <a:pPr marL="971550" lvl="1" indent="-514350">
                  <a:buClr>
                    <a:srgbClr val="C00000"/>
                  </a:buClr>
                  <a:buFont typeface="+mj-lt"/>
                  <a:buAutoNum type="alphaLcPeriod"/>
                  <a:tabLst>
                    <a:tab pos="914400" algn="l"/>
                    <a:tab pos="2171700" algn="l"/>
                    <a:tab pos="2914650" algn="l"/>
                  </a:tabLst>
                </a:pPr>
                <a:r>
                  <a:rPr lang="en-US" sz="2400" i="1" dirty="0" smtClean="0"/>
                  <a:t>P</a:t>
                </a:r>
                <a:r>
                  <a:rPr lang="en-US" sz="2400" dirty="0" smtClean="0"/>
                  <a:t> </a:t>
                </a:r>
                <a:r>
                  <a:rPr lang="en-US" sz="2400" dirty="0"/>
                  <a:t>= </a:t>
                </a:r>
                <a:r>
                  <a:rPr lang="en-US" sz="2400" dirty="0" smtClean="0"/>
                  <a:t>4</a:t>
                </a:r>
                <a:r>
                  <a:rPr lang="en-US" sz="2400" i="1" dirty="0" smtClean="0"/>
                  <a:t>e</a:t>
                </a:r>
                <a:r>
                  <a:rPr lang="en-US" sz="2400" dirty="0" smtClean="0"/>
                  <a:t> 	[</a:t>
                </a:r>
                <a:r>
                  <a:rPr lang="en-US" sz="2400" i="1" dirty="0"/>
                  <a:t>e</a:t>
                </a:r>
                <a:r>
                  <a:rPr lang="en-US" sz="2400" dirty="0"/>
                  <a:t>] 	</a:t>
                </a:r>
                <a:r>
                  <a:rPr lang="en-US" sz="2400" dirty="0" smtClean="0">
                    <a:solidFill>
                      <a:srgbClr val="C00000"/>
                    </a:solidFill>
                  </a:rPr>
                  <a:t>b.</a:t>
                </a:r>
                <a:r>
                  <a:rPr lang="en-US" sz="2400" dirty="0" smtClean="0"/>
                  <a:t>  </a:t>
                </a:r>
                <a:r>
                  <a:rPr lang="en-US" sz="2400" i="1" dirty="0" smtClean="0"/>
                  <a:t>F</a:t>
                </a:r>
                <a:r>
                  <a:rPr lang="en-US" sz="2400" dirty="0"/>
                  <a:t>= </a:t>
                </a:r>
                <a:r>
                  <a:rPr lang="en-US" sz="2400" i="1" dirty="0"/>
                  <a:t>ma</a:t>
                </a:r>
                <a:r>
                  <a:rPr lang="en-US" sz="2400" dirty="0"/>
                  <a:t> </a:t>
                </a:r>
                <a:r>
                  <a:rPr lang="en-US" sz="2400" dirty="0" smtClean="0"/>
                  <a:t>	[</a:t>
                </a:r>
                <a:r>
                  <a:rPr lang="en-US" sz="2400" i="1" dirty="0"/>
                  <a:t>a</a:t>
                </a:r>
                <a:r>
                  <a:rPr lang="en-US" sz="2400" dirty="0"/>
                  <a:t>]</a:t>
                </a:r>
              </a:p>
              <a:p>
                <a:pPr marL="971550" lvl="1" indent="-514350">
                  <a:lnSpc>
                    <a:spcPts val="5300"/>
                  </a:lnSpc>
                  <a:buClr>
                    <a:srgbClr val="C00000"/>
                  </a:buClr>
                  <a:buFont typeface="+mj-lt"/>
                  <a:buAutoNum type="alphaLcPeriod"/>
                  <a:tabLst>
                    <a:tab pos="914400" algn="l"/>
                    <a:tab pos="2171700" algn="l"/>
                    <a:tab pos="2914650" algn="l"/>
                  </a:tabLst>
                </a:pPr>
                <a:r>
                  <a:rPr lang="en-US" sz="2400" i="1" dirty="0" smtClean="0"/>
                  <a:t>I </a:t>
                </a:r>
                <a:r>
                  <a:rPr lang="en-US" sz="2400" dirty="0" smtClean="0"/>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𝑄</m:t>
                        </m:r>
                      </m:num>
                      <m:den>
                        <m:r>
                          <a:rPr lang="en-US" sz="2400" b="0" i="1" smtClean="0">
                            <a:latin typeface="Cambria Math" panose="02040503050406030204" pitchFamily="18" charset="0"/>
                            <a:cs typeface="Arial" panose="020B0604020202020204" pitchFamily="34" charset="0"/>
                          </a:rPr>
                          <m:t>𝑡</m:t>
                        </m:r>
                      </m:den>
                    </m:f>
                  </m:oMath>
                </a14:m>
                <a:r>
                  <a:rPr lang="en-US" sz="2400" dirty="0" smtClean="0"/>
                  <a:t>	[</a:t>
                </a:r>
                <a:r>
                  <a:rPr lang="en-US" sz="2400" i="1" dirty="0" smtClean="0"/>
                  <a:t>t</a:t>
                </a:r>
                <a:r>
                  <a:rPr lang="en-US" sz="2400" dirty="0"/>
                  <a:t>]</a:t>
                </a:r>
              </a:p>
              <a:p>
                <a:pPr marL="971550" lvl="1" indent="-514350">
                  <a:lnSpc>
                    <a:spcPts val="5300"/>
                  </a:lnSpc>
                  <a:buClr>
                    <a:srgbClr val="C00000"/>
                  </a:buClr>
                  <a:buFont typeface="+mj-lt"/>
                  <a:buAutoNum type="alphaLcPeriod"/>
                  <a:tabLst>
                    <a:tab pos="914400" algn="l"/>
                    <a:tab pos="2171700" algn="l"/>
                    <a:tab pos="2914650" algn="l"/>
                  </a:tabLst>
                </a:pPr>
                <a:r>
                  <a:rPr lang="en-US" sz="2400" i="1" dirty="0" smtClean="0"/>
                  <a:t>P</a:t>
                </a:r>
                <a:r>
                  <a:rPr lang="en-US" sz="2400" dirty="0" smtClean="0"/>
                  <a:t> </a:t>
                </a:r>
                <a:r>
                  <a:rPr lang="en-US" sz="2400" dirty="0"/>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𝑊</m:t>
                        </m:r>
                      </m:num>
                      <m:den>
                        <m:r>
                          <a:rPr lang="en-US" sz="2400" b="0" i="1" smtClean="0">
                            <a:latin typeface="Cambria Math" panose="02040503050406030204" pitchFamily="18" charset="0"/>
                            <a:cs typeface="Arial" panose="020B0604020202020204" pitchFamily="34" charset="0"/>
                          </a:rPr>
                          <m:t>𝑄</m:t>
                        </m:r>
                      </m:den>
                    </m:f>
                  </m:oMath>
                </a14:m>
                <a:r>
                  <a:rPr lang="en-US" sz="2400" dirty="0" smtClean="0"/>
                  <a:t> 	[t</a:t>
                </a:r>
                <a:r>
                  <a:rPr lang="en-US" sz="2400" dirty="0"/>
                  <a:t>] </a:t>
                </a:r>
                <a:endParaRPr lang="en-US" sz="2400" dirty="0" smtClean="0"/>
              </a:p>
              <a:p>
                <a:pPr marL="971550" lvl="1" indent="-514350">
                  <a:lnSpc>
                    <a:spcPts val="5300"/>
                  </a:lnSpc>
                  <a:buClr>
                    <a:srgbClr val="C00000"/>
                  </a:buClr>
                  <a:buFont typeface="+mj-lt"/>
                  <a:buAutoNum type="alphaLcPeriod"/>
                  <a:tabLst>
                    <a:tab pos="914400" algn="l"/>
                    <a:tab pos="2171700" algn="l"/>
                    <a:tab pos="2914650" algn="l"/>
                  </a:tabLst>
                </a:pPr>
                <a:r>
                  <a:rPr lang="en-US" sz="2400" i="1" dirty="0" smtClean="0"/>
                  <a:t>V </a:t>
                </a:r>
                <a:r>
                  <a:rPr lang="en-US" sz="2400" dirty="0" smtClean="0"/>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𝑑</m:t>
                        </m:r>
                      </m:num>
                      <m:den>
                        <m:r>
                          <a:rPr lang="en-US" sz="2400" b="0" i="1" smtClean="0">
                            <a:latin typeface="Cambria Math" panose="02040503050406030204" pitchFamily="18" charset="0"/>
                            <a:cs typeface="Arial" panose="020B0604020202020204" pitchFamily="34" charset="0"/>
                          </a:rPr>
                          <m:t>𝑡</m:t>
                        </m:r>
                      </m:den>
                    </m:f>
                    <m:r>
                      <a:rPr lang="en-US" sz="2400" i="1">
                        <a:latin typeface="Cambria Math" panose="02040503050406030204" pitchFamily="18" charset="0"/>
                        <a:cs typeface="Arial" panose="020B0604020202020204" pitchFamily="34" charset="0"/>
                      </a:rPr>
                      <m:t> </m:t>
                    </m:r>
                  </m:oMath>
                </a14:m>
                <a:r>
                  <a:rPr lang="en-US" sz="2400" dirty="0" smtClean="0"/>
                  <a:t>	[W] </a:t>
                </a:r>
              </a:p>
              <a:p>
                <a:pPr marL="971550" lvl="1" indent="-514350">
                  <a:lnSpc>
                    <a:spcPts val="5300"/>
                  </a:lnSpc>
                  <a:buClr>
                    <a:srgbClr val="C00000"/>
                  </a:buClr>
                  <a:buFont typeface="+mj-lt"/>
                  <a:buAutoNum type="alphaLcPeriod"/>
                  <a:tabLst>
                    <a:tab pos="914400" algn="l"/>
                    <a:tab pos="2171700" algn="l"/>
                    <a:tab pos="2914650" algn="l"/>
                  </a:tabLst>
                </a:pPr>
                <a:r>
                  <a:rPr lang="en-US" sz="2400" i="1" dirty="0" smtClean="0"/>
                  <a:t>s</a:t>
                </a:r>
                <a:r>
                  <a:rPr lang="en-US" sz="2400" dirty="0" smtClean="0"/>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𝑡</m:t>
                        </m:r>
                      </m:num>
                      <m:den>
                        <m:r>
                          <a:rPr lang="en-US" sz="2400" b="0" i="1" smtClean="0">
                            <a:latin typeface="Cambria Math" panose="02040503050406030204" pitchFamily="18" charset="0"/>
                            <a:cs typeface="Arial" panose="020B0604020202020204" pitchFamily="34" charset="0"/>
                          </a:rPr>
                          <m:t>𝑡</m:t>
                        </m:r>
                      </m:den>
                    </m:f>
                  </m:oMath>
                </a14:m>
                <a:r>
                  <a:rPr lang="en-US" sz="2400" dirty="0" smtClean="0"/>
                  <a:t>	[t]</a:t>
                </a:r>
                <a:endParaRPr lang="en-US" sz="2400" dirty="0"/>
              </a:p>
            </p:txBody>
          </p:sp>
        </mc:Choice>
        <mc:Fallback>
          <p:sp>
            <p:nvSpPr>
              <p:cNvPr id="3" name="Rectangle 2"/>
              <p:cNvSpPr>
                <a:spLocks noRot="1" noChangeAspect="1" noMove="1" noResize="1" noEditPoints="1" noAdjustHandles="1" noChangeArrowheads="1" noChangeShapeType="1" noTextEdit="1"/>
              </p:cNvSpPr>
              <p:nvPr/>
            </p:nvSpPr>
            <p:spPr>
              <a:xfrm>
                <a:off x="251520" y="1231300"/>
                <a:ext cx="5256584" cy="3919022"/>
              </a:xfrm>
              <a:prstGeom prst="rect">
                <a:avLst/>
              </a:prstGeom>
              <a:blipFill rotWithShape="0">
                <a:blip r:embed="rId4"/>
                <a:stretch>
                  <a:fillRect l="-1506" t="-1089"/>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flipH="1">
                <a:off x="223753" y="5157192"/>
                <a:ext cx="5204539" cy="136665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Q3d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Rearrange </a:t>
                </a:r>
                <a:r>
                  <a:rPr lang="en-US" sz="2400" i="1" dirty="0">
                    <a:solidFill>
                      <a:schemeClr val="tx1"/>
                    </a:solidFill>
                    <a:latin typeface="Arial" panose="020B0604020202020204" pitchFamily="34" charset="0"/>
                    <a:cs typeface="Arial" panose="020B0604020202020204" pitchFamily="34" charset="0"/>
                  </a:rPr>
                  <a:t>P</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2800" i="1" smtClean="0">
                            <a:solidFill>
                              <a:schemeClr val="tx1"/>
                            </a:solidFill>
                            <a:latin typeface="Cambria Math" panose="02040503050406030204" pitchFamily="18" charset="0"/>
                            <a:cs typeface="Arial" panose="020B0604020202020204" pitchFamily="34" charset="0"/>
                          </a:rPr>
                        </m:ctrlPr>
                      </m:fPr>
                      <m:num>
                        <m:r>
                          <a:rPr lang="en-US" sz="2800" b="0" i="1" smtClean="0">
                            <a:solidFill>
                              <a:schemeClr val="tx1"/>
                            </a:solidFill>
                            <a:latin typeface="Cambria Math" panose="02040503050406030204" pitchFamily="18" charset="0"/>
                            <a:cs typeface="Arial" panose="020B0604020202020204" pitchFamily="34" charset="0"/>
                          </a:rPr>
                          <m:t>𝐸</m:t>
                        </m:r>
                      </m:num>
                      <m:den>
                        <m:r>
                          <a:rPr lang="en-US" sz="2800" i="1">
                            <a:solidFill>
                              <a:schemeClr val="tx1"/>
                            </a:solidFill>
                            <a:latin typeface="Cambria Math" panose="02040503050406030204" pitchFamily="18" charset="0"/>
                            <a:cs typeface="Arial" panose="020B0604020202020204" pitchFamily="34" charset="0"/>
                          </a:rPr>
                          <m:t>𝑡</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to </a:t>
                </a:r>
                <a:br>
                  <a:rPr lang="en-US" sz="2400" dirty="0" smtClean="0">
                    <a:solidFill>
                      <a:schemeClr val="tx1"/>
                    </a:solidFill>
                    <a:latin typeface="Arial" panose="020B0604020202020204" pitchFamily="34" charset="0"/>
                    <a:cs typeface="Arial" panose="020B0604020202020204" pitchFamily="34" charset="0"/>
                  </a:rPr>
                </a:br>
                <a:r>
                  <a:rPr lang="en-US" sz="2400" i="1" dirty="0" err="1" smtClean="0">
                    <a:solidFill>
                      <a:schemeClr val="tx1"/>
                    </a:solidFill>
                    <a:latin typeface="Arial" panose="020B0604020202020204" pitchFamily="34" charset="0"/>
                    <a:cs typeface="Arial" panose="020B0604020202020204" pitchFamily="34" charset="0"/>
                  </a:rPr>
                  <a:t>pt</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r>
                  <a:rPr lang="en-US" sz="2400" i="1" dirty="0" smtClean="0">
                    <a:solidFill>
                      <a:schemeClr val="tx1"/>
                    </a:solidFill>
                    <a:latin typeface="Arial" panose="020B0604020202020204" pitchFamily="34" charset="0"/>
                    <a:cs typeface="Arial" panose="020B0604020202020204" pitchFamily="34" charset="0"/>
                  </a:rPr>
                  <a:t>E</a:t>
                </a:r>
                <a:r>
                  <a:rPr lang="en-US" sz="2400" dirty="0" smtClean="0">
                    <a:solidFill>
                      <a:schemeClr val="tx1"/>
                    </a:solidFill>
                    <a:latin typeface="Arial" panose="020B0604020202020204" pitchFamily="34" charset="0"/>
                    <a:cs typeface="Arial" panose="020B0604020202020204" pitchFamily="34" charset="0"/>
                  </a:rPr>
                  <a:t> and </a:t>
                </a:r>
                <a:r>
                  <a:rPr lang="en-US" sz="2400" dirty="0">
                    <a:solidFill>
                      <a:schemeClr val="tx1"/>
                    </a:solidFill>
                    <a:latin typeface="Arial" panose="020B0604020202020204" pitchFamily="34" charset="0"/>
                    <a:cs typeface="Arial" panose="020B0604020202020204" pitchFamily="34" charset="0"/>
                  </a:rPr>
                  <a:t>then </a:t>
                </a:r>
                <a:r>
                  <a:rPr lang="en-US" sz="2400" i="1" dirty="0">
                    <a:solidFill>
                      <a:schemeClr val="tx1"/>
                    </a:solidFill>
                    <a:latin typeface="Arial" panose="020B0604020202020204" pitchFamily="34" charset="0"/>
                    <a:cs typeface="Arial" panose="020B0604020202020204" pitchFamily="34" charset="0"/>
                  </a:rPr>
                  <a:t>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3200" i="1" smtClean="0">
                            <a:solidFill>
                              <a:schemeClr val="tx1"/>
                            </a:solidFill>
                            <a:latin typeface="Cambria Math" panose="02040503050406030204" pitchFamily="18" charset="0"/>
                            <a:cs typeface="Arial" panose="020B0604020202020204" pitchFamily="34" charset="0"/>
                          </a:rPr>
                        </m:ctrlPr>
                      </m:fPr>
                      <m:num>
                        <m:r>
                          <a:rPr lang="en-US" sz="3200" i="1" smtClean="0">
                            <a:solidFill>
                              <a:schemeClr val="tx1"/>
                            </a:solidFill>
                            <a:latin typeface="Cambria Math" panose="02040503050406030204" pitchFamily="18" charset="0"/>
                            <a:cs typeface="Arial" panose="020B0604020202020204" pitchFamily="34" charset="0"/>
                          </a:rPr>
                          <m:t>□</m:t>
                        </m:r>
                      </m:num>
                      <m:den>
                        <m:r>
                          <a:rPr lang="en-US" sz="3200" i="1">
                            <a:solidFill>
                              <a:schemeClr val="tx1"/>
                            </a:solidFill>
                            <a:latin typeface="Cambria Math" panose="02040503050406030204" pitchFamily="18" charset="0"/>
                            <a:cs typeface="Arial" panose="020B0604020202020204" pitchFamily="34" charset="0"/>
                          </a:rPr>
                          <m:t>□</m:t>
                        </m:r>
                      </m:den>
                    </m:f>
                  </m:oMath>
                </a14:m>
                <a:endParaRPr lang="en-US" sz="2400" dirty="0">
                  <a:solidFill>
                    <a:schemeClr val="tx1"/>
                  </a:solidFill>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flipH="1">
                <a:off x="223753" y="5157192"/>
                <a:ext cx="5204539" cy="1366656"/>
              </a:xfrm>
              <a:prstGeom prst="rect">
                <a:avLst/>
              </a:prstGeom>
              <a:blipFill rotWithShape="0">
                <a:blip r:embed="rId6"/>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481572770"/>
      </p:ext>
    </p:extLst>
  </p:cSld>
  <p:clrMapOvr>
    <a:masterClrMapping/>
  </p:clrMapOvr>
  <p:transition advClick="0"/>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559599"/>
              </a:xfrm>
              <a:prstGeom prst="rect">
                <a:avLst/>
              </a:prstGeom>
            </p:spPr>
            <p:txBody>
              <a:bodyPr wrap="square">
                <a:spAutoFit/>
              </a:bodyPr>
              <a:lstStyle/>
              <a:p>
                <a:pPr marL="457200" indent="-457200">
                  <a:buClr>
                    <a:srgbClr val="C00000"/>
                  </a:buClr>
                  <a:buFont typeface="+mj-lt"/>
                  <a:buAutoNum type="arabicPeriod" startAt="4"/>
                  <a:tabLst>
                    <a:tab pos="914400" algn="l"/>
                    <a:tab pos="2286000" algn="l"/>
                    <a:tab pos="2914650" algn="l"/>
                  </a:tabLst>
                </a:pPr>
                <a:r>
                  <a:rPr lang="en-US" sz="2300" dirty="0" smtClean="0"/>
                  <a:t>This is a density-mass-volume triangle used in </a:t>
                </a:r>
                <a:br>
                  <a:rPr lang="en-US" sz="2300" dirty="0" smtClean="0"/>
                </a:br>
                <a:r>
                  <a:rPr lang="en-US" sz="2300" dirty="0" smtClean="0"/>
                  <a:t>science to help </a:t>
                </a:r>
                <a:br>
                  <a:rPr lang="en-US" sz="2300" dirty="0" smtClean="0"/>
                </a:br>
                <a:r>
                  <a:rPr lang="en-US" sz="2300" dirty="0" smtClean="0"/>
                  <a:t>remember formulae.</a:t>
                </a:r>
                <a:br>
                  <a:rPr lang="en-US" sz="2300" dirty="0" smtClean="0"/>
                </a:br>
                <a:r>
                  <a:rPr lang="en-US" sz="2300" dirty="0" smtClean="0"/>
                  <a:t>From </a:t>
                </a:r>
                <a:r>
                  <a:rPr lang="en-US" sz="2300" dirty="0"/>
                  <a:t>the triangle </a:t>
                </a:r>
                <a:r>
                  <a:rPr lang="en-US" sz="2300" dirty="0" smtClean="0"/>
                  <a:t/>
                </a:r>
                <a:br>
                  <a:rPr lang="en-US" sz="2300" dirty="0" smtClean="0"/>
                </a:br>
                <a:r>
                  <a:rPr lang="en-US" sz="2300" dirty="0" smtClean="0"/>
                  <a:t>you can </a:t>
                </a:r>
                <a:r>
                  <a:rPr lang="en-US" sz="2300" dirty="0"/>
                  <a:t>see </a:t>
                </a:r>
                <a:r>
                  <a:rPr lang="en-US" sz="2300" dirty="0" smtClean="0"/>
                  <a:t>that</a:t>
                </a:r>
                <a:br>
                  <a:rPr lang="en-US" sz="2300" dirty="0" smtClean="0"/>
                </a:br>
                <a:r>
                  <a:rPr lang="en-US" sz="2300" i="1" dirty="0" smtClean="0"/>
                  <a:t>D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𝑀</m:t>
                        </m:r>
                      </m:num>
                      <m:den>
                        <m:r>
                          <a:rPr lang="en-US" sz="2400" b="0" i="1" smtClean="0">
                            <a:latin typeface="Cambria Math" panose="02040503050406030204" pitchFamily="18" charset="0"/>
                            <a:cs typeface="Arial" panose="020B0604020202020204" pitchFamily="34" charset="0"/>
                          </a:rPr>
                          <m:t>𝑉</m:t>
                        </m:r>
                      </m:den>
                    </m:f>
                  </m:oMath>
                </a14:m>
                <a:r>
                  <a:rPr lang="en-US" sz="2300" i="1" dirty="0" smtClean="0"/>
                  <a:t>,  M = DV  and V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𝑀</m:t>
                        </m:r>
                      </m:num>
                      <m:den>
                        <m:r>
                          <a:rPr lang="en-US" sz="2400" b="0" i="1" smtClean="0">
                            <a:latin typeface="Cambria Math" panose="02040503050406030204" pitchFamily="18" charset="0"/>
                            <a:cs typeface="Arial" panose="020B0604020202020204" pitchFamily="34" charset="0"/>
                          </a:rPr>
                          <m:t>𝐷</m:t>
                        </m:r>
                      </m:den>
                    </m:f>
                  </m:oMath>
                </a14:m>
                <a:r>
                  <a:rPr lang="en-US" sz="2400" i="1" dirty="0" smtClean="0">
                    <a:cs typeface="Arial" panose="020B0604020202020204" pitchFamily="34" charset="0"/>
                  </a:rPr>
                  <a:t/>
                </a:r>
                <a:br>
                  <a:rPr lang="en-US" sz="2400" i="1" dirty="0" smtClean="0">
                    <a:cs typeface="Arial" panose="020B0604020202020204" pitchFamily="34" charset="0"/>
                  </a:rPr>
                </a:br>
                <a:r>
                  <a:rPr lang="en-US" sz="2300" dirty="0" smtClean="0"/>
                  <a:t>Now </a:t>
                </a:r>
                <a:r>
                  <a:rPr lang="en-US" sz="2300" dirty="0"/>
                  <a:t>rearrange D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𝑀</m:t>
                        </m:r>
                      </m:num>
                      <m:den>
                        <m:r>
                          <a:rPr lang="en-US" sz="2400" b="0" i="1" smtClean="0">
                            <a:latin typeface="Cambria Math" panose="02040503050406030204" pitchFamily="18" charset="0"/>
                            <a:cs typeface="Arial" panose="020B0604020202020204" pitchFamily="34" charset="0"/>
                          </a:rPr>
                          <m:t>𝑉</m:t>
                        </m:r>
                      </m:den>
                    </m:f>
                    <m:r>
                      <a:rPr lang="en-US" sz="2400" b="0" i="0" smtClean="0">
                        <a:latin typeface="Cambria Math" panose="02040503050406030204" pitchFamily="18" charset="0"/>
                        <a:cs typeface="Arial" panose="020B0604020202020204" pitchFamily="34" charset="0"/>
                      </a:rPr>
                      <m:t> </m:t>
                    </m:r>
                  </m:oMath>
                </a14:m>
                <a:r>
                  <a:rPr lang="en-US" sz="2300" dirty="0" smtClean="0"/>
                  <a:t> to </a:t>
                </a:r>
                <a:r>
                  <a:rPr lang="en-US" sz="2300" dirty="0"/>
                  <a:t>make</a:t>
                </a:r>
              </a:p>
              <a:p>
                <a:pPr marL="914400" lvl="1" indent="-457200">
                  <a:buClr>
                    <a:srgbClr val="C00000"/>
                  </a:buClr>
                  <a:buFont typeface="+mj-lt"/>
                  <a:buAutoNum type="alphaLcPeriod"/>
                  <a:tabLst>
                    <a:tab pos="914400" algn="l"/>
                    <a:tab pos="2286000" algn="l"/>
                    <a:tab pos="2914650" algn="l"/>
                  </a:tabLst>
                </a:pPr>
                <a:r>
                  <a:rPr lang="en-US" sz="2300" i="1" dirty="0" smtClean="0"/>
                  <a:t>M</a:t>
                </a:r>
                <a:r>
                  <a:rPr lang="en-US" sz="2300" dirty="0" smtClean="0"/>
                  <a:t> </a:t>
                </a:r>
                <a:r>
                  <a:rPr lang="en-US" sz="2300" dirty="0"/>
                  <a:t>the subject of the formula </a:t>
                </a:r>
                <a:endParaRPr lang="en-US" sz="2300" dirty="0" smtClean="0"/>
              </a:p>
              <a:p>
                <a:pPr marL="914400" lvl="1" indent="-457200">
                  <a:buClr>
                    <a:srgbClr val="C00000"/>
                  </a:buClr>
                  <a:buFont typeface="+mj-lt"/>
                  <a:buAutoNum type="alphaLcPeriod"/>
                  <a:tabLst>
                    <a:tab pos="914400" algn="l"/>
                    <a:tab pos="2286000" algn="l"/>
                    <a:tab pos="2914650" algn="l"/>
                  </a:tabLst>
                </a:pPr>
                <a:r>
                  <a:rPr lang="en-US" sz="2300" i="1" dirty="0" smtClean="0"/>
                  <a:t>V</a:t>
                </a:r>
                <a:r>
                  <a:rPr lang="en-US" sz="2300" dirty="0" smtClean="0"/>
                  <a:t> the </a:t>
                </a:r>
                <a:r>
                  <a:rPr lang="en-US" sz="2300" dirty="0"/>
                  <a:t>subject of the formula.</a:t>
                </a:r>
              </a:p>
              <a:p>
                <a:pPr lvl="1">
                  <a:buClr>
                    <a:srgbClr val="C00000"/>
                  </a:buClr>
                  <a:tabLst>
                    <a:tab pos="914400" algn="l"/>
                    <a:tab pos="2286000" algn="l"/>
                    <a:tab pos="2914650" algn="l"/>
                  </a:tabLst>
                </a:pPr>
                <a:r>
                  <a:rPr lang="en-US" sz="2300" dirty="0"/>
                  <a:t>Do you get the same formulae?</a:t>
                </a:r>
              </a:p>
              <a:p>
                <a:pPr lvl="1">
                  <a:buClr>
                    <a:srgbClr val="C00000"/>
                  </a:buClr>
                  <a:tabLst>
                    <a:tab pos="914400" algn="l"/>
                    <a:tab pos="2286000" algn="l"/>
                    <a:tab pos="2914650" algn="l"/>
                  </a:tabLst>
                </a:pPr>
                <a:r>
                  <a:rPr lang="en-US" sz="2300" dirty="0"/>
                  <a:t>Which is easier to remember - the </a:t>
                </a:r>
                <a:r>
                  <a:rPr lang="en-US" sz="2300" dirty="0" smtClean="0"/>
                  <a:t>triangle or </a:t>
                </a:r>
                <a:r>
                  <a:rPr lang="en-US" sz="2300" dirty="0"/>
                  <a:t>how to change the subject of </a:t>
                </a:r>
                <a:r>
                  <a:rPr lang="en-US" sz="2300" i="1" dirty="0" smtClean="0"/>
                  <a:t>D</a:t>
                </a:r>
                <a:r>
                  <a:rPr lang="en-US" sz="2300" dirty="0" smtClean="0"/>
                  <a:t> </a:t>
                </a:r>
                <a:r>
                  <a:rPr lang="en-US" sz="2300" dirty="0"/>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𝑀</m:t>
                        </m:r>
                      </m:num>
                      <m:den>
                        <m:r>
                          <a:rPr lang="en-US" sz="2400" b="0" i="1" smtClean="0">
                            <a:latin typeface="Cambria Math" panose="02040503050406030204" pitchFamily="18" charset="0"/>
                            <a:cs typeface="Arial" panose="020B0604020202020204" pitchFamily="34" charset="0"/>
                          </a:rPr>
                          <m:t>𝑉</m:t>
                        </m:r>
                      </m:den>
                    </m:f>
                  </m:oMath>
                </a14:m>
                <a:r>
                  <a:rPr lang="en-US" sz="2300" dirty="0" smtClean="0"/>
                  <a:t>?</a:t>
                </a:r>
                <a:endParaRPr lang="en-US" sz="23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559599"/>
              </a:xfrm>
              <a:prstGeom prst="rect">
                <a:avLst/>
              </a:prstGeom>
              <a:blipFill rotWithShape="0">
                <a:blip r:embed="rId4"/>
                <a:stretch>
                  <a:fillRect l="-1390" t="-768"/>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pic>
        <p:nvPicPr>
          <p:cNvPr id="2" name="Picture 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3676584" y="1652879"/>
            <a:ext cx="1836121" cy="1632105"/>
          </a:xfrm>
          <a:prstGeom prst="rect">
            <a:avLst/>
          </a:prstGeom>
          <a:noFill/>
          <a:ln w="9525">
            <a:noFill/>
            <a:miter lim="800000"/>
            <a:headEnd/>
            <a:tailEnd/>
          </a:ln>
          <a:effectLst/>
        </p:spPr>
      </p:pic>
    </p:spTree>
    <p:extLst>
      <p:ext uri="{BB962C8B-B14F-4D97-AF65-F5344CB8AC3E}">
        <p14:creationId xmlns:p14="http://schemas.microsoft.com/office/powerpoint/2010/main" val="2536759664"/>
      </p:ext>
    </p:extLst>
  </p:cSld>
  <p:clrMapOvr>
    <a:masterClrMapping/>
  </p:clrMapOvr>
  <p:transition advClick="0"/>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2782941"/>
              </a:xfrm>
              <a:prstGeom prst="rect">
                <a:avLst/>
              </a:prstGeom>
            </p:spPr>
            <p:txBody>
              <a:bodyPr wrap="square">
                <a:spAutoFit/>
              </a:bodyPr>
              <a:lstStyle/>
              <a:p>
                <a:pPr marL="457200" indent="-457200">
                  <a:buClr>
                    <a:srgbClr val="C00000"/>
                  </a:buClr>
                  <a:buFont typeface="+mj-lt"/>
                  <a:buAutoNum type="arabicPeriod" startAt="5"/>
                  <a:tabLst>
                    <a:tab pos="914400" algn="l"/>
                    <a:tab pos="2286000" algn="l"/>
                    <a:tab pos="2914650" algn="l"/>
                  </a:tabLst>
                </a:pPr>
                <a:r>
                  <a:rPr lang="en-US" sz="2400" dirty="0" smtClean="0"/>
                  <a:t>The table shows the average speed and distance </a:t>
                </a:r>
                <a:r>
                  <a:rPr lang="en-US" sz="2400" dirty="0"/>
                  <a:t>for three different journeys</a:t>
                </a:r>
                <a:r>
                  <a:rPr lang="en-US" sz="2400" dirty="0" smtClean="0"/>
                  <a:t>.</a:t>
                </a:r>
                <a:br>
                  <a:rPr lang="en-US" sz="2400" dirty="0" smtClean="0"/>
                </a:br>
                <a:r>
                  <a:rPr lang="en-US" sz="2400" dirty="0" smtClean="0"/>
                  <a:t>speed </a:t>
                </a:r>
                <a:r>
                  <a:rPr lang="en-US" sz="2400" dirty="0"/>
                  <a:t>(</a:t>
                </a:r>
                <a:r>
                  <a:rPr lang="en-US" sz="2400" i="1" dirty="0"/>
                  <a:t>s</a:t>
                </a:r>
                <a:r>
                  <a:rPr lang="en-US" sz="2400" dirty="0"/>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m:rPr>
                            <m:nor/>
                          </m:rPr>
                          <a:rPr lang="en-US" sz="2800" dirty="0"/>
                          <m:t>distance</m:t>
                        </m:r>
                        <m:r>
                          <m:rPr>
                            <m:nor/>
                          </m:rPr>
                          <a:rPr lang="en-US" sz="2800" i="1" dirty="0"/>
                          <m:t> (</m:t>
                        </m:r>
                        <m:r>
                          <m:rPr>
                            <m:nor/>
                          </m:rPr>
                          <a:rPr lang="en-US" sz="2800" i="1" dirty="0"/>
                          <m:t>d</m:t>
                        </m:r>
                        <m:r>
                          <m:rPr>
                            <m:nor/>
                          </m:rPr>
                          <a:rPr lang="en-US" sz="2800" i="1" dirty="0"/>
                          <m:t>)</m:t>
                        </m:r>
                      </m:num>
                      <m:den>
                        <m:r>
                          <m:rPr>
                            <m:nor/>
                          </m:rPr>
                          <a:rPr lang="en-US" sz="3200" b="0" smtClean="0">
                            <a:latin typeface="Cambria Math" panose="02040503050406030204" pitchFamily="18" charset="0"/>
                            <a:cs typeface="Arial" panose="020B0604020202020204" pitchFamily="34" charset="0"/>
                          </a:rPr>
                          <m:t>ti</m:t>
                        </m:r>
                        <m:r>
                          <m:rPr>
                            <m:nor/>
                          </m:rPr>
                          <a:rPr lang="en-US" sz="2800" dirty="0"/>
                          <m:t>me</m:t>
                        </m:r>
                        <m:r>
                          <m:rPr>
                            <m:nor/>
                          </m:rPr>
                          <a:rPr lang="en-US" sz="2800" i="1" dirty="0"/>
                          <m:t> (</m:t>
                        </m:r>
                        <m:r>
                          <m:rPr>
                            <m:nor/>
                          </m:rPr>
                          <a:rPr lang="en-US" sz="2800" i="1" dirty="0"/>
                          <m:t>t</m:t>
                        </m:r>
                        <m:r>
                          <m:rPr>
                            <m:nor/>
                          </m:rPr>
                          <a:rPr lang="en-US" sz="2800" i="1" dirty="0"/>
                          <m:t>) </m:t>
                        </m:r>
                      </m:den>
                    </m:f>
                  </m:oMath>
                </a14:m>
                <a:r>
                  <a:rPr lang="en-US" sz="2400" dirty="0" smtClean="0"/>
                  <a:t/>
                </a:r>
                <a:br>
                  <a:rPr lang="en-US" sz="2400" dirty="0" smtClean="0"/>
                </a:br>
                <a:r>
                  <a:rPr lang="en-US" sz="2400" dirty="0" smtClean="0"/>
                  <a:t>Work </a:t>
                </a:r>
                <a:r>
                  <a:rPr lang="en-US" sz="2400" dirty="0"/>
                  <a:t>out the time taken for each journey in hours, correct to 3 </a:t>
                </a:r>
                <a:r>
                  <a:rPr lang="en-US" sz="2400" dirty="0" err="1"/>
                  <a:t>d.p.</a:t>
                </a:r>
                <a:endParaRPr lang="en-US" sz="24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2782941"/>
              </a:xfrm>
              <a:prstGeom prst="rect">
                <a:avLst/>
              </a:prstGeom>
              <a:blipFill rotWithShape="0">
                <a:blip r:embed="rId4"/>
                <a:stretch>
                  <a:fillRect l="-1506" t="-1532" b="-4158"/>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532819628"/>
              </p:ext>
            </p:extLst>
          </p:nvPr>
        </p:nvGraphicFramePr>
        <p:xfrm>
          <a:off x="251520" y="4221088"/>
          <a:ext cx="5256585" cy="2304255"/>
        </p:xfrm>
        <a:graphic>
          <a:graphicData uri="http://schemas.openxmlformats.org/drawingml/2006/table">
            <a:tbl>
              <a:tblPr firstRow="1" bandRow="1">
                <a:tableStyleId>{5C22544A-7EE6-4342-B048-85BDC9FD1C3A}</a:tableStyleId>
              </a:tblPr>
              <a:tblGrid>
                <a:gridCol w="1752195"/>
                <a:gridCol w="1752195"/>
                <a:gridCol w="1752195"/>
              </a:tblGrid>
              <a:tr h="864096">
                <a:tc>
                  <a:txBody>
                    <a:bodyPr/>
                    <a:lstStyle/>
                    <a:p>
                      <a:r>
                        <a:rPr lang="en-US" sz="2400" dirty="0" smtClean="0">
                          <a:latin typeface="Arial" panose="020B0604020202020204" pitchFamily="34" charset="0"/>
                          <a:cs typeface="Arial" panose="020B0604020202020204" pitchFamily="34" charset="0"/>
                        </a:rPr>
                        <a:t>Transport</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Speed (km/h)</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Distance (km)</a:t>
                      </a:r>
                      <a:endParaRPr lang="en-US" sz="2400" dirty="0">
                        <a:latin typeface="Arial" panose="020B0604020202020204" pitchFamily="34" charset="0"/>
                        <a:cs typeface="Arial" panose="020B0604020202020204" pitchFamily="34" charset="0"/>
                      </a:endParaRPr>
                    </a:p>
                  </a:txBody>
                  <a:tcPr/>
                </a:tc>
              </a:tr>
              <a:tr h="480053">
                <a:tc>
                  <a:txBody>
                    <a:bodyPr/>
                    <a:lstStyle/>
                    <a:p>
                      <a:r>
                        <a:rPr lang="en-US" sz="2400" dirty="0" smtClean="0">
                          <a:latin typeface="Arial" panose="020B0604020202020204" pitchFamily="34" charset="0"/>
                          <a:cs typeface="Arial" panose="020B0604020202020204" pitchFamily="34" charset="0"/>
                        </a:rPr>
                        <a:t>Bike</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i="0" dirty="0" smtClean="0">
                          <a:latin typeface="Arial" panose="020B0604020202020204" pitchFamily="34" charset="0"/>
                          <a:cs typeface="Arial" panose="020B0604020202020204" pitchFamily="34" charset="0"/>
                        </a:rPr>
                        <a:t>19</a:t>
                      </a:r>
                      <a:endParaRPr lang="en-US" sz="2400" i="0" dirty="0">
                        <a:latin typeface="Arial" panose="020B0604020202020204" pitchFamily="34" charset="0"/>
                        <a:cs typeface="Arial" panose="020B0604020202020204" pitchFamily="34" charset="0"/>
                      </a:endParaRPr>
                    </a:p>
                  </a:txBody>
                  <a:tcPr/>
                </a:tc>
                <a:tc>
                  <a:txBody>
                    <a:bodyPr/>
                    <a:lstStyle/>
                    <a:p>
                      <a:pPr algn="ctr"/>
                      <a:r>
                        <a:rPr lang="en-US" sz="2400" i="0" dirty="0" smtClean="0">
                          <a:latin typeface="Arial" panose="020B0604020202020204" pitchFamily="34" charset="0"/>
                          <a:cs typeface="Arial" panose="020B0604020202020204" pitchFamily="34" charset="0"/>
                        </a:rPr>
                        <a:t>45</a:t>
                      </a:r>
                      <a:endParaRPr lang="en-US" sz="2400" i="0" dirty="0">
                        <a:latin typeface="Arial" panose="020B0604020202020204" pitchFamily="34" charset="0"/>
                        <a:cs typeface="Arial" panose="020B0604020202020204" pitchFamily="34" charset="0"/>
                      </a:endParaRPr>
                    </a:p>
                  </a:txBody>
                  <a:tcPr/>
                </a:tc>
              </a:tr>
              <a:tr h="480053">
                <a:tc>
                  <a:txBody>
                    <a:bodyPr/>
                    <a:lstStyle/>
                    <a:p>
                      <a:r>
                        <a:rPr lang="en-US" sz="2400" dirty="0" smtClean="0">
                          <a:latin typeface="Arial" panose="020B0604020202020204" pitchFamily="34" charset="0"/>
                          <a:cs typeface="Arial" panose="020B0604020202020204" pitchFamily="34" charset="0"/>
                        </a:rPr>
                        <a:t>Car</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i="0" dirty="0" smtClean="0">
                          <a:latin typeface="Arial" panose="020B0604020202020204" pitchFamily="34" charset="0"/>
                          <a:cs typeface="Arial" panose="020B0604020202020204" pitchFamily="34" charset="0"/>
                        </a:rPr>
                        <a:t>97</a:t>
                      </a:r>
                      <a:endParaRPr lang="en-US" sz="2400" i="0" dirty="0">
                        <a:latin typeface="Arial" panose="020B0604020202020204" pitchFamily="34" charset="0"/>
                        <a:cs typeface="Arial" panose="020B0604020202020204" pitchFamily="34" charset="0"/>
                      </a:endParaRPr>
                    </a:p>
                  </a:txBody>
                  <a:tcPr/>
                </a:tc>
                <a:tc>
                  <a:txBody>
                    <a:bodyPr/>
                    <a:lstStyle/>
                    <a:p>
                      <a:pPr algn="ctr"/>
                      <a:r>
                        <a:rPr lang="en-US" sz="2400" i="0" dirty="0" smtClean="0">
                          <a:latin typeface="Arial" panose="020B0604020202020204" pitchFamily="34" charset="0"/>
                          <a:cs typeface="Arial" panose="020B0604020202020204" pitchFamily="34" charset="0"/>
                        </a:rPr>
                        <a:t>212</a:t>
                      </a:r>
                      <a:endParaRPr lang="en-US" sz="2400" i="0" dirty="0">
                        <a:latin typeface="Arial" panose="020B0604020202020204" pitchFamily="34" charset="0"/>
                        <a:cs typeface="Arial" panose="020B0604020202020204" pitchFamily="34" charset="0"/>
                      </a:endParaRPr>
                    </a:p>
                  </a:txBody>
                  <a:tcPr/>
                </a:tc>
              </a:tr>
              <a:tr h="480053">
                <a:tc>
                  <a:txBody>
                    <a:bodyPr/>
                    <a:lstStyle/>
                    <a:p>
                      <a:r>
                        <a:rPr lang="en-US" sz="2400" dirty="0" smtClean="0">
                          <a:latin typeface="Arial" panose="020B0604020202020204" pitchFamily="34" charset="0"/>
                          <a:cs typeface="Arial" panose="020B0604020202020204" pitchFamily="34" charset="0"/>
                        </a:rPr>
                        <a:t>Helicopter</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i="0" dirty="0" smtClean="0">
                          <a:latin typeface="Arial" panose="020B0604020202020204" pitchFamily="34" charset="0"/>
                          <a:cs typeface="Arial" panose="020B0604020202020204" pitchFamily="34" charset="0"/>
                        </a:rPr>
                        <a:t>135</a:t>
                      </a:r>
                      <a:endParaRPr lang="en-US" sz="2400" i="0" dirty="0">
                        <a:latin typeface="Arial" panose="020B0604020202020204" pitchFamily="34" charset="0"/>
                        <a:cs typeface="Arial" panose="020B0604020202020204" pitchFamily="34" charset="0"/>
                      </a:endParaRPr>
                    </a:p>
                  </a:txBody>
                  <a:tcPr/>
                </a:tc>
                <a:tc>
                  <a:txBody>
                    <a:bodyPr/>
                    <a:lstStyle/>
                    <a:p>
                      <a:pPr algn="ctr"/>
                      <a:r>
                        <a:rPr lang="en-US" sz="2400" i="0" dirty="0" smtClean="0">
                          <a:latin typeface="Arial" panose="020B0604020202020204" pitchFamily="34" charset="0"/>
                          <a:cs typeface="Arial" panose="020B0604020202020204" pitchFamily="34" charset="0"/>
                        </a:rPr>
                        <a:t>185</a:t>
                      </a:r>
                      <a:endParaRPr lang="en-US" sz="2400" i="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867695642"/>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17.3 – Area of a Circle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140</a:t>
            </a:r>
            <a:endParaRPr lang="en-GB" sz="1400" b="1" dirty="0">
              <a:latin typeface="Calibri" panose="020F0502020204030204" pitchFamily="34" charset="0"/>
            </a:endParaRPr>
          </a:p>
        </p:txBody>
      </p:sp>
      <p:sp>
        <p:nvSpPr>
          <p:cNvPr id="3" name="Rectangle 2"/>
          <p:cNvSpPr/>
          <p:nvPr/>
        </p:nvSpPr>
        <p:spPr>
          <a:xfrm>
            <a:off x="251520" y="1196752"/>
            <a:ext cx="5256584" cy="4845942"/>
          </a:xfrm>
          <a:prstGeom prst="rect">
            <a:avLst/>
          </a:prstGeom>
        </p:spPr>
        <p:txBody>
          <a:bodyPr wrap="square">
            <a:spAutoFit/>
          </a:bodyPr>
          <a:lstStyle/>
          <a:p>
            <a:pPr marL="457200" indent="-457200">
              <a:buClr>
                <a:srgbClr val="C00000"/>
              </a:buClr>
              <a:buFont typeface="+mj-lt"/>
              <a:buAutoNum type="arabicPeriod" startAt="6"/>
              <a:tabLst>
                <a:tab pos="857250" algn="l"/>
              </a:tabLst>
            </a:pPr>
            <a:r>
              <a:rPr lang="en-US" sz="2200" dirty="0"/>
              <a:t>For each circle work out</a:t>
            </a:r>
          </a:p>
          <a:p>
            <a:pPr marL="971550" lvl="1" indent="-514350">
              <a:buClr>
                <a:srgbClr val="C00000"/>
              </a:buClr>
              <a:buFont typeface="+mj-lt"/>
              <a:buAutoNum type="romanLcPeriod"/>
              <a:tabLst>
                <a:tab pos="857250" algn="l"/>
              </a:tabLst>
            </a:pPr>
            <a:r>
              <a:rPr lang="en-US" sz="2200" dirty="0" smtClean="0"/>
              <a:t>the </a:t>
            </a:r>
            <a:r>
              <a:rPr lang="en-US" sz="2200" dirty="0"/>
              <a:t>radius</a:t>
            </a:r>
          </a:p>
          <a:p>
            <a:pPr marL="971550" lvl="1" indent="-514350">
              <a:buClr>
                <a:srgbClr val="C00000"/>
              </a:buClr>
              <a:buFont typeface="+mj-lt"/>
              <a:buAutoNum type="romanLcPeriod"/>
              <a:tabLst>
                <a:tab pos="857250" algn="l"/>
              </a:tabLst>
            </a:pPr>
            <a:r>
              <a:rPr lang="en-US" sz="2200" dirty="0" smtClean="0"/>
              <a:t>the </a:t>
            </a:r>
            <a:r>
              <a:rPr lang="en-US" sz="2200" dirty="0"/>
              <a:t>diameter.</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endParaRPr lang="en-US" sz="2200" dirty="0" smtClean="0"/>
          </a:p>
          <a:p>
            <a:pPr marL="457200" indent="-457200">
              <a:buClr>
                <a:srgbClr val="C00000"/>
              </a:buClr>
              <a:buFont typeface="+mj-lt"/>
              <a:buAutoNum type="arabicPeriod" startAt="6"/>
              <a:tabLst>
                <a:tab pos="857250" algn="l"/>
              </a:tabLst>
            </a:pPr>
            <a:r>
              <a:rPr lang="en-US" sz="2200" dirty="0" smtClean="0"/>
              <a:t>A </a:t>
            </a:r>
            <a:r>
              <a:rPr lang="en-US" sz="2200" dirty="0"/>
              <a:t>circular mosaic covers an area of 32.4 m</a:t>
            </a:r>
            <a:r>
              <a:rPr lang="en-US" sz="2200" baseline="30000" dirty="0"/>
              <a:t>2</a:t>
            </a:r>
            <a:r>
              <a:rPr lang="en-US" sz="2200" dirty="0"/>
              <a:t>. What is the radius of the </a:t>
            </a:r>
            <a:r>
              <a:rPr lang="en-US" sz="2200" dirty="0" smtClean="0"/>
              <a:t>mosaic?</a:t>
            </a:r>
            <a:br>
              <a:rPr lang="en-US" sz="2200" dirty="0" smtClean="0"/>
            </a:br>
            <a:r>
              <a:rPr lang="en-US" sz="2200" dirty="0" smtClean="0"/>
              <a:t>Give </a:t>
            </a:r>
            <a:r>
              <a:rPr lang="en-US" sz="2200" dirty="0"/>
              <a:t>your answer to an appropriate degree of accuracy.</a:t>
            </a:r>
            <a:endParaRPr lang="en-US" sz="22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7" name="Rectangle 6"/>
          <p:cNvSpPr/>
          <p:nvPr/>
        </p:nvSpPr>
        <p:spPr>
          <a:xfrm flipH="1">
            <a:off x="223753" y="6063679"/>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Q7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Sketch a diagram</a:t>
            </a:r>
            <a:endParaRPr lang="en-US" sz="24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r="65369" b="44433"/>
          <a:stretch/>
        </p:blipFill>
        <p:spPr>
          <a:xfrm>
            <a:off x="251519" y="2420888"/>
            <a:ext cx="1584177" cy="1392182"/>
          </a:xfrm>
          <a:prstGeom prst="rect">
            <a:avLst/>
          </a:prstGeom>
          <a:noFill/>
          <a:ln w="9525">
            <a:noFill/>
            <a:miter lim="800000"/>
            <a:headEnd/>
            <a:tailEnd/>
          </a:ln>
          <a:effectLst/>
        </p:spPr>
      </p:pic>
      <p:pic>
        <p:nvPicPr>
          <p:cNvPr id="4" name="Picture 3"/>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l="1705" t="56507" r="4531"/>
          <a:stretch/>
        </p:blipFill>
        <p:spPr>
          <a:xfrm>
            <a:off x="3674256" y="2420888"/>
            <a:ext cx="1833848" cy="1705420"/>
          </a:xfrm>
          <a:prstGeom prst="rect">
            <a:avLst/>
          </a:prstGeom>
          <a:noFill/>
          <a:ln w="9525">
            <a:noFill/>
            <a:miter lim="800000"/>
            <a:headEnd/>
            <a:tailEnd/>
          </a:ln>
          <a:effectLst/>
        </p:spPr>
      </p:pic>
      <p:pic>
        <p:nvPicPr>
          <p:cNvPr id="9" name="Picture 8"/>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l="5462" t="666" r="4762" b="48585"/>
          <a:stretch/>
        </p:blipFill>
        <p:spPr>
          <a:xfrm>
            <a:off x="4572000" y="1251171"/>
            <a:ext cx="936104" cy="1060918"/>
          </a:xfrm>
          <a:prstGeom prst="rect">
            <a:avLst/>
          </a:prstGeom>
          <a:noFill/>
          <a:ln w="9525">
            <a:noFill/>
            <a:miter lim="800000"/>
            <a:headEnd/>
            <a:tailEnd/>
          </a:ln>
          <a:effectLst/>
        </p:spPr>
      </p:pic>
      <p:pic>
        <p:nvPicPr>
          <p:cNvPr id="10" name="Picture 9"/>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42945" r="788"/>
          <a:stretch/>
        </p:blipFill>
        <p:spPr>
          <a:xfrm>
            <a:off x="1922692" y="2420888"/>
            <a:ext cx="1664568" cy="1620247"/>
          </a:xfrm>
          <a:prstGeom prst="rect">
            <a:avLst/>
          </a:prstGeom>
          <a:noFill/>
          <a:ln w="9525">
            <a:noFill/>
            <a:miter lim="800000"/>
            <a:headEnd/>
            <a:tailEnd/>
          </a:ln>
          <a:effectLst/>
        </p:spPr>
      </p:pic>
    </p:spTree>
    <p:extLst>
      <p:ext uri="{BB962C8B-B14F-4D97-AF65-F5344CB8AC3E}">
        <p14:creationId xmlns:p14="http://schemas.microsoft.com/office/powerpoint/2010/main" val="631189019"/>
      </p:ext>
    </p:extLst>
  </p:cSld>
  <p:clrMapOvr>
    <a:masterClrMapping/>
  </p:clrMapOvr>
  <p:transition advClick="0"/>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166</a:t>
            </a:r>
            <a:endParaRPr lang="en-GB" sz="1400" b="1" dirty="0">
              <a:latin typeface="Calibri" panose="020F0502020204030204" pitchFamily="34" charset="0"/>
            </a:endParaRPr>
          </a:p>
        </p:txBody>
      </p:sp>
      <p:sp>
        <p:nvSpPr>
          <p:cNvPr id="3" name="Rectangle 2"/>
          <p:cNvSpPr/>
          <p:nvPr/>
        </p:nvSpPr>
        <p:spPr>
          <a:xfrm>
            <a:off x="251520" y="1196752"/>
            <a:ext cx="5256584" cy="5207579"/>
          </a:xfrm>
          <a:prstGeom prst="rect">
            <a:avLst/>
          </a:prstGeom>
        </p:spPr>
        <p:txBody>
          <a:bodyPr wrap="square">
            <a:spAutoFit/>
          </a:bodyPr>
          <a:lstStyle/>
          <a:p>
            <a:pPr marL="571500" indent="-571500">
              <a:buClr>
                <a:srgbClr val="C00000"/>
              </a:buClr>
              <a:buFont typeface="+mj-lt"/>
              <a:buAutoNum type="arabicPeriod" startAt="6"/>
              <a:tabLst>
                <a:tab pos="914400" algn="l"/>
                <a:tab pos="2286000" algn="l"/>
                <a:tab pos="2914650" algn="l"/>
              </a:tabLst>
            </a:pPr>
            <a:r>
              <a:rPr lang="en-US" sz="2770" dirty="0"/>
              <a:t>Change the subject of each formula to the letter in </a:t>
            </a:r>
            <a:r>
              <a:rPr lang="en-US" sz="2770" dirty="0" smtClean="0"/>
              <a:t>brackets. </a:t>
            </a:r>
          </a:p>
          <a:p>
            <a:pPr marL="1028700" lvl="1" indent="-457200">
              <a:buClr>
                <a:srgbClr val="C00000"/>
              </a:buClr>
              <a:buFont typeface="+mj-lt"/>
              <a:buAutoNum type="alphaLcPeriod"/>
              <a:tabLst>
                <a:tab pos="914400" algn="l"/>
                <a:tab pos="2286000" algn="l"/>
                <a:tab pos="3028950" algn="l"/>
              </a:tabLst>
            </a:pPr>
            <a:r>
              <a:rPr lang="en-US" sz="2770" i="1" dirty="0" smtClean="0"/>
              <a:t>y </a:t>
            </a:r>
            <a:r>
              <a:rPr lang="en-US" sz="2770" i="1" dirty="0"/>
              <a:t>= mx + c </a:t>
            </a:r>
            <a:r>
              <a:rPr lang="en-US" sz="2770" i="1" dirty="0" smtClean="0"/>
              <a:t>	</a:t>
            </a:r>
            <a:r>
              <a:rPr lang="en-US" sz="2770" dirty="0" smtClean="0"/>
              <a:t>[</a:t>
            </a:r>
            <a:r>
              <a:rPr lang="en-US" sz="2770" i="1" dirty="0"/>
              <a:t>x</a:t>
            </a:r>
            <a:r>
              <a:rPr lang="en-US" sz="2770" dirty="0"/>
              <a:t>]</a:t>
            </a:r>
            <a:r>
              <a:rPr lang="en-US" sz="2770" i="1" dirty="0"/>
              <a:t> </a:t>
            </a:r>
            <a:endParaRPr lang="en-US" sz="2770" i="1" dirty="0" smtClean="0"/>
          </a:p>
          <a:p>
            <a:pPr marL="1028700" lvl="1" indent="-457200">
              <a:buClr>
                <a:srgbClr val="C00000"/>
              </a:buClr>
              <a:buFont typeface="+mj-lt"/>
              <a:buAutoNum type="alphaLcPeriod"/>
              <a:tabLst>
                <a:tab pos="914400" algn="l"/>
                <a:tab pos="2286000" algn="l"/>
                <a:tab pos="3028950" algn="l"/>
              </a:tabLst>
            </a:pPr>
            <a:r>
              <a:rPr lang="en-US" sz="2770" i="1" dirty="0" smtClean="0"/>
              <a:t>p </a:t>
            </a:r>
            <a:r>
              <a:rPr lang="en-US" sz="2770" i="1" dirty="0"/>
              <a:t>= </a:t>
            </a:r>
            <a:r>
              <a:rPr lang="en-US" sz="2770" i="1" dirty="0" err="1"/>
              <a:t>qr</a:t>
            </a:r>
            <a:r>
              <a:rPr lang="en-US" sz="2770" i="1" dirty="0"/>
              <a:t> </a:t>
            </a:r>
            <a:r>
              <a:rPr lang="en-US" sz="2770" i="1" dirty="0" smtClean="0"/>
              <a:t>-t 	</a:t>
            </a:r>
            <a:r>
              <a:rPr lang="en-US" sz="2770" dirty="0" smtClean="0"/>
              <a:t>[</a:t>
            </a:r>
            <a:r>
              <a:rPr lang="en-US" sz="2770" i="1" dirty="0" smtClean="0"/>
              <a:t>q</a:t>
            </a:r>
            <a:r>
              <a:rPr lang="en-US" sz="2770" dirty="0" smtClean="0"/>
              <a:t>]</a:t>
            </a:r>
            <a:endParaRPr lang="en-US" sz="2770" i="1" dirty="0" smtClean="0"/>
          </a:p>
          <a:p>
            <a:pPr marL="1028700" lvl="1" indent="-457200">
              <a:buClr>
                <a:srgbClr val="C00000"/>
              </a:buClr>
              <a:buFont typeface="+mj-lt"/>
              <a:buAutoNum type="alphaLcPeriod"/>
              <a:tabLst>
                <a:tab pos="914400" algn="l"/>
                <a:tab pos="2286000" algn="l"/>
                <a:tab pos="3028950" algn="l"/>
              </a:tabLst>
            </a:pPr>
            <a:r>
              <a:rPr lang="en-US" sz="2770" i="1" dirty="0" smtClean="0"/>
              <a:t>d </a:t>
            </a:r>
            <a:r>
              <a:rPr lang="en-US" sz="2770" i="1" dirty="0"/>
              <a:t>= a - </a:t>
            </a:r>
            <a:r>
              <a:rPr lang="en-US" sz="2770" i="1" dirty="0" err="1" smtClean="0"/>
              <a:t>bc</a:t>
            </a:r>
            <a:r>
              <a:rPr lang="en-US" sz="2770" i="1" dirty="0" smtClean="0"/>
              <a:t> 	</a:t>
            </a:r>
            <a:r>
              <a:rPr lang="en-US" sz="2770" dirty="0" smtClean="0"/>
              <a:t>[</a:t>
            </a:r>
            <a:r>
              <a:rPr lang="en-US" sz="2770" i="1" dirty="0" smtClean="0"/>
              <a:t>b</a:t>
            </a:r>
            <a:r>
              <a:rPr lang="en-US" sz="2770" dirty="0" smtClean="0"/>
              <a:t>]</a:t>
            </a:r>
            <a:r>
              <a:rPr lang="en-US" sz="2770" i="1" dirty="0" smtClean="0"/>
              <a:t> </a:t>
            </a:r>
          </a:p>
          <a:p>
            <a:pPr marL="1028700" lvl="1" indent="-457200">
              <a:buClr>
                <a:srgbClr val="C00000"/>
              </a:buClr>
              <a:buFont typeface="+mj-lt"/>
              <a:buAutoNum type="alphaLcPeriod"/>
              <a:tabLst>
                <a:tab pos="914400" algn="l"/>
                <a:tab pos="2286000" algn="l"/>
                <a:tab pos="3028950" algn="l"/>
              </a:tabLst>
            </a:pPr>
            <a:r>
              <a:rPr lang="en-US" sz="2770" i="1" dirty="0" smtClean="0"/>
              <a:t>x </a:t>
            </a:r>
            <a:r>
              <a:rPr lang="en-US" sz="2770" i="1" dirty="0"/>
              <a:t>= u + </a:t>
            </a:r>
            <a:r>
              <a:rPr lang="en-US" sz="2770" i="1" dirty="0" err="1"/>
              <a:t>vw</a:t>
            </a:r>
            <a:r>
              <a:rPr lang="en-US" sz="2770" i="1" dirty="0"/>
              <a:t> </a:t>
            </a:r>
            <a:r>
              <a:rPr lang="en-US" sz="2770" i="1" dirty="0" smtClean="0"/>
              <a:t>	</a:t>
            </a:r>
            <a:r>
              <a:rPr lang="en-US" sz="2770" dirty="0" smtClean="0"/>
              <a:t>[</a:t>
            </a:r>
            <a:r>
              <a:rPr lang="en-US" sz="2770" i="1" dirty="0" smtClean="0"/>
              <a:t>w</a:t>
            </a:r>
            <a:r>
              <a:rPr lang="en-US" sz="2770" dirty="0" smtClean="0"/>
              <a:t>]</a:t>
            </a:r>
            <a:endParaRPr lang="en-US" sz="2770" i="1" dirty="0"/>
          </a:p>
          <a:p>
            <a:pPr marL="571500" indent="-571500">
              <a:buClr>
                <a:srgbClr val="C00000"/>
              </a:buClr>
              <a:buFont typeface="+mj-lt"/>
              <a:buAutoNum type="arabicPeriod" startAt="6"/>
              <a:tabLst>
                <a:tab pos="971550" algn="l"/>
                <a:tab pos="2286000" algn="l"/>
                <a:tab pos="2914650" algn="l"/>
              </a:tabLst>
            </a:pPr>
            <a:r>
              <a:rPr lang="en-US" sz="2770" dirty="0">
                <a:solidFill>
                  <a:srgbClr val="C00000"/>
                </a:solidFill>
              </a:rPr>
              <a:t>a</a:t>
            </a:r>
            <a:r>
              <a:rPr lang="en-US" sz="2770" dirty="0"/>
              <a:t> </a:t>
            </a:r>
            <a:r>
              <a:rPr lang="en-US" sz="2770" dirty="0" smtClean="0"/>
              <a:t>	Rearrange </a:t>
            </a:r>
            <a:r>
              <a:rPr lang="en-US" sz="2770" dirty="0"/>
              <a:t>the equation of </a:t>
            </a:r>
            <a:r>
              <a:rPr lang="en-US" sz="2770" dirty="0" smtClean="0"/>
              <a:t>	the line </a:t>
            </a:r>
            <a:r>
              <a:rPr lang="en-US" sz="2770" dirty="0"/>
              <a:t>6</a:t>
            </a:r>
            <a:r>
              <a:rPr lang="en-US" sz="2770" i="1" dirty="0"/>
              <a:t>x</a:t>
            </a:r>
            <a:r>
              <a:rPr lang="en-US" sz="2770" dirty="0"/>
              <a:t> + 3</a:t>
            </a:r>
            <a:r>
              <a:rPr lang="en-US" sz="2770" i="1" dirty="0"/>
              <a:t>y</a:t>
            </a:r>
            <a:r>
              <a:rPr lang="en-US" sz="2770" dirty="0"/>
              <a:t> = 10 into </a:t>
            </a:r>
            <a:r>
              <a:rPr lang="en-US" sz="2770" dirty="0" smtClean="0"/>
              <a:t>	the </a:t>
            </a:r>
            <a:r>
              <a:rPr lang="en-US" sz="2770" dirty="0"/>
              <a:t>form </a:t>
            </a:r>
            <a:r>
              <a:rPr lang="en-US" sz="2770" i="1" dirty="0" smtClean="0"/>
              <a:t>y</a:t>
            </a:r>
            <a:r>
              <a:rPr lang="en-US" sz="2770" dirty="0" smtClean="0"/>
              <a:t> </a:t>
            </a:r>
            <a:r>
              <a:rPr lang="en-US" sz="2770" dirty="0"/>
              <a:t>= </a:t>
            </a:r>
            <a:r>
              <a:rPr lang="en-US" sz="2770" i="1" dirty="0"/>
              <a:t>mx</a:t>
            </a:r>
            <a:r>
              <a:rPr lang="en-US" sz="2770" dirty="0"/>
              <a:t> + </a:t>
            </a:r>
            <a:r>
              <a:rPr lang="en-US" sz="2770" i="1" dirty="0"/>
              <a:t>c</a:t>
            </a:r>
            <a:r>
              <a:rPr lang="en-US" sz="2770" dirty="0"/>
              <a:t> </a:t>
            </a:r>
            <a:endParaRPr lang="en-US" sz="2770" dirty="0" smtClean="0"/>
          </a:p>
          <a:p>
            <a:pPr marL="971550" lvl="1" indent="-514350">
              <a:buClr>
                <a:srgbClr val="C00000"/>
              </a:buClr>
              <a:buFont typeface="+mj-lt"/>
              <a:buAutoNum type="alphaLcPeriod" startAt="2"/>
              <a:tabLst>
                <a:tab pos="2286000" algn="l"/>
                <a:tab pos="2914650" algn="l"/>
              </a:tabLst>
            </a:pPr>
            <a:r>
              <a:rPr lang="en-US" sz="2770" dirty="0" smtClean="0"/>
              <a:t>What </a:t>
            </a:r>
            <a:r>
              <a:rPr lang="en-US" sz="2770" dirty="0"/>
              <a:t>are the gradient and the </a:t>
            </a:r>
            <a:r>
              <a:rPr lang="en-US" sz="2770" i="1" dirty="0" smtClean="0"/>
              <a:t>y</a:t>
            </a:r>
            <a:r>
              <a:rPr lang="en-US" sz="2770" dirty="0" smtClean="0"/>
              <a:t>-intercept </a:t>
            </a:r>
            <a:r>
              <a:rPr lang="en-US" sz="2770" dirty="0"/>
              <a:t>of the line?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846953971"/>
      </p:ext>
    </p:extLst>
  </p:cSld>
  <p:clrMapOvr>
    <a:masterClrMapping/>
  </p:clrMapOvr>
  <p:transition advClick="0"/>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166</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571500" indent="-571500">
              <a:buClr>
                <a:srgbClr val="C00000"/>
              </a:buClr>
              <a:buFont typeface="+mj-lt"/>
              <a:buAutoNum type="arabicPeriod" startAt="8"/>
              <a:tabLst>
                <a:tab pos="914400" algn="l"/>
                <a:tab pos="2286000" algn="l"/>
                <a:tab pos="2914650" algn="l"/>
              </a:tabLst>
            </a:pPr>
            <a:r>
              <a:rPr lang="en-US" sz="2500" b="1" dirty="0">
                <a:solidFill>
                  <a:srgbClr val="FF0000"/>
                </a:solidFill>
              </a:rPr>
              <a:t>P</a:t>
            </a:r>
            <a:r>
              <a:rPr lang="en-US" sz="2500" dirty="0"/>
              <a:t> Which of these lines pass through the point (0, 4)?</a:t>
            </a:r>
          </a:p>
          <a:p>
            <a:pPr marL="1085850" lvl="1" indent="-514350">
              <a:buClr>
                <a:srgbClr val="C00000"/>
              </a:buClr>
              <a:buFont typeface="+mj-lt"/>
              <a:buAutoNum type="alphaLcPeriod"/>
              <a:tabLst>
                <a:tab pos="2286000" algn="l"/>
                <a:tab pos="2914650" algn="l"/>
              </a:tabLst>
            </a:pPr>
            <a:r>
              <a:rPr lang="en-US" sz="2500" i="1" dirty="0" smtClean="0"/>
              <a:t>y</a:t>
            </a:r>
            <a:r>
              <a:rPr lang="en-US" sz="2500" dirty="0" smtClean="0"/>
              <a:t> </a:t>
            </a:r>
            <a:r>
              <a:rPr lang="en-US" sz="2500" dirty="0"/>
              <a:t>= 3</a:t>
            </a:r>
            <a:r>
              <a:rPr lang="en-US" sz="2500" i="1" dirty="0"/>
              <a:t>x</a:t>
            </a:r>
            <a:r>
              <a:rPr lang="en-US" sz="2500" dirty="0"/>
              <a:t> + 4 </a:t>
            </a:r>
            <a:endParaRPr lang="en-US" sz="2500" dirty="0" smtClean="0"/>
          </a:p>
          <a:p>
            <a:pPr marL="1085850" lvl="1" indent="-514350">
              <a:buClr>
                <a:srgbClr val="C00000"/>
              </a:buClr>
              <a:buFont typeface="+mj-lt"/>
              <a:buAutoNum type="alphaLcPeriod"/>
              <a:tabLst>
                <a:tab pos="2286000" algn="l"/>
                <a:tab pos="2914650" algn="l"/>
              </a:tabLst>
            </a:pPr>
            <a:r>
              <a:rPr lang="en-US" sz="2500" dirty="0" smtClean="0"/>
              <a:t>2</a:t>
            </a:r>
            <a:r>
              <a:rPr lang="en-US" sz="2500" i="1" dirty="0" smtClean="0"/>
              <a:t>y</a:t>
            </a:r>
            <a:r>
              <a:rPr lang="en-US" sz="2500" dirty="0" smtClean="0"/>
              <a:t> </a:t>
            </a:r>
            <a:r>
              <a:rPr lang="en-US" sz="2500" dirty="0"/>
              <a:t>+ 2</a:t>
            </a:r>
            <a:r>
              <a:rPr lang="en-US" sz="2500" i="1" dirty="0"/>
              <a:t>x</a:t>
            </a:r>
            <a:r>
              <a:rPr lang="en-US" sz="2500" dirty="0"/>
              <a:t> = 4</a:t>
            </a:r>
          </a:p>
          <a:p>
            <a:pPr marL="1085850" lvl="1" indent="-514350">
              <a:buClr>
                <a:srgbClr val="C00000"/>
              </a:buClr>
              <a:buFont typeface="+mj-lt"/>
              <a:buAutoNum type="alphaLcPeriod"/>
              <a:tabLst>
                <a:tab pos="2286000" algn="l"/>
                <a:tab pos="2914650" algn="l"/>
              </a:tabLst>
            </a:pPr>
            <a:r>
              <a:rPr lang="en-US" sz="2500" dirty="0" smtClean="0"/>
              <a:t>2</a:t>
            </a:r>
            <a:r>
              <a:rPr lang="en-US" sz="2500" i="1" dirty="0" smtClean="0"/>
              <a:t>y</a:t>
            </a:r>
            <a:r>
              <a:rPr lang="en-US" sz="2500" dirty="0" smtClean="0"/>
              <a:t> - 4</a:t>
            </a:r>
            <a:r>
              <a:rPr lang="en-US" sz="2500" i="1" dirty="0" smtClean="0"/>
              <a:t>x</a:t>
            </a:r>
            <a:r>
              <a:rPr lang="en-US" sz="2500" dirty="0" smtClean="0"/>
              <a:t> </a:t>
            </a:r>
            <a:r>
              <a:rPr lang="en-US" sz="2500" dirty="0"/>
              <a:t>= -16 </a:t>
            </a:r>
            <a:endParaRPr lang="en-US" sz="2500" dirty="0" smtClean="0"/>
          </a:p>
          <a:p>
            <a:pPr marL="1085850" lvl="1" indent="-514350">
              <a:buClr>
                <a:srgbClr val="C00000"/>
              </a:buClr>
              <a:buFont typeface="+mj-lt"/>
              <a:buAutoNum type="alphaLcPeriod"/>
              <a:tabLst>
                <a:tab pos="2286000" algn="l"/>
                <a:tab pos="2914650" algn="l"/>
              </a:tabLst>
            </a:pPr>
            <a:r>
              <a:rPr lang="en-US" sz="2500" dirty="0" smtClean="0"/>
              <a:t>3y - </a:t>
            </a:r>
            <a:r>
              <a:rPr lang="en-US" sz="2500" i="1" dirty="0"/>
              <a:t>x</a:t>
            </a:r>
            <a:r>
              <a:rPr lang="en-US" sz="2500" dirty="0"/>
              <a:t> = 12</a:t>
            </a:r>
          </a:p>
          <a:p>
            <a:pPr marL="1085850" lvl="1" indent="-514350">
              <a:buClr>
                <a:srgbClr val="C00000"/>
              </a:buClr>
              <a:buFont typeface="+mj-lt"/>
              <a:buAutoNum type="alphaLcPeriod"/>
              <a:tabLst>
                <a:tab pos="2286000" algn="l"/>
                <a:tab pos="2914650" algn="l"/>
              </a:tabLst>
            </a:pPr>
            <a:r>
              <a:rPr lang="en-US" sz="2500" i="1" dirty="0" smtClean="0"/>
              <a:t>x</a:t>
            </a:r>
            <a:r>
              <a:rPr lang="en-US" sz="2500" dirty="0" smtClean="0"/>
              <a:t> </a:t>
            </a:r>
            <a:r>
              <a:rPr lang="en-US" sz="2500" dirty="0"/>
              <a:t>= </a:t>
            </a:r>
            <a:r>
              <a:rPr lang="en-US" sz="2500" dirty="0" smtClean="0"/>
              <a:t>2</a:t>
            </a:r>
            <a:r>
              <a:rPr lang="en-US" sz="2500" i="1" dirty="0" smtClean="0"/>
              <a:t>y</a:t>
            </a:r>
            <a:r>
              <a:rPr lang="en-US" sz="2500" dirty="0" smtClean="0"/>
              <a:t> </a:t>
            </a:r>
            <a:r>
              <a:rPr lang="en-US" sz="2500" dirty="0"/>
              <a:t>- 8</a:t>
            </a:r>
          </a:p>
          <a:p>
            <a:pPr marL="571500" indent="-571500">
              <a:buClr>
                <a:srgbClr val="C00000"/>
              </a:buClr>
              <a:buFont typeface="+mj-lt"/>
              <a:buAutoNum type="arabicPeriod" startAt="8"/>
              <a:tabLst>
                <a:tab pos="914400" algn="l"/>
                <a:tab pos="2286000" algn="l"/>
                <a:tab pos="2914650" algn="l"/>
              </a:tabLst>
            </a:pPr>
            <a:r>
              <a:rPr lang="en-US" sz="2500" b="1" dirty="0">
                <a:solidFill>
                  <a:srgbClr val="FF0000"/>
                </a:solidFill>
              </a:rPr>
              <a:t>P</a:t>
            </a:r>
            <a:r>
              <a:rPr lang="en-US" sz="2500" dirty="0"/>
              <a:t> Tariq wants to draw three squares with areas 10 cm</a:t>
            </a:r>
            <a:r>
              <a:rPr lang="en-US" sz="2500" baseline="30000" dirty="0"/>
              <a:t>2</a:t>
            </a:r>
            <a:r>
              <a:rPr lang="en-US" sz="2500" dirty="0"/>
              <a:t>, 30 </a:t>
            </a:r>
            <a:r>
              <a:rPr lang="en-US" sz="2500" dirty="0" smtClean="0"/>
              <a:t>cm</a:t>
            </a:r>
            <a:r>
              <a:rPr lang="en-US" sz="2500" baseline="30000" dirty="0" smtClean="0"/>
              <a:t>2</a:t>
            </a:r>
            <a:r>
              <a:rPr lang="en-US" sz="2500" dirty="0" smtClean="0"/>
              <a:t> and </a:t>
            </a:r>
            <a:r>
              <a:rPr lang="en-US" sz="2500" dirty="0"/>
              <a:t>40 </a:t>
            </a:r>
            <a:r>
              <a:rPr lang="en-US" sz="2500" dirty="0" smtClean="0"/>
              <a:t>cm</a:t>
            </a:r>
            <a:r>
              <a:rPr lang="en-US" sz="2500" baseline="30000" dirty="0" smtClean="0"/>
              <a:t>2</a:t>
            </a:r>
            <a:r>
              <a:rPr lang="en-US" sz="2500" dirty="0" smtClean="0"/>
              <a:t>.</a:t>
            </a:r>
            <a:br>
              <a:rPr lang="en-US" sz="2500" dirty="0" smtClean="0"/>
            </a:br>
            <a:r>
              <a:rPr lang="en-US" sz="2500" dirty="0" smtClean="0"/>
              <a:t>How </a:t>
            </a:r>
            <a:r>
              <a:rPr lang="en-US" sz="2500" dirty="0"/>
              <a:t>long should he draw the sides of each </a:t>
            </a:r>
            <a:r>
              <a:rPr lang="en-US" sz="2500" dirty="0" smtClean="0"/>
              <a:t>square?</a:t>
            </a:r>
            <a:br>
              <a:rPr lang="en-US" sz="2500" dirty="0" smtClean="0"/>
            </a:br>
            <a:r>
              <a:rPr lang="en-US" sz="2500" dirty="0" smtClean="0"/>
              <a:t>Round </a:t>
            </a:r>
            <a:r>
              <a:rPr lang="en-US" sz="2500" dirty="0"/>
              <a:t>your answers to a sensible degree of accuracy.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700533779"/>
      </p:ext>
    </p:extLst>
  </p:cSld>
  <p:clrMapOvr>
    <a:masterClrMapping/>
  </p:clrMapOvr>
  <p:transition advClick="0"/>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683607"/>
              </a:xfrm>
              <a:prstGeom prst="rect">
                <a:avLst/>
              </a:prstGeom>
            </p:spPr>
            <p:txBody>
              <a:bodyPr wrap="square">
                <a:spAutoFit/>
              </a:bodyPr>
              <a:lstStyle/>
              <a:p>
                <a:pPr marL="571500" indent="-571500">
                  <a:buClr>
                    <a:srgbClr val="C00000"/>
                  </a:buClr>
                  <a:buFont typeface="+mj-lt"/>
                  <a:buAutoNum type="arabicPeriod" startAt="10"/>
                  <a:tabLst>
                    <a:tab pos="914400" algn="l"/>
                    <a:tab pos="2286000" algn="l"/>
                    <a:tab pos="2914650" algn="l"/>
                  </a:tabLst>
                </a:pPr>
                <a:r>
                  <a:rPr lang="en-US" sz="2200" dirty="0" smtClean="0"/>
                  <a:t>Make the letter in brackets the subject of each formula.</a:t>
                </a:r>
              </a:p>
              <a:p>
                <a:pPr marL="1028700" lvl="1" indent="-457200">
                  <a:lnSpc>
                    <a:spcPts val="4200"/>
                  </a:lnSpc>
                  <a:buClr>
                    <a:srgbClr val="C00000"/>
                  </a:buClr>
                  <a:buFont typeface="+mj-lt"/>
                  <a:buAutoNum type="alphaLcPeriod"/>
                  <a:tabLst>
                    <a:tab pos="2114550" algn="l"/>
                    <a:tab pos="2800350" algn="l"/>
                    <a:tab pos="3257550" algn="l"/>
                    <a:tab pos="4514850" algn="l"/>
                  </a:tabLst>
                </a:pPr>
                <a:r>
                  <a:rPr lang="en-US" sz="2200" i="1" dirty="0" smtClean="0"/>
                  <a:t>C</a:t>
                </a:r>
                <a:r>
                  <a:rPr lang="en-US" sz="2200" dirty="0" smtClean="0"/>
                  <a:t> = </a:t>
                </a:r>
                <a:r>
                  <a:rPr lang="en-US" sz="2200" i="1" dirty="0" err="1" smtClean="0"/>
                  <a:t>prl</a:t>
                </a:r>
                <a:r>
                  <a:rPr lang="en-US" sz="2200" dirty="0" smtClean="0"/>
                  <a:t> 	[/] 	</a:t>
                </a:r>
                <a:r>
                  <a:rPr lang="en-US" sz="2200" dirty="0" smtClean="0">
                    <a:solidFill>
                      <a:srgbClr val="C00000"/>
                    </a:solidFill>
                  </a:rPr>
                  <a:t>b.</a:t>
                </a:r>
                <a:r>
                  <a:rPr lang="en-US" sz="2200" dirty="0" smtClean="0"/>
                  <a:t> 	</a:t>
                </a:r>
                <a:r>
                  <a:rPr lang="en-US" sz="2200" i="1" dirty="0" smtClean="0"/>
                  <a:t>A</a:t>
                </a:r>
                <a:r>
                  <a:rPr lang="en-US" sz="2200" dirty="0" smtClean="0"/>
                  <a:t> = </a:t>
                </a:r>
                <a:r>
                  <a:rPr lang="en-US" sz="2200" i="1" dirty="0" err="1" smtClean="0"/>
                  <a:t>pdh</a:t>
                </a:r>
                <a:r>
                  <a:rPr lang="en-US" sz="2200" dirty="0" smtClean="0"/>
                  <a:t> 	[</a:t>
                </a:r>
                <a:r>
                  <a:rPr lang="en-US" sz="2200" i="1" dirty="0" smtClean="0"/>
                  <a:t>h</a:t>
                </a:r>
                <a:r>
                  <a:rPr lang="en-US" sz="2200" dirty="0" smtClean="0"/>
                  <a:t>]</a:t>
                </a:r>
              </a:p>
              <a:p>
                <a:pPr marL="1028700" lvl="1" indent="-457200">
                  <a:lnSpc>
                    <a:spcPts val="4200"/>
                  </a:lnSpc>
                  <a:buClr>
                    <a:srgbClr val="C00000"/>
                  </a:buClr>
                  <a:buFont typeface="+mj-lt"/>
                  <a:buAutoNum type="alphaLcPeriod" startAt="3"/>
                  <a:tabLst>
                    <a:tab pos="2114550" algn="l"/>
                    <a:tab pos="2800350" algn="l"/>
                    <a:tab pos="3257550" algn="l"/>
                    <a:tab pos="4514850" algn="l"/>
                  </a:tabLst>
                </a:pPr>
                <a:r>
                  <a:rPr lang="en-US" sz="2200" i="1" dirty="0" smtClean="0"/>
                  <a:t>A</a:t>
                </a:r>
                <a:r>
                  <a:rPr lang="en-US" sz="2200" dirty="0" smtClean="0"/>
                  <a:t> = </a:t>
                </a:r>
                <a:r>
                  <a:rPr lang="en-US" sz="2200" i="1" dirty="0" err="1" smtClean="0"/>
                  <a:t>pdh</a:t>
                </a:r>
                <a:r>
                  <a:rPr lang="en-US" sz="2200" dirty="0" smtClean="0"/>
                  <a:t> 	[</a:t>
                </a:r>
                <a:r>
                  <a:rPr lang="en-US" sz="2200" i="1" dirty="0" smtClean="0"/>
                  <a:t>d</a:t>
                </a:r>
                <a:r>
                  <a:rPr lang="en-US" sz="2200" dirty="0" smtClean="0"/>
                  <a:t>]	</a:t>
                </a:r>
                <a:r>
                  <a:rPr lang="en-US" sz="2200" dirty="0" smtClean="0">
                    <a:solidFill>
                      <a:srgbClr val="C00000"/>
                    </a:solidFill>
                  </a:rPr>
                  <a:t>d.</a:t>
                </a:r>
                <a:r>
                  <a:rPr lang="en-US" sz="2200" dirty="0" smtClean="0"/>
                  <a:t> = </a:t>
                </a:r>
                <a:r>
                  <a:rPr lang="en-US" sz="2200" i="1" dirty="0" smtClean="0"/>
                  <a:t>l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𝑝𝑟𝑎</m:t>
                        </m:r>
                      </m:num>
                      <m:den>
                        <m:r>
                          <a:rPr lang="en-US" sz="2400" b="0" i="1" smtClean="0">
                            <a:latin typeface="Cambria Math" panose="02040503050406030204" pitchFamily="18" charset="0"/>
                            <a:cs typeface="Arial" panose="020B0604020202020204" pitchFamily="34" charset="0"/>
                          </a:rPr>
                          <m:t>180</m:t>
                        </m:r>
                      </m:den>
                    </m:f>
                  </m:oMath>
                </a14:m>
                <a:r>
                  <a:rPr lang="en-US" sz="2200" dirty="0" smtClean="0"/>
                  <a:t>	[</a:t>
                </a:r>
                <a:r>
                  <a:rPr lang="en-US" sz="2200" i="1" dirty="0" smtClean="0"/>
                  <a:t>s</a:t>
                </a:r>
                <a:r>
                  <a:rPr lang="en-US" sz="2200" dirty="0" smtClean="0"/>
                  <a:t>]</a:t>
                </a:r>
              </a:p>
              <a:p>
                <a:pPr marL="571500" indent="-571500">
                  <a:buClr>
                    <a:srgbClr val="C00000"/>
                  </a:buClr>
                  <a:buFont typeface="+mj-lt"/>
                  <a:buAutoNum type="arabicPeriod" startAt="10"/>
                  <a:tabLst>
                    <a:tab pos="914400" algn="l"/>
                    <a:tab pos="2286000" algn="l"/>
                    <a:tab pos="2914650" algn="l"/>
                  </a:tabLst>
                </a:pPr>
                <a:r>
                  <a:rPr lang="en-US" sz="2200" dirty="0" smtClean="0"/>
                  <a:t>Make </a:t>
                </a:r>
                <a:r>
                  <a:rPr lang="en-US" sz="2200" dirty="0"/>
                  <a:t>the letter in brackets the subject of each formula</a:t>
                </a:r>
                <a:r>
                  <a:rPr lang="en-US" sz="2200" dirty="0" smtClean="0"/>
                  <a:t>.</a:t>
                </a:r>
              </a:p>
              <a:p>
                <a:pPr marL="1028700" lvl="1" indent="-457200">
                  <a:lnSpc>
                    <a:spcPts val="4400"/>
                  </a:lnSpc>
                  <a:buClr>
                    <a:srgbClr val="C00000"/>
                  </a:buClr>
                  <a:buFont typeface="+mj-lt"/>
                  <a:buAutoNum type="alphaLcPeriod"/>
                  <a:tabLst>
                    <a:tab pos="2114550" algn="l"/>
                    <a:tab pos="2800350" algn="l"/>
                    <a:tab pos="3257550" algn="l"/>
                    <a:tab pos="4514850" algn="l"/>
                  </a:tabLst>
                </a:pPr>
                <a:r>
                  <a:rPr lang="en-US" sz="2200" i="1" dirty="0" smtClean="0"/>
                  <a:t>K</a:t>
                </a:r>
                <a:r>
                  <a:rPr lang="en-US" sz="2200" dirty="0" smtClean="0"/>
                  <a:t> </a:t>
                </a:r>
                <a:r>
                  <a:rPr lang="en-US" sz="2200" dirty="0"/>
                  <a:t>=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𝐴𝐵𝐶</m:t>
                        </m:r>
                      </m:num>
                      <m:den>
                        <m:r>
                          <a:rPr lang="en-US" sz="2000" b="0" i="1" smtClean="0">
                            <a:latin typeface="Cambria Math" panose="02040503050406030204" pitchFamily="18" charset="0"/>
                            <a:cs typeface="Arial" panose="020B0604020202020204" pitchFamily="34" charset="0"/>
                          </a:rPr>
                          <m:t>2</m:t>
                        </m:r>
                      </m:den>
                    </m:f>
                  </m:oMath>
                </a14:m>
                <a:r>
                  <a:rPr lang="en-US" sz="2200" dirty="0"/>
                  <a:t> 	</a:t>
                </a:r>
                <a:r>
                  <a:rPr lang="en-US" sz="2200" dirty="0" smtClean="0"/>
                  <a:t>[</a:t>
                </a:r>
                <a:r>
                  <a:rPr lang="en-US" sz="2200" i="1" dirty="0" smtClean="0"/>
                  <a:t>A</a:t>
                </a:r>
                <a:r>
                  <a:rPr lang="en-US" sz="2200" dirty="0" smtClean="0"/>
                  <a:t>] </a:t>
                </a:r>
                <a:r>
                  <a:rPr lang="en-US" sz="2200" dirty="0"/>
                  <a:t>	</a:t>
                </a:r>
                <a:r>
                  <a:rPr lang="en-US" sz="2200" dirty="0">
                    <a:solidFill>
                      <a:srgbClr val="C00000"/>
                    </a:solidFill>
                  </a:rPr>
                  <a:t>b.</a:t>
                </a:r>
                <a:r>
                  <a:rPr lang="en-US" sz="2200" dirty="0"/>
                  <a:t> 	</a:t>
                </a:r>
                <a:r>
                  <a:rPr lang="en-US" sz="2200" i="1" dirty="0" smtClean="0"/>
                  <a:t>r</a:t>
                </a:r>
                <a:r>
                  <a:rPr lang="en-US" sz="2200" dirty="0" smtClean="0"/>
                  <a:t> =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2</m:t>
                        </m:r>
                        <m:r>
                          <a:rPr lang="en-US" sz="2000" b="0" i="1" smtClean="0">
                            <a:latin typeface="Cambria Math" panose="02040503050406030204" pitchFamily="18" charset="0"/>
                            <a:cs typeface="Arial" panose="020B0604020202020204" pitchFamily="34" charset="0"/>
                          </a:rPr>
                          <m:t>𝐴</m:t>
                        </m:r>
                      </m:num>
                      <m:den>
                        <m:r>
                          <a:rPr lang="en-US" sz="2000" b="0" i="1" smtClean="0">
                            <a:latin typeface="Cambria Math" panose="02040503050406030204" pitchFamily="18" charset="0"/>
                            <a:cs typeface="Arial" panose="020B0604020202020204" pitchFamily="34" charset="0"/>
                          </a:rPr>
                          <m:t>𝑙</m:t>
                        </m:r>
                      </m:den>
                    </m:f>
                  </m:oMath>
                </a14:m>
                <a:r>
                  <a:rPr lang="en-US" sz="2200" dirty="0"/>
                  <a:t> 	</a:t>
                </a:r>
                <a:r>
                  <a:rPr lang="en-US" sz="2200" dirty="0" smtClean="0"/>
                  <a:t>[</a:t>
                </a:r>
                <a:r>
                  <a:rPr lang="en-US" sz="2200" i="1" dirty="0" smtClean="0"/>
                  <a:t>A</a:t>
                </a:r>
                <a:r>
                  <a:rPr lang="en-US" sz="2200" dirty="0" smtClean="0"/>
                  <a:t>]</a:t>
                </a:r>
                <a:endParaRPr lang="en-US" sz="2200" dirty="0"/>
              </a:p>
              <a:p>
                <a:pPr marL="1028700" lvl="1" indent="-457200">
                  <a:lnSpc>
                    <a:spcPts val="3800"/>
                  </a:lnSpc>
                  <a:buClr>
                    <a:srgbClr val="C00000"/>
                  </a:buClr>
                  <a:buFont typeface="+mj-lt"/>
                  <a:buAutoNum type="alphaLcPeriod" startAt="3"/>
                  <a:tabLst>
                    <a:tab pos="2114550" algn="l"/>
                    <a:tab pos="2800350" algn="l"/>
                    <a:tab pos="3257550" algn="l"/>
                    <a:tab pos="4514850" algn="l"/>
                  </a:tabLst>
                </a:pPr>
                <a:r>
                  <a:rPr lang="en-US" sz="2200" i="1" dirty="0" smtClean="0"/>
                  <a:t>P</a:t>
                </a:r>
                <a:r>
                  <a:rPr lang="en-US" sz="2200" dirty="0" smtClean="0"/>
                  <a:t> </a:t>
                </a:r>
                <a:r>
                  <a:rPr lang="en-US" sz="2200" dirty="0"/>
                  <a:t>= </a:t>
                </a:r>
                <a:r>
                  <a:rPr lang="en-US" sz="2200" i="1" dirty="0" smtClean="0"/>
                  <a:t>2(a + b)</a:t>
                </a:r>
                <a:r>
                  <a:rPr lang="en-US" sz="2200" dirty="0" smtClean="0"/>
                  <a:t> 	[</a:t>
                </a:r>
                <a:r>
                  <a:rPr lang="en-US" sz="2200" dirty="0"/>
                  <a:t>d]	</a:t>
                </a:r>
                <a:endParaRPr lang="en-US" sz="2200" dirty="0" smtClean="0"/>
              </a:p>
              <a:p>
                <a:pPr marL="1028700" lvl="1" indent="-457200">
                  <a:lnSpc>
                    <a:spcPts val="4400"/>
                  </a:lnSpc>
                  <a:buClr>
                    <a:srgbClr val="C00000"/>
                  </a:buClr>
                  <a:buFont typeface="+mj-lt"/>
                  <a:buAutoNum type="alphaLcPeriod" startAt="3"/>
                  <a:tabLst>
                    <a:tab pos="2114550" algn="l"/>
                    <a:tab pos="2800350" algn="l"/>
                    <a:tab pos="3257550" algn="l"/>
                    <a:tab pos="4514850" algn="l"/>
                  </a:tabLst>
                </a:pPr>
                <a:r>
                  <a:rPr lang="en-US" sz="2200" i="1" dirty="0" smtClean="0"/>
                  <a:t>V</a:t>
                </a:r>
                <a:r>
                  <a:rPr lang="en-US" sz="2200" dirty="0" smtClean="0"/>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𝑎𝑏h</m:t>
                        </m:r>
                      </m:num>
                      <m:den>
                        <m:r>
                          <a:rPr lang="en-US" sz="2400" b="0" i="1" smtClean="0">
                            <a:latin typeface="Cambria Math" panose="02040503050406030204" pitchFamily="18" charset="0"/>
                            <a:cs typeface="Arial" panose="020B0604020202020204" pitchFamily="34" charset="0"/>
                          </a:rPr>
                          <m:t>2</m:t>
                        </m:r>
                      </m:den>
                    </m:f>
                  </m:oMath>
                </a14:m>
                <a:r>
                  <a:rPr lang="en-US" sz="2200" dirty="0"/>
                  <a:t>	</a:t>
                </a:r>
                <a:r>
                  <a:rPr lang="en-US" sz="2200" dirty="0" smtClean="0"/>
                  <a:t>[</a:t>
                </a:r>
                <a:r>
                  <a:rPr lang="en-US" sz="2200" i="1" dirty="0" smtClean="0"/>
                  <a:t>h</a:t>
                </a:r>
                <a:r>
                  <a:rPr lang="en-US" sz="2200" dirty="0" smtClean="0"/>
                  <a:t>]</a:t>
                </a:r>
                <a:r>
                  <a:rPr lang="en-US" sz="2800" dirty="0"/>
                  <a:t> </a:t>
                </a:r>
                <a:r>
                  <a:rPr lang="en-US" sz="2800" dirty="0" smtClean="0"/>
                  <a:t>	</a:t>
                </a:r>
                <a:r>
                  <a:rPr lang="en-US" sz="2200" dirty="0" smtClean="0">
                    <a:solidFill>
                      <a:srgbClr val="C00000"/>
                    </a:solidFill>
                  </a:rPr>
                  <a:t>f.</a:t>
                </a:r>
                <a:r>
                  <a:rPr lang="en-US" sz="2800" dirty="0" smtClean="0"/>
                  <a:t> </a:t>
                </a:r>
                <a:r>
                  <a:rPr lang="en-US" sz="2200" i="1" dirty="0" smtClean="0"/>
                  <a:t>A</a:t>
                </a:r>
                <a:r>
                  <a:rPr lang="en-US" sz="2200" dirty="0" smtClean="0"/>
                  <a:t> </a:t>
                </a:r>
                <a:r>
                  <a:rPr lang="en-US" sz="2200" dirty="0"/>
                  <a:t>=</a:t>
                </a:r>
                <a:r>
                  <a:rPr lang="en-US" sz="2800" dirty="0"/>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𝑝</m:t>
                        </m:r>
                        <m:r>
                          <a:rPr lang="en-US" sz="2400" i="1">
                            <a:latin typeface="Cambria Math" panose="02040503050406030204" pitchFamily="18" charset="0"/>
                            <a:cs typeface="Arial" panose="020B0604020202020204" pitchFamily="34" charset="0"/>
                          </a:rPr>
                          <m:t>(</m:t>
                        </m:r>
                        <m:r>
                          <a:rPr lang="en-US" sz="2400" i="1">
                            <a:latin typeface="Cambria Math" panose="02040503050406030204" pitchFamily="18" charset="0"/>
                            <a:cs typeface="Arial" panose="020B0604020202020204" pitchFamily="34" charset="0"/>
                          </a:rPr>
                          <m:t>𝑎</m:t>
                        </m:r>
                        <m:r>
                          <a:rPr lang="en-US" sz="2400" i="1">
                            <a:latin typeface="Cambria Math" panose="02040503050406030204" pitchFamily="18" charset="0"/>
                            <a:cs typeface="Arial" panose="020B0604020202020204" pitchFamily="34" charset="0"/>
                          </a:rPr>
                          <m:t>+</m:t>
                        </m:r>
                        <m:r>
                          <a:rPr lang="en-US" sz="2400" i="1">
                            <a:latin typeface="Cambria Math" panose="02040503050406030204" pitchFamily="18" charset="0"/>
                            <a:cs typeface="Arial" panose="020B0604020202020204" pitchFamily="34" charset="0"/>
                          </a:rPr>
                          <m:t>𝐵</m:t>
                        </m:r>
                        <m:r>
                          <a:rPr lang="en-US" sz="2400" i="1">
                            <a:latin typeface="Cambria Math" panose="02040503050406030204" pitchFamily="18" charset="0"/>
                            <a:cs typeface="Arial" panose="020B0604020202020204" pitchFamily="34" charset="0"/>
                          </a:rPr>
                          <m:t>)</m:t>
                        </m:r>
                      </m:num>
                      <m:den>
                        <m:r>
                          <a:rPr lang="en-US" sz="2400" i="1">
                            <a:latin typeface="Cambria Math" panose="02040503050406030204" pitchFamily="18" charset="0"/>
                            <a:cs typeface="Arial" panose="020B0604020202020204" pitchFamily="34" charset="0"/>
                          </a:rPr>
                          <m:t>2</m:t>
                        </m:r>
                        <m:r>
                          <a:rPr lang="en-US" sz="2400" i="1">
                            <a:latin typeface="Cambria Math" panose="02040503050406030204" pitchFamily="18" charset="0"/>
                            <a:cs typeface="Arial" panose="020B0604020202020204" pitchFamily="34" charset="0"/>
                          </a:rPr>
                          <m:t>0</m:t>
                        </m:r>
                      </m:den>
                    </m:f>
                  </m:oMath>
                </a14:m>
                <a:r>
                  <a:rPr lang="en-US" sz="2800" dirty="0"/>
                  <a:t>	</a:t>
                </a:r>
                <a:r>
                  <a:rPr lang="en-US" sz="2800" dirty="0" smtClean="0"/>
                  <a:t> </a:t>
                </a:r>
                <a:r>
                  <a:rPr lang="en-US" sz="2200" dirty="0" smtClean="0"/>
                  <a:t>[</a:t>
                </a:r>
                <a:r>
                  <a:rPr lang="en-US" sz="2200" i="1" dirty="0"/>
                  <a:t>q</a:t>
                </a:r>
                <a:r>
                  <a:rPr lang="en-US" sz="2200" dirty="0" smtClean="0"/>
                  <a:t>]</a:t>
                </a:r>
              </a:p>
              <a:p>
                <a:pPr marL="1028700" lvl="1" indent="-457200">
                  <a:lnSpc>
                    <a:spcPts val="3800"/>
                  </a:lnSpc>
                  <a:buClr>
                    <a:srgbClr val="C00000"/>
                  </a:buClr>
                  <a:buFont typeface="+mj-lt"/>
                  <a:buAutoNum type="alphaLcPeriod" startAt="5"/>
                  <a:tabLst>
                    <a:tab pos="2114550" algn="l"/>
                    <a:tab pos="2800350" algn="l"/>
                    <a:tab pos="3257550" algn="l"/>
                    <a:tab pos="4514850" algn="l"/>
                  </a:tabLst>
                </a:pPr>
                <a:r>
                  <a:rPr lang="en-US" sz="2200" i="1" dirty="0" smtClean="0"/>
                  <a:t>N</a:t>
                </a:r>
                <a:r>
                  <a:rPr lang="en-US" sz="2200" dirty="0" smtClean="0"/>
                  <a:t> = </a:t>
                </a:r>
                <a:r>
                  <a:rPr lang="en-US" sz="2200" i="1" dirty="0" smtClean="0"/>
                  <a:t>p(p + q</a:t>
                </a:r>
                <a:r>
                  <a:rPr lang="en-US" sz="2200" dirty="0" smtClean="0"/>
                  <a:t>) 	[</a:t>
                </a:r>
                <a:r>
                  <a:rPr lang="en-US" sz="2200" i="1" dirty="0" smtClean="0"/>
                  <a:t>q</a:t>
                </a:r>
                <a:r>
                  <a:rPr lang="en-US" sz="2200" dirty="0" smtClean="0"/>
                  <a:t>]</a:t>
                </a:r>
              </a:p>
              <a:p>
                <a:pPr marL="1028700" lvl="1" indent="-457200">
                  <a:lnSpc>
                    <a:spcPts val="4400"/>
                  </a:lnSpc>
                  <a:buClr>
                    <a:srgbClr val="C00000"/>
                  </a:buClr>
                  <a:buFont typeface="+mj-lt"/>
                  <a:buAutoNum type="alphaLcPeriod" startAt="7"/>
                  <a:tabLst>
                    <a:tab pos="2114550" algn="l"/>
                    <a:tab pos="2800350" algn="l"/>
                    <a:tab pos="3257550" algn="l"/>
                    <a:tab pos="4514850" algn="l"/>
                  </a:tabLst>
                </a:pPr>
                <a:r>
                  <a:rPr lang="en-US" sz="2200" i="1" dirty="0" smtClean="0"/>
                  <a:t>R</a:t>
                </a:r>
                <a:r>
                  <a:rPr lang="en-US" sz="2200" dirty="0" smtClean="0"/>
                  <a:t> =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𝐶</m:t>
                        </m:r>
                      </m:num>
                      <m:den>
                        <m:r>
                          <a:rPr lang="en-US" sz="2000" b="0" i="1" smtClean="0">
                            <a:latin typeface="Cambria Math" panose="02040503050406030204" pitchFamily="18" charset="0"/>
                            <a:cs typeface="Arial" panose="020B0604020202020204" pitchFamily="34" charset="0"/>
                          </a:rPr>
                          <m:t>2</m:t>
                        </m:r>
                        <m:r>
                          <a:rPr lang="en-US" sz="2000" b="0" i="1" smtClean="0">
                            <a:latin typeface="Cambria Math" panose="02040503050406030204" pitchFamily="18" charset="0"/>
                            <a:cs typeface="Arial" panose="020B0604020202020204" pitchFamily="34" charset="0"/>
                          </a:rPr>
                          <m:t>𝑝</m:t>
                        </m:r>
                      </m:den>
                    </m:f>
                  </m:oMath>
                </a14:m>
                <a:r>
                  <a:rPr lang="en-US" sz="2200" dirty="0" smtClean="0"/>
                  <a:t>		[</a:t>
                </a:r>
                <a:r>
                  <a:rPr lang="en-US" sz="2200" i="1" dirty="0" smtClean="0"/>
                  <a:t>p</a:t>
                </a:r>
                <a:r>
                  <a:rPr lang="en-US" sz="2200" dirty="0" smtClean="0"/>
                  <a:t>]</a:t>
                </a:r>
              </a:p>
              <a:p>
                <a:pPr marL="1028700" lvl="1" indent="-457200">
                  <a:buClr>
                    <a:srgbClr val="C00000"/>
                  </a:buClr>
                  <a:buFont typeface="+mj-lt"/>
                  <a:buAutoNum type="alphaLcPeriod" startAt="7"/>
                  <a:tabLst>
                    <a:tab pos="2114550" algn="l"/>
                    <a:tab pos="2800350" algn="l"/>
                    <a:tab pos="3257550" algn="l"/>
                    <a:tab pos="4514850" algn="l"/>
                  </a:tabLst>
                </a:pPr>
                <a:r>
                  <a:rPr lang="en-US" sz="2200" i="1" dirty="0" smtClean="0"/>
                  <a:t>F</a:t>
                </a:r>
                <a:r>
                  <a:rPr lang="en-US" sz="2200" dirty="0" smtClean="0"/>
                  <a:t> = 2</a:t>
                </a:r>
                <a:r>
                  <a:rPr lang="en-US" sz="2200" i="1" dirty="0" smtClean="0"/>
                  <a:t>n(b + c</a:t>
                </a:r>
                <a:r>
                  <a:rPr lang="en-US" sz="2200" dirty="0" smtClean="0"/>
                  <a:t>)	[</a:t>
                </a:r>
                <a:r>
                  <a:rPr lang="en-US" sz="2200" i="1" dirty="0" smtClean="0"/>
                  <a:t>b</a:t>
                </a:r>
                <a:r>
                  <a:rPr lang="en-US" sz="2200" dirty="0" smtClean="0"/>
                  <a:t>]</a:t>
                </a:r>
                <a:endParaRPr lang="en-US" sz="22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683607"/>
              </a:xfrm>
              <a:prstGeom prst="rect">
                <a:avLst/>
              </a:prstGeom>
              <a:blipFill rotWithShape="0">
                <a:blip r:embed="rId4"/>
                <a:stretch>
                  <a:fillRect l="-1275" t="-536"/>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869910033"/>
      </p:ext>
    </p:extLst>
  </p:cSld>
  <p:clrMapOvr>
    <a:masterClrMapping/>
  </p:clrMapOvr>
  <p:transition advClick="0"/>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529142"/>
              </a:xfrm>
              <a:prstGeom prst="rect">
                <a:avLst/>
              </a:prstGeom>
            </p:spPr>
            <p:txBody>
              <a:bodyPr wrap="square">
                <a:spAutoFit/>
              </a:bodyPr>
              <a:lstStyle/>
              <a:p>
                <a:pPr marL="571500" indent="-571500">
                  <a:lnSpc>
                    <a:spcPts val="4500"/>
                  </a:lnSpc>
                  <a:buClr>
                    <a:srgbClr val="C00000"/>
                  </a:buClr>
                  <a:buFont typeface="+mj-lt"/>
                  <a:buAutoNum type="arabicPeriod" startAt="12"/>
                  <a:tabLst>
                    <a:tab pos="914400" algn="l"/>
                    <a:tab pos="2286000" algn="l"/>
                    <a:tab pos="2914650" algn="l"/>
                  </a:tabLst>
                </a:pPr>
                <a:r>
                  <a:rPr lang="en-US" sz="2400" dirty="0" smtClean="0">
                    <a:solidFill>
                      <a:srgbClr val="C00000"/>
                    </a:solidFill>
                  </a:rPr>
                  <a:t>a.</a:t>
                </a:r>
                <a:r>
                  <a:rPr lang="en-US" sz="2400" dirty="0" smtClean="0"/>
                  <a:t>  Copy and complete to make </a:t>
                </a:r>
                <a:r>
                  <a:rPr lang="en-US" sz="2400" dirty="0"/>
                  <a:t>x the subject of </a:t>
                </a:r>
                <a:r>
                  <a:rPr lang="en-US" sz="2400" i="1" dirty="0" smtClean="0"/>
                  <a:t>y</a:t>
                </a:r>
                <a:r>
                  <a:rPr lang="en-US" sz="2400" dirty="0" smtClean="0"/>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𝑥</m:t>
                        </m:r>
                        <m:r>
                          <a:rPr lang="en-US" sz="2800" b="0" i="1" smtClean="0">
                            <a:latin typeface="Cambria Math" panose="02040503050406030204" pitchFamily="18" charset="0"/>
                            <a:cs typeface="Arial" panose="020B0604020202020204" pitchFamily="34" charset="0"/>
                          </a:rPr>
                          <m:t> −2</m:t>
                        </m:r>
                      </m:num>
                      <m:den>
                        <m:r>
                          <a:rPr lang="en-US" sz="2800" b="0" i="1" smtClean="0">
                            <a:latin typeface="Cambria Math" panose="02040503050406030204" pitchFamily="18" charset="0"/>
                            <a:cs typeface="Arial" panose="020B0604020202020204" pitchFamily="34" charset="0"/>
                          </a:rPr>
                          <m:t>𝑛</m:t>
                        </m:r>
                      </m:den>
                    </m:f>
                  </m:oMath>
                </a14:m>
                <a:r>
                  <a:rPr lang="en-US" sz="2400" dirty="0" smtClean="0"/>
                  <a:t> + 5</a:t>
                </a:r>
                <a:br>
                  <a:rPr lang="en-US" sz="2400" dirty="0" smtClean="0"/>
                </a:br>
                <a:r>
                  <a:rPr lang="en-US" sz="2400" i="1" dirty="0" smtClean="0"/>
                  <a:t>y - </a:t>
                </a:r>
                <a:r>
                  <a:rPr lang="en-US" sz="4400" i="1" dirty="0" smtClean="0"/>
                  <a:t>□</a:t>
                </a:r>
                <a:r>
                  <a:rPr lang="en-US" sz="2400" dirty="0" smtClean="0"/>
                  <a:t> </a:t>
                </a:r>
                <a:r>
                  <a:rPr lang="en-US" sz="2400" dirty="0"/>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𝑥</m:t>
                        </m:r>
                        <m:r>
                          <a:rPr lang="en-US" sz="2800" i="1">
                            <a:latin typeface="Cambria Math" panose="02040503050406030204" pitchFamily="18" charset="0"/>
                            <a:cs typeface="Arial" panose="020B0604020202020204" pitchFamily="34" charset="0"/>
                          </a:rPr>
                          <m:t> −2</m:t>
                        </m:r>
                      </m:num>
                      <m:den>
                        <m:r>
                          <a:rPr lang="en-US" sz="2800" i="1">
                            <a:latin typeface="Cambria Math" panose="02040503050406030204" pitchFamily="18" charset="0"/>
                            <a:cs typeface="Arial" panose="020B0604020202020204" pitchFamily="34" charset="0"/>
                          </a:rPr>
                          <m:t>𝑛</m:t>
                        </m:r>
                      </m:den>
                    </m:f>
                  </m:oMath>
                </a14:m>
                <a:r>
                  <a:rPr lang="en-US" sz="2400" dirty="0" smtClean="0">
                    <a:cs typeface="Arial" panose="020B0604020202020204" pitchFamily="34" charset="0"/>
                  </a:rPr>
                  <a:t/>
                </a:r>
                <a:br>
                  <a:rPr lang="en-US" sz="2400" dirty="0" smtClean="0">
                    <a:cs typeface="Arial" panose="020B0604020202020204" pitchFamily="34" charset="0"/>
                  </a:rPr>
                </a:br>
                <a:r>
                  <a:rPr lang="en-US" sz="4400" i="1" dirty="0" smtClean="0"/>
                  <a:t>□</a:t>
                </a:r>
                <a:r>
                  <a:rPr lang="en-US" sz="2400" dirty="0" smtClean="0"/>
                  <a:t>(</a:t>
                </a:r>
                <a:r>
                  <a:rPr lang="en-US" sz="2400" i="1" dirty="0" smtClean="0"/>
                  <a:t>y</a:t>
                </a:r>
                <a:r>
                  <a:rPr lang="en-US" sz="2400" dirty="0" smtClean="0"/>
                  <a:t> - </a:t>
                </a:r>
                <a:r>
                  <a:rPr lang="en-US" sz="4400" i="1" dirty="0"/>
                  <a:t>□</a:t>
                </a:r>
                <a:r>
                  <a:rPr lang="en-US" sz="2400" dirty="0" smtClean="0"/>
                  <a:t>) </a:t>
                </a:r>
                <a:r>
                  <a:rPr lang="en-US" sz="2400" dirty="0"/>
                  <a:t>= </a:t>
                </a:r>
                <a:r>
                  <a:rPr lang="en-US" sz="2400" i="1" dirty="0" smtClean="0"/>
                  <a:t>x</a:t>
                </a:r>
                <a:r>
                  <a:rPr lang="en-US" sz="2400" dirty="0" smtClean="0"/>
                  <a:t> - </a:t>
                </a:r>
                <a:r>
                  <a:rPr lang="en-US" sz="2400" dirty="0"/>
                  <a:t>2 </a:t>
                </a:r>
                <a:br>
                  <a:rPr lang="en-US" sz="2400" dirty="0"/>
                </a:br>
                <a:r>
                  <a:rPr lang="en-US" sz="4400" i="1" dirty="0"/>
                  <a:t>□</a:t>
                </a:r>
                <a:r>
                  <a:rPr lang="en-US" sz="2400" dirty="0" smtClean="0"/>
                  <a:t>(</a:t>
                </a:r>
                <a:r>
                  <a:rPr lang="en-US" sz="2400" i="1" dirty="0" smtClean="0"/>
                  <a:t>y</a:t>
                </a:r>
                <a:r>
                  <a:rPr lang="en-US" sz="2400" dirty="0" smtClean="0"/>
                  <a:t> - </a:t>
                </a:r>
                <a:r>
                  <a:rPr lang="en-US" sz="4400" i="1" dirty="0"/>
                  <a:t>□</a:t>
                </a:r>
                <a:r>
                  <a:rPr lang="en-US" sz="2400" dirty="0" smtClean="0"/>
                  <a:t>) </a:t>
                </a:r>
                <a:r>
                  <a:rPr lang="en-US" sz="2400" dirty="0"/>
                  <a:t>+ </a:t>
                </a:r>
                <a:r>
                  <a:rPr lang="en-US" sz="4400" dirty="0"/>
                  <a:t>□</a:t>
                </a:r>
                <a:r>
                  <a:rPr lang="en-US" sz="2400" dirty="0"/>
                  <a:t> = </a:t>
                </a:r>
                <a:r>
                  <a:rPr lang="en-US" sz="2400" i="1" dirty="0" smtClean="0"/>
                  <a:t>x</a:t>
                </a:r>
              </a:p>
              <a:p>
                <a:pPr marL="857250" lvl="1" indent="-400050">
                  <a:buClr>
                    <a:srgbClr val="C00000"/>
                  </a:buClr>
                  <a:buFont typeface="+mj-lt"/>
                  <a:buAutoNum type="alphaLcPeriod" startAt="2"/>
                  <a:tabLst>
                    <a:tab pos="2286000" algn="l"/>
                    <a:tab pos="2914650" algn="l"/>
                  </a:tabLst>
                </a:pPr>
                <a:r>
                  <a:rPr lang="en-US" sz="2400" dirty="0" smtClean="0"/>
                  <a:t>Make </a:t>
                </a:r>
                <a:r>
                  <a:rPr lang="en-US" sz="2400" dirty="0"/>
                  <a:t>x the </a:t>
                </a:r>
                <a:r>
                  <a:rPr lang="en-US" sz="2400" dirty="0" smtClean="0"/>
                  <a:t>subject.</a:t>
                </a:r>
              </a:p>
              <a:p>
                <a:pPr marL="1428750" lvl="2" indent="-514350">
                  <a:buClr>
                    <a:srgbClr val="C00000"/>
                  </a:buClr>
                  <a:buFont typeface="+mj-lt"/>
                  <a:buAutoNum type="romanLcPeriod"/>
                  <a:tabLst>
                    <a:tab pos="2286000" algn="l"/>
                    <a:tab pos="2914650" algn="l"/>
                  </a:tabLst>
                </a:pPr>
                <a:r>
                  <a:rPr lang="en-US" sz="2400" dirty="0" smtClean="0"/>
                  <a:t>p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𝑥</m:t>
                        </m:r>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𝑞</m:t>
                        </m:r>
                      </m:den>
                    </m:f>
                  </m:oMath>
                </a14:m>
                <a:r>
                  <a:rPr lang="en-US" sz="2400" dirty="0" smtClean="0"/>
                  <a:t> - 4</a:t>
                </a:r>
              </a:p>
              <a:p>
                <a:pPr marL="1428750" lvl="2" indent="-514350">
                  <a:buClr>
                    <a:srgbClr val="C00000"/>
                  </a:buClr>
                  <a:buFont typeface="+mj-lt"/>
                  <a:buAutoNum type="romanLcPeriod"/>
                  <a:tabLst>
                    <a:tab pos="2286000" algn="l"/>
                    <a:tab pos="2914650" algn="l"/>
                  </a:tabLst>
                </a:pPr>
                <a:r>
                  <a:rPr lang="en-US" sz="2400" i="1" dirty="0" smtClean="0"/>
                  <a:t>k</a:t>
                </a:r>
                <a:r>
                  <a:rPr lang="en-US" sz="2400" dirty="0" smtClean="0"/>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𝑥</m:t>
                        </m:r>
                        <m:r>
                          <a:rPr lang="en-US" sz="2800" i="1">
                            <a:latin typeface="Cambria Math" panose="02040503050406030204" pitchFamily="18" charset="0"/>
                            <a:cs typeface="Arial" panose="020B0604020202020204" pitchFamily="34" charset="0"/>
                          </a:rPr>
                          <m:t> −4</m:t>
                        </m:r>
                      </m:num>
                      <m:den>
                        <m:r>
                          <a:rPr lang="en-US" sz="2800" b="0" i="1" smtClean="0">
                            <a:latin typeface="Cambria Math" panose="02040503050406030204" pitchFamily="18" charset="0"/>
                            <a:cs typeface="Arial" panose="020B0604020202020204" pitchFamily="34" charset="0"/>
                          </a:rPr>
                          <m:t>𝑗</m:t>
                        </m:r>
                      </m:den>
                    </m:f>
                  </m:oMath>
                </a14:m>
                <a:r>
                  <a:rPr lang="en-US" sz="2400" dirty="0" smtClean="0"/>
                  <a:t> + m</a:t>
                </a:r>
              </a:p>
              <a:p>
                <a:pPr marL="1428750" lvl="2" indent="-514350">
                  <a:buClr>
                    <a:srgbClr val="C00000"/>
                  </a:buClr>
                  <a:buFont typeface="+mj-lt"/>
                  <a:buAutoNum type="romanLcPeriod"/>
                  <a:tabLst>
                    <a:tab pos="2286000" algn="l"/>
                    <a:tab pos="2914650" algn="l"/>
                  </a:tabLst>
                </a:pPr>
                <a:r>
                  <a:rPr lang="en-US" sz="2400" dirty="0" smtClean="0"/>
                  <a:t>3</a:t>
                </a:r>
                <a:r>
                  <a:rPr lang="en-US" sz="2400" i="1" dirty="0" smtClean="0"/>
                  <a:t>x – a = </a:t>
                </a:r>
                <a:r>
                  <a:rPr lang="en-US" sz="2400" dirty="0" smtClean="0"/>
                  <a:t>2</a:t>
                </a:r>
                <a:r>
                  <a:rPr lang="en-US" sz="2400" i="1" dirty="0" smtClean="0"/>
                  <a:t>x – 5</a:t>
                </a:r>
              </a:p>
              <a:p>
                <a:pPr marL="1428750" lvl="2" indent="-514350">
                  <a:buClr>
                    <a:srgbClr val="C00000"/>
                  </a:buClr>
                  <a:buFont typeface="+mj-lt"/>
                  <a:buAutoNum type="romanLcPeriod"/>
                  <a:tabLst>
                    <a:tab pos="2286000" algn="l"/>
                    <a:tab pos="2914650" algn="l"/>
                  </a:tabLst>
                </a:pPr>
                <a:r>
                  <a:rPr lang="en-US" sz="2400" dirty="0" smtClean="0"/>
                  <a:t>4</a:t>
                </a:r>
                <a:r>
                  <a:rPr lang="en-US" sz="2400" i="1" dirty="0" smtClean="0"/>
                  <a:t>x + t = </a:t>
                </a:r>
                <a:r>
                  <a:rPr lang="en-US" sz="2400" dirty="0" smtClean="0"/>
                  <a:t>7</a:t>
                </a:r>
                <a:r>
                  <a:rPr lang="en-US" sz="2400" i="1" dirty="0" smtClean="0"/>
                  <a:t>x - r</a:t>
                </a:r>
                <a:endParaRPr lang="en-US" sz="24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529142"/>
              </a:xfrm>
              <a:prstGeom prst="rect">
                <a:avLst/>
              </a:prstGeom>
              <a:blipFill rotWithShape="0">
                <a:blip r:embed="rId4"/>
                <a:stretch>
                  <a:fillRect l="-1506" r="-2549"/>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762810446"/>
      </p:ext>
    </p:extLst>
  </p:cSld>
  <p:clrMapOvr>
    <a:masterClrMapping/>
  </p:clrMapOvr>
  <p:transition advClick="0"/>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396349"/>
              </a:xfrm>
              <a:prstGeom prst="rect">
                <a:avLst/>
              </a:prstGeom>
            </p:spPr>
            <p:txBody>
              <a:bodyPr wrap="square">
                <a:spAutoFit/>
              </a:bodyPr>
              <a:lstStyle/>
              <a:p>
                <a:pPr marL="571500" indent="-571500">
                  <a:buClr>
                    <a:srgbClr val="C00000"/>
                  </a:buClr>
                  <a:buFont typeface="+mj-lt"/>
                  <a:buAutoNum type="arabicPeriod" startAt="13"/>
                  <a:tabLst>
                    <a:tab pos="914400" algn="l"/>
                    <a:tab pos="2286000" algn="l"/>
                    <a:tab pos="2914650" algn="l"/>
                  </a:tabLst>
                </a:pPr>
                <a:r>
                  <a:rPr lang="en-US" sz="2400" dirty="0" smtClean="0"/>
                  <a:t>Make the letter in </a:t>
                </a:r>
                <a:br>
                  <a:rPr lang="en-US" sz="2400" dirty="0" smtClean="0"/>
                </a:br>
                <a:r>
                  <a:rPr lang="en-US" sz="2400" dirty="0" smtClean="0"/>
                  <a:t>brackets </a:t>
                </a:r>
                <a:r>
                  <a:rPr lang="en-US" sz="2400" dirty="0"/>
                  <a:t>the subject.</a:t>
                </a:r>
              </a:p>
              <a:p>
                <a:pPr marL="1028700" lvl="1" indent="-514350">
                  <a:lnSpc>
                    <a:spcPts val="3200"/>
                  </a:lnSpc>
                  <a:buClr>
                    <a:srgbClr val="C00000"/>
                  </a:buClr>
                  <a:buFont typeface="+mj-lt"/>
                  <a:buAutoNum type="alphaLcPeriod"/>
                  <a:tabLst>
                    <a:tab pos="2286000" algn="l"/>
                    <a:tab pos="2914650" algn="l"/>
                  </a:tabLst>
                </a:pPr>
                <a:r>
                  <a:rPr lang="en-US" sz="2400" i="1" dirty="0" smtClean="0"/>
                  <a:t>a</a:t>
                </a:r>
                <a:r>
                  <a:rPr lang="en-US" sz="2400" dirty="0" smtClean="0"/>
                  <a:t> </a:t>
                </a:r>
                <a:r>
                  <a:rPr lang="en-US" sz="2400" dirty="0"/>
                  <a:t>= </a:t>
                </a:r>
                <a:r>
                  <a:rPr lang="en-US" sz="2400" i="1" dirty="0" smtClean="0"/>
                  <a:t>b</a:t>
                </a:r>
                <a:r>
                  <a:rPr lang="en-US" sz="2400" baseline="30000" dirty="0" smtClean="0"/>
                  <a:t>2</a:t>
                </a:r>
                <a:r>
                  <a:rPr lang="en-US" sz="2400" dirty="0" smtClean="0"/>
                  <a:t> 	[</a:t>
                </a:r>
                <a:r>
                  <a:rPr lang="en-US" sz="2400" i="1" dirty="0" smtClean="0"/>
                  <a:t>b</a:t>
                </a:r>
                <a:r>
                  <a:rPr lang="en-US" sz="2400" dirty="0" smtClean="0"/>
                  <a:t>]</a:t>
                </a:r>
                <a:endParaRPr lang="en-US" sz="2400" dirty="0"/>
              </a:p>
              <a:p>
                <a:pPr marL="1028700" lvl="1" indent="-514350">
                  <a:lnSpc>
                    <a:spcPts val="3200"/>
                  </a:lnSpc>
                  <a:buClr>
                    <a:srgbClr val="C00000"/>
                  </a:buClr>
                  <a:buFont typeface="+mj-lt"/>
                  <a:buAutoNum type="alphaLcPeriod"/>
                  <a:tabLst>
                    <a:tab pos="2286000" algn="l"/>
                    <a:tab pos="2914650" algn="l"/>
                  </a:tabLst>
                </a:pPr>
                <a:r>
                  <a:rPr lang="en-US" sz="2400" dirty="0" smtClean="0"/>
                  <a:t>y </a:t>
                </a:r>
                <a:r>
                  <a:rPr lang="en-US" sz="2400" dirty="0"/>
                  <a:t>= </a:t>
                </a:r>
                <a:r>
                  <a:rPr lang="en-US" sz="2400" dirty="0" smtClean="0"/>
                  <a:t>3x</a:t>
                </a:r>
                <a:r>
                  <a:rPr lang="en-US" sz="2400" baseline="30000" dirty="0"/>
                  <a:t>2</a:t>
                </a:r>
                <a:r>
                  <a:rPr lang="en-US" sz="2400" dirty="0" smtClean="0"/>
                  <a:t> 	[</a:t>
                </a:r>
                <a:r>
                  <a:rPr lang="en-US" sz="2400" i="1" dirty="0"/>
                  <a:t>x</a:t>
                </a:r>
                <a:r>
                  <a:rPr lang="en-US" sz="2400" dirty="0"/>
                  <a:t>]</a:t>
                </a:r>
              </a:p>
              <a:p>
                <a:pPr marL="1028700" lvl="1" indent="-514350">
                  <a:lnSpc>
                    <a:spcPts val="3200"/>
                  </a:lnSpc>
                  <a:buClr>
                    <a:srgbClr val="C00000"/>
                  </a:buClr>
                  <a:buFont typeface="+mj-lt"/>
                  <a:buAutoNum type="alphaLcPeriod"/>
                  <a:tabLst>
                    <a:tab pos="2286000" algn="l"/>
                    <a:tab pos="2914650" algn="l"/>
                  </a:tabLst>
                </a:pPr>
                <a:r>
                  <a:rPr lang="en-US" sz="2400" dirty="0" smtClean="0"/>
                  <a:t>R = ½t 	[</a:t>
                </a:r>
                <a:r>
                  <a:rPr lang="en-US" sz="2400" i="1" dirty="0" smtClean="0"/>
                  <a:t>t</a:t>
                </a:r>
                <a:r>
                  <a:rPr lang="en-US" sz="2400" dirty="0" smtClean="0"/>
                  <a:t>]</a:t>
                </a:r>
              </a:p>
              <a:p>
                <a:pPr marL="1028700" lvl="1" indent="-514350">
                  <a:lnSpc>
                    <a:spcPts val="5000"/>
                  </a:lnSpc>
                  <a:buClr>
                    <a:srgbClr val="C00000"/>
                  </a:buClr>
                  <a:buFont typeface="+mj-lt"/>
                  <a:buAutoNum type="alphaLcPeriod"/>
                  <a:tabLst>
                    <a:tab pos="2286000" algn="l"/>
                    <a:tab pos="2914650" algn="l"/>
                  </a:tabLst>
                </a:pPr>
                <a:r>
                  <a:rPr lang="en-US" sz="2400" dirty="0" smtClean="0"/>
                  <a:t>A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𝑝</m:t>
                        </m:r>
                        <m:r>
                          <a:rPr lang="en-US" sz="2400" b="0" i="1" baseline="30000" smtClean="0">
                            <a:latin typeface="Cambria Math" panose="02040503050406030204" pitchFamily="18" charset="0"/>
                            <a:cs typeface="Arial" panose="020B0604020202020204" pitchFamily="34" charset="0"/>
                          </a:rPr>
                          <m:t>2</m:t>
                        </m:r>
                      </m:num>
                      <m:den>
                        <m:r>
                          <a:rPr lang="en-US" sz="2400" b="0" i="1" smtClean="0">
                            <a:latin typeface="Cambria Math" panose="02040503050406030204" pitchFamily="18" charset="0"/>
                            <a:cs typeface="Arial" panose="020B0604020202020204" pitchFamily="34" charset="0"/>
                          </a:rPr>
                          <m:t>16</m:t>
                        </m:r>
                      </m:den>
                    </m:f>
                  </m:oMath>
                </a14:m>
                <a:r>
                  <a:rPr lang="en-US" sz="2400" dirty="0" smtClean="0"/>
                  <a:t>	[</a:t>
                </a:r>
                <a:r>
                  <a:rPr lang="en-US" sz="2400" i="1" dirty="0" smtClean="0"/>
                  <a:t>p</a:t>
                </a:r>
                <a:r>
                  <a:rPr lang="en-US" sz="2400" dirty="0" smtClean="0"/>
                  <a:t>]	</a:t>
                </a:r>
                <a:r>
                  <a:rPr lang="en-US" sz="2400" dirty="0" smtClean="0">
                    <a:solidFill>
                      <a:srgbClr val="C00000"/>
                    </a:solidFill>
                  </a:rPr>
                  <a:t>e.</a:t>
                </a:r>
                <a:r>
                  <a:rPr lang="en-US" sz="2400" dirty="0" smtClean="0"/>
                  <a:t> </a:t>
                </a:r>
                <a:r>
                  <a:rPr lang="en-US" sz="2400" i="1" dirty="0" smtClean="0"/>
                  <a:t>P</a:t>
                </a:r>
                <a:r>
                  <a:rPr lang="en-US" sz="2400" dirty="0" smtClean="0"/>
                  <a:t> = </a:t>
                </a:r>
                <a14:m>
                  <m:oMath xmlns:m="http://schemas.openxmlformats.org/officeDocument/2006/math">
                    <m:rad>
                      <m:radPr>
                        <m:degHide m:val="on"/>
                        <m:ctrlPr>
                          <a:rPr lang="en-US" sz="2400" i="1" smtClean="0">
                            <a:latin typeface="Cambria Math" panose="02040503050406030204" pitchFamily="18" charset="0"/>
                          </a:rPr>
                        </m:ctrlPr>
                      </m:radPr>
                      <m:deg/>
                      <m:e>
                        <m:r>
                          <a:rPr lang="en-US" sz="2400" b="0" i="1" smtClean="0">
                            <a:latin typeface="Cambria Math" panose="02040503050406030204" pitchFamily="18" charset="0"/>
                          </a:rPr>
                          <m:t>𝑞</m:t>
                        </m:r>
                      </m:e>
                    </m:rad>
                  </m:oMath>
                </a14:m>
                <a:r>
                  <a:rPr lang="en-US" sz="2400" dirty="0" smtClean="0"/>
                  <a:t>	[</a:t>
                </a:r>
                <a:r>
                  <a:rPr lang="en-US" sz="2400" i="1" dirty="0" smtClean="0"/>
                  <a:t>q</a:t>
                </a:r>
                <a:r>
                  <a:rPr lang="en-US" sz="2400" dirty="0" smtClean="0"/>
                  <a:t>]</a:t>
                </a:r>
              </a:p>
              <a:p>
                <a:pPr marL="1028700" lvl="1" indent="-514350">
                  <a:lnSpc>
                    <a:spcPts val="5000"/>
                  </a:lnSpc>
                  <a:buClr>
                    <a:srgbClr val="C00000"/>
                  </a:buClr>
                  <a:buFont typeface="+mj-lt"/>
                  <a:buAutoNum type="alphaLcPeriod" startAt="6"/>
                  <a:tabLst>
                    <a:tab pos="2286000" algn="l"/>
                    <a:tab pos="2914650" algn="l"/>
                  </a:tabLst>
                </a:pPr>
                <a:r>
                  <a:rPr lang="en-US" sz="2400" i="1" dirty="0" smtClean="0"/>
                  <a:t>C</a:t>
                </a:r>
                <a:r>
                  <a:rPr lang="en-US" sz="2400" dirty="0" smtClean="0"/>
                  <a:t> = </a:t>
                </a:r>
                <a14:m>
                  <m:oMath xmlns:m="http://schemas.openxmlformats.org/officeDocument/2006/math">
                    <m:rad>
                      <m:radPr>
                        <m:degHide m:val="on"/>
                        <m:ctrlPr>
                          <a:rPr lang="en-US" sz="2400" i="1" smtClean="0">
                            <a:latin typeface="Cambria Math" panose="02040503050406030204" pitchFamily="18" charset="0"/>
                          </a:rPr>
                        </m:ctrlPr>
                      </m:radPr>
                      <m:deg/>
                      <m:e>
                        <m:r>
                          <a:rPr lang="en-US" sz="2400" b="0" i="1" smtClean="0">
                            <a:latin typeface="Cambria Math" panose="02040503050406030204" pitchFamily="18" charset="0"/>
                          </a:rPr>
                          <m:t>5</m:t>
                        </m:r>
                        <m:r>
                          <a:rPr lang="en-US" sz="2400" b="0" i="1" smtClean="0">
                            <a:latin typeface="Cambria Math" panose="02040503050406030204" pitchFamily="18" charset="0"/>
                          </a:rPr>
                          <m:t>𝑑</m:t>
                        </m:r>
                      </m:e>
                    </m:rad>
                  </m:oMath>
                </a14:m>
                <a:r>
                  <a:rPr lang="en-US" sz="2400" dirty="0" smtClean="0"/>
                  <a:t>	[</a:t>
                </a:r>
                <a:r>
                  <a:rPr lang="en-US" sz="2400" i="1" dirty="0" smtClean="0"/>
                  <a:t>d</a:t>
                </a:r>
                <a:r>
                  <a:rPr lang="en-US" sz="2400" dirty="0" smtClean="0"/>
                  <a:t>]	</a:t>
                </a:r>
                <a:r>
                  <a:rPr lang="en-US" sz="2400" dirty="0" err="1" smtClean="0">
                    <a:solidFill>
                      <a:srgbClr val="C00000"/>
                    </a:solidFill>
                  </a:rPr>
                  <a:t>i</a:t>
                </a:r>
                <a:r>
                  <a:rPr lang="en-US" sz="2400" dirty="0" smtClean="0">
                    <a:solidFill>
                      <a:srgbClr val="C00000"/>
                    </a:solidFill>
                  </a:rPr>
                  <a:t>.</a:t>
                </a:r>
                <a:r>
                  <a:rPr lang="en-US" sz="2400" dirty="0" smtClean="0"/>
                  <a:t>  </a:t>
                </a:r>
                <a:r>
                  <a:rPr lang="en-US" sz="2400" i="1" dirty="0" smtClean="0"/>
                  <a:t>A</a:t>
                </a:r>
                <a:r>
                  <a:rPr lang="en-US" sz="2400" dirty="0" smtClean="0"/>
                  <a:t> </a:t>
                </a:r>
                <a:r>
                  <a:rPr lang="en-US" sz="2400" dirty="0"/>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𝑣</m:t>
                        </m:r>
                        <m:r>
                          <a:rPr lang="en-US" sz="2400" i="1" baseline="30000">
                            <a:latin typeface="Cambria Math" panose="02040503050406030204" pitchFamily="18" charset="0"/>
                            <a:cs typeface="Arial" panose="020B0604020202020204" pitchFamily="34" charset="0"/>
                          </a:rPr>
                          <m:t>2</m:t>
                        </m:r>
                      </m:num>
                      <m:den>
                        <m:r>
                          <a:rPr lang="en-US" sz="2400" i="1">
                            <a:latin typeface="Cambria Math" panose="02040503050406030204" pitchFamily="18" charset="0"/>
                            <a:cs typeface="Arial" panose="020B0604020202020204" pitchFamily="34" charset="0"/>
                          </a:rPr>
                          <m:t>𝑟</m:t>
                        </m:r>
                      </m:den>
                    </m:f>
                  </m:oMath>
                </a14:m>
                <a:r>
                  <a:rPr lang="en-US" sz="2400" dirty="0" smtClean="0"/>
                  <a:t>	[</a:t>
                </a:r>
                <a:r>
                  <a:rPr lang="en-US" sz="2400" i="1" dirty="0"/>
                  <a:t>v</a:t>
                </a:r>
                <a:r>
                  <a:rPr lang="en-US" sz="2400" dirty="0" smtClean="0"/>
                  <a:t>]</a:t>
                </a:r>
              </a:p>
              <a:p>
                <a:pPr marL="1028700" lvl="1" indent="-514350">
                  <a:lnSpc>
                    <a:spcPts val="3200"/>
                  </a:lnSpc>
                  <a:buClr>
                    <a:srgbClr val="C00000"/>
                  </a:buClr>
                  <a:buFont typeface="+mj-lt"/>
                  <a:buAutoNum type="alphaLcPeriod" startAt="6"/>
                  <a:tabLst>
                    <a:tab pos="2286000" algn="l"/>
                    <a:tab pos="2914650" algn="l"/>
                  </a:tabLst>
                </a:pPr>
                <a:r>
                  <a:rPr lang="en-US" sz="2400" i="1" dirty="0" smtClean="0"/>
                  <a:t>M</a:t>
                </a:r>
                <a:r>
                  <a:rPr lang="en-US" sz="2400" dirty="0" smtClean="0"/>
                  <a:t> = </a:t>
                </a:r>
                <a14:m>
                  <m:oMath xmlns:m="http://schemas.openxmlformats.org/officeDocument/2006/math">
                    <m:rad>
                      <m:radPr>
                        <m:degHide m:val="on"/>
                        <m:ctrlPr>
                          <a:rPr lang="en-US" sz="2400" i="1">
                            <a:latin typeface="Cambria Math" panose="02040503050406030204" pitchFamily="18" charset="0"/>
                          </a:rPr>
                        </m:ctrlPr>
                      </m:radPr>
                      <m:deg/>
                      <m:e>
                        <m:r>
                          <a:rPr lang="en-US" sz="2400" b="0" i="1" smtClean="0">
                            <a:latin typeface="Cambria Math" panose="02040503050406030204" pitchFamily="18" charset="0"/>
                          </a:rPr>
                          <m:t>𝑗</m:t>
                        </m:r>
                        <m:r>
                          <a:rPr lang="en-US" sz="2400" b="0" i="1" smtClean="0">
                            <a:latin typeface="Cambria Math" panose="02040503050406030204" pitchFamily="18" charset="0"/>
                          </a:rPr>
                          <m:t>+</m:t>
                        </m:r>
                        <m:r>
                          <a:rPr lang="en-US" sz="2400" b="0" i="1" smtClean="0">
                            <a:latin typeface="Cambria Math" panose="02040503050406030204" pitchFamily="18" charset="0"/>
                          </a:rPr>
                          <m:t>𝑘</m:t>
                        </m:r>
                      </m:e>
                    </m:rad>
                  </m:oMath>
                </a14:m>
                <a:r>
                  <a:rPr lang="en-US" sz="2400" dirty="0" smtClean="0"/>
                  <a:t>	[</a:t>
                </a:r>
                <a:r>
                  <a:rPr lang="en-US" sz="2400" i="1" dirty="0" smtClean="0"/>
                  <a:t>j</a:t>
                </a:r>
                <a:r>
                  <a:rPr lang="en-US" sz="2400" dirty="0" smtClean="0"/>
                  <a:t>]</a:t>
                </a:r>
              </a:p>
              <a:p>
                <a:pPr marL="1028700" lvl="1" indent="-514350">
                  <a:lnSpc>
                    <a:spcPts val="3200"/>
                  </a:lnSpc>
                  <a:buClr>
                    <a:srgbClr val="C00000"/>
                  </a:buClr>
                  <a:buFont typeface="+mj-lt"/>
                  <a:buAutoNum type="alphaLcPeriod" startAt="6"/>
                  <a:tabLst>
                    <a:tab pos="2286000" algn="l"/>
                    <a:tab pos="2914650" algn="l"/>
                  </a:tabLst>
                </a:pPr>
                <a:r>
                  <a:rPr lang="en-US" sz="2400" i="1" dirty="0" smtClean="0"/>
                  <a:t>E</a:t>
                </a:r>
                <a:r>
                  <a:rPr lang="en-US" sz="2400" dirty="0" smtClean="0"/>
                  <a:t> = ½</a:t>
                </a:r>
                <a:r>
                  <a:rPr lang="en-US" sz="2400" i="1" dirty="0" smtClean="0"/>
                  <a:t>mv</a:t>
                </a:r>
                <a:r>
                  <a:rPr lang="en-US" sz="2400" baseline="30000" dirty="0" smtClean="0"/>
                  <a:t>2	</a:t>
                </a:r>
                <a:r>
                  <a:rPr lang="en-US" sz="2400" dirty="0" smtClean="0"/>
                  <a:t>[</a:t>
                </a:r>
                <a:r>
                  <a:rPr lang="en-US" sz="2400" i="1" dirty="0" smtClean="0"/>
                  <a:t>v</a:t>
                </a:r>
                <a:r>
                  <a:rPr lang="en-US" sz="2400" dirty="0" smtClean="0"/>
                  <a:t>]</a:t>
                </a:r>
              </a:p>
              <a:p>
                <a:pPr marL="1028700" lvl="1" indent="-514350">
                  <a:lnSpc>
                    <a:spcPts val="3200"/>
                  </a:lnSpc>
                  <a:buClr>
                    <a:srgbClr val="C00000"/>
                  </a:buClr>
                  <a:buFont typeface="+mj-lt"/>
                  <a:buAutoNum type="alphaLcPeriod" startAt="10"/>
                  <a:tabLst>
                    <a:tab pos="2286000" algn="l"/>
                    <a:tab pos="2914650" algn="l"/>
                  </a:tabLst>
                </a:pPr>
                <a:r>
                  <a:rPr lang="en-US" sz="2400" i="1" dirty="0" smtClean="0"/>
                  <a:t>a</a:t>
                </a:r>
                <a:r>
                  <a:rPr lang="en-US" sz="2400" dirty="0" smtClean="0"/>
                  <a:t> = 2</a:t>
                </a:r>
                <a:r>
                  <a:rPr lang="el-GR" sz="2400" dirty="0" smtClean="0"/>
                  <a:t>π</a:t>
                </a:r>
                <a:r>
                  <a:rPr lang="en-US" sz="2400" i="1" dirty="0" smtClean="0"/>
                  <a:t>r</a:t>
                </a:r>
                <a:r>
                  <a:rPr lang="en-US" sz="2400" baseline="30000" dirty="0" smtClean="0"/>
                  <a:t>2	</a:t>
                </a:r>
                <a:r>
                  <a:rPr lang="en-US" sz="2400" dirty="0" smtClean="0"/>
                  <a:t>	[</a:t>
                </a:r>
                <a:r>
                  <a:rPr lang="en-US" sz="2400" i="1" dirty="0" smtClean="0"/>
                  <a:t>r</a:t>
                </a:r>
                <a:r>
                  <a:rPr lang="en-US" sz="2400" dirty="0" smtClean="0"/>
                  <a:t>]</a:t>
                </a:r>
              </a:p>
              <a:p>
                <a:pPr marL="1028700" lvl="1" indent="-514350">
                  <a:lnSpc>
                    <a:spcPts val="3200"/>
                  </a:lnSpc>
                  <a:buClr>
                    <a:srgbClr val="C00000"/>
                  </a:buClr>
                  <a:buFont typeface="+mj-lt"/>
                  <a:buAutoNum type="alphaLcPeriod" startAt="10"/>
                  <a:tabLst>
                    <a:tab pos="2286000" algn="l"/>
                    <a:tab pos="2914650" algn="l"/>
                  </a:tabLst>
                </a:pPr>
                <a:r>
                  <a:rPr lang="en-US" sz="2400" i="1" dirty="0" smtClean="0"/>
                  <a:t>E</a:t>
                </a:r>
                <a:r>
                  <a:rPr lang="en-US" sz="2400" dirty="0" smtClean="0"/>
                  <a:t> = </a:t>
                </a:r>
                <a:r>
                  <a:rPr lang="en-US" sz="2400" i="1" dirty="0" smtClean="0"/>
                  <a:t>mc</a:t>
                </a:r>
                <a:r>
                  <a:rPr lang="en-US" sz="2400" baseline="30000" dirty="0" smtClean="0"/>
                  <a:t>2		</a:t>
                </a:r>
                <a:r>
                  <a:rPr lang="en-US" sz="2400" dirty="0" smtClean="0"/>
                  <a:t>[</a:t>
                </a:r>
                <a:r>
                  <a:rPr lang="en-US" sz="2400" i="1" dirty="0" smtClean="0"/>
                  <a:t>c</a:t>
                </a:r>
                <a:r>
                  <a:rPr lang="en-US" sz="2400" dirty="0" smtClean="0"/>
                  <a:t>]</a:t>
                </a:r>
              </a:p>
              <a:p>
                <a:pPr marL="1028700" lvl="1" indent="-514350">
                  <a:lnSpc>
                    <a:spcPts val="3200"/>
                  </a:lnSpc>
                  <a:buClr>
                    <a:srgbClr val="C00000"/>
                  </a:buClr>
                  <a:buFont typeface="+mj-lt"/>
                  <a:buAutoNum type="alphaLcPeriod" startAt="10"/>
                  <a:tabLst>
                    <a:tab pos="2286000" algn="l"/>
                    <a:tab pos="2914650" algn="l"/>
                  </a:tabLst>
                </a:pPr>
                <a:r>
                  <a:rPr lang="en-US" sz="2400" i="1" dirty="0" smtClean="0"/>
                  <a:t>C</a:t>
                </a:r>
                <a:r>
                  <a:rPr lang="en-US" sz="2400" baseline="30000" dirty="0" smtClean="0"/>
                  <a:t>2 </a:t>
                </a:r>
                <a:r>
                  <a:rPr lang="en-US" sz="2400" dirty="0" smtClean="0"/>
                  <a:t>= </a:t>
                </a:r>
                <a:r>
                  <a:rPr lang="en-US" sz="2400" i="1" dirty="0" smtClean="0"/>
                  <a:t>a</a:t>
                </a:r>
                <a:r>
                  <a:rPr lang="en-US" sz="2400" baseline="30000" dirty="0" smtClean="0"/>
                  <a:t>2</a:t>
                </a:r>
                <a:r>
                  <a:rPr lang="en-US" sz="2400" dirty="0" smtClean="0"/>
                  <a:t> + </a:t>
                </a:r>
                <a:r>
                  <a:rPr lang="en-US" sz="2400" i="1" dirty="0" smtClean="0"/>
                  <a:t>b</a:t>
                </a:r>
                <a:r>
                  <a:rPr lang="en-US" sz="2400" baseline="30000" dirty="0" smtClean="0"/>
                  <a:t>2</a:t>
                </a:r>
                <a:r>
                  <a:rPr lang="en-US" sz="2400" dirty="0" smtClean="0"/>
                  <a:t>	[</a:t>
                </a:r>
                <a:r>
                  <a:rPr lang="en-US" sz="2400" i="1" dirty="0" smtClean="0"/>
                  <a:t>b</a:t>
                </a:r>
                <a:r>
                  <a:rPr lang="en-US" sz="2400" dirty="0" smtClean="0"/>
                  <a:t>]</a:t>
                </a:r>
                <a:endParaRPr lang="en-US" sz="24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396349"/>
              </a:xfrm>
              <a:prstGeom prst="rect">
                <a:avLst/>
              </a:prstGeom>
              <a:blipFill rotWithShape="0">
                <a:blip r:embed="rId4"/>
                <a:stretch>
                  <a:fillRect l="-1506" t="-790" b="-1016"/>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l="1808" t="1828" r="8048" b="3177"/>
          <a:stretch/>
        </p:blipFill>
        <p:spPr>
          <a:xfrm>
            <a:off x="4099948" y="1268760"/>
            <a:ext cx="1408156" cy="1584176"/>
          </a:xfrm>
          <a:prstGeom prst="rect">
            <a:avLst/>
          </a:prstGeom>
          <a:noFill/>
          <a:ln w="9525">
            <a:noFill/>
            <a:miter lim="800000"/>
            <a:headEnd/>
            <a:tailEnd/>
          </a:ln>
          <a:effectLst/>
        </p:spPr>
      </p:pic>
    </p:spTree>
    <p:extLst>
      <p:ext uri="{BB962C8B-B14F-4D97-AF65-F5344CB8AC3E}">
        <p14:creationId xmlns:p14="http://schemas.microsoft.com/office/powerpoint/2010/main" val="3781846415"/>
      </p:ext>
    </p:extLst>
  </p:cSld>
  <p:clrMapOvr>
    <a:masterClrMapping/>
  </p:clrMapOvr>
  <p:transition advClick="0"/>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166</a:t>
            </a:r>
            <a:endParaRPr lang="en-GB" sz="1400" b="1" dirty="0">
              <a:latin typeface="Calibri" panose="020F0502020204030204" pitchFamily="34" charset="0"/>
            </a:endParaRPr>
          </a:p>
        </p:txBody>
      </p:sp>
      <p:sp>
        <p:nvSpPr>
          <p:cNvPr id="3" name="Rectangle 2"/>
          <p:cNvSpPr/>
          <p:nvPr/>
        </p:nvSpPr>
        <p:spPr>
          <a:xfrm>
            <a:off x="251520" y="1196752"/>
            <a:ext cx="5256584" cy="1154162"/>
          </a:xfrm>
          <a:prstGeom prst="rect">
            <a:avLst/>
          </a:prstGeom>
        </p:spPr>
        <p:txBody>
          <a:bodyPr wrap="square">
            <a:spAutoFit/>
          </a:bodyPr>
          <a:lstStyle/>
          <a:p>
            <a:pPr marL="571500" indent="-571500">
              <a:buClr>
                <a:srgbClr val="C00000"/>
              </a:buClr>
              <a:buFont typeface="+mj-lt"/>
              <a:buAutoNum type="arabicPeriod" startAt="14"/>
              <a:tabLst>
                <a:tab pos="914400" algn="l"/>
                <a:tab pos="2286000" algn="l"/>
                <a:tab pos="2914650" algn="l"/>
              </a:tabLst>
            </a:pPr>
            <a:r>
              <a:rPr lang="en-US" sz="2300" b="1" dirty="0">
                <a:solidFill>
                  <a:srgbClr val="FF0000"/>
                </a:solidFill>
              </a:rPr>
              <a:t>P</a:t>
            </a:r>
            <a:r>
              <a:rPr lang="en-US" sz="2300" dirty="0"/>
              <a:t> Each of these cylinders has a volume of 100 </a:t>
            </a:r>
            <a:r>
              <a:rPr lang="en-US" sz="2300" dirty="0" smtClean="0"/>
              <a:t>cm</a:t>
            </a:r>
            <a:r>
              <a:rPr lang="en-US" sz="2300" baseline="30000" dirty="0" smtClean="0"/>
              <a:t>3</a:t>
            </a:r>
            <a:r>
              <a:rPr lang="en-US" sz="2300" dirty="0" smtClean="0"/>
              <a:t>.</a:t>
            </a:r>
            <a:br>
              <a:rPr lang="en-US" sz="2300" dirty="0" smtClean="0"/>
            </a:br>
            <a:r>
              <a:rPr lang="en-US" sz="2300" dirty="0" smtClean="0"/>
              <a:t>Work </a:t>
            </a:r>
            <a:r>
              <a:rPr lang="en-US" sz="2300" dirty="0"/>
              <a:t>out the missing dimensions</a:t>
            </a:r>
            <a:r>
              <a:rPr lang="en-US" sz="2300" dirty="0" smtClean="0"/>
              <a:t>.</a:t>
            </a:r>
            <a:endParaRPr lang="en-US" sz="23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7" name="Group 6"/>
          <p:cNvGrpSpPr/>
          <p:nvPr/>
        </p:nvGrpSpPr>
        <p:grpSpPr>
          <a:xfrm>
            <a:off x="305905" y="4941168"/>
            <a:ext cx="5130191" cy="1584176"/>
            <a:chOff x="3483872" y="1089031"/>
            <a:chExt cx="5264592" cy="1584176"/>
          </a:xfrm>
        </p:grpSpPr>
        <p:sp>
          <p:nvSpPr>
            <p:cNvPr id="8" name="Round Diagonal Corner Rectangle 7"/>
            <p:cNvSpPr/>
            <p:nvPr/>
          </p:nvSpPr>
          <p:spPr>
            <a:xfrm>
              <a:off x="3491880" y="1089031"/>
              <a:ext cx="5256584" cy="158417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15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861774"/>
            </a:xfrm>
            <a:prstGeom prst="rect">
              <a:avLst/>
            </a:prstGeom>
          </p:spPr>
          <p:txBody>
            <a:bodyPr wrap="square">
              <a:spAutoFit/>
            </a:bodyPr>
            <a:lstStyle/>
            <a:p>
              <a:pPr>
                <a:spcAft>
                  <a:spcPts val="0"/>
                </a:spcAft>
                <a:tabLst>
                  <a:tab pos="4972050" algn="r"/>
                </a:tabLst>
              </a:pPr>
              <a:r>
                <a:rPr lang="en-US" sz="2500" dirty="0"/>
                <a:t>Make </a:t>
              </a:r>
              <a:r>
                <a:rPr lang="en-US" sz="2500" i="1" dirty="0"/>
                <a:t>x</a:t>
              </a:r>
              <a:r>
                <a:rPr lang="en-US" sz="2500" dirty="0"/>
                <a:t> the subject of the formula</a:t>
              </a:r>
            </a:p>
            <a:p>
              <a:pPr>
                <a:spcAft>
                  <a:spcPts val="0"/>
                </a:spcAft>
                <a:tabLst>
                  <a:tab pos="4972050" algn="r"/>
                </a:tabLst>
              </a:pPr>
              <a:r>
                <a:rPr lang="en-US" sz="2500" dirty="0" smtClean="0"/>
                <a:t>3(</a:t>
              </a:r>
              <a:r>
                <a:rPr lang="en-US" sz="2500" i="1" dirty="0" smtClean="0"/>
                <a:t>x</a:t>
              </a:r>
              <a:r>
                <a:rPr lang="en-US" sz="2500" dirty="0" smtClean="0"/>
                <a:t> </a:t>
              </a:r>
              <a:r>
                <a:rPr lang="en-US" sz="2500" dirty="0"/>
                <a:t>+ </a:t>
              </a:r>
              <a:r>
                <a:rPr lang="en-US" sz="2500" i="1" dirty="0"/>
                <a:t>y</a:t>
              </a:r>
              <a:r>
                <a:rPr lang="en-US" sz="2500" dirty="0"/>
                <a:t>) - 5</a:t>
              </a:r>
              <a:r>
                <a:rPr lang="en-US" sz="2500" i="1" dirty="0"/>
                <a:t>x</a:t>
              </a:r>
              <a:r>
                <a:rPr lang="en-US" sz="2500" dirty="0"/>
                <a:t> - 8 </a:t>
              </a:r>
              <a:r>
                <a:rPr lang="en-US" sz="2500" dirty="0" smtClean="0"/>
                <a:t>	</a:t>
              </a:r>
              <a:r>
                <a:rPr lang="en-US" sz="2500" b="1" dirty="0" smtClean="0"/>
                <a:t>(</a:t>
              </a:r>
              <a:r>
                <a:rPr lang="en-US" sz="2500" b="1" dirty="0"/>
                <a:t>3 marks)</a:t>
              </a:r>
              <a:endParaRPr lang="en-US" sz="2500" b="1" dirty="0"/>
            </a:p>
          </p:txBody>
        </p:sp>
      </p:grpSp>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642741" y="2402511"/>
            <a:ext cx="4690166" cy="2345079"/>
          </a:xfrm>
          <a:prstGeom prst="rect">
            <a:avLst/>
          </a:prstGeom>
          <a:noFill/>
          <a:ln w="9525">
            <a:noFill/>
            <a:miter lim="800000"/>
            <a:headEnd/>
            <a:tailEnd/>
          </a:ln>
          <a:effectLst/>
        </p:spPr>
      </p:pic>
    </p:spTree>
    <p:extLst>
      <p:ext uri="{BB962C8B-B14F-4D97-AF65-F5344CB8AC3E}">
        <p14:creationId xmlns:p14="http://schemas.microsoft.com/office/powerpoint/2010/main" val="2923051661"/>
      </p:ext>
    </p:extLst>
  </p:cSld>
  <p:clrMapOvr>
    <a:masterClrMapping/>
  </p:clrMapOvr>
  <p:transition advClick="0"/>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20.5 </a:t>
            </a:r>
            <a:r>
              <a:rPr lang="en-GB" sz="4000" dirty="0"/>
              <a:t>– </a:t>
            </a:r>
            <a:r>
              <a:rPr lang="en-GB" sz="4000" dirty="0" smtClean="0"/>
              <a:t>Rearranging Formulae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167</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416868"/>
              </a:xfrm>
              <a:prstGeom prst="rect">
                <a:avLst/>
              </a:prstGeom>
            </p:spPr>
            <p:txBody>
              <a:bodyPr wrap="square">
                <a:spAutoFit/>
              </a:bodyPr>
              <a:lstStyle/>
              <a:p>
                <a:pPr marL="685800" indent="-685800">
                  <a:buClr>
                    <a:srgbClr val="C00000"/>
                  </a:buClr>
                  <a:buFont typeface="+mj-lt"/>
                  <a:buAutoNum type="arabicPeriod" startAt="14"/>
                  <a:tabLst>
                    <a:tab pos="914400" algn="l"/>
                    <a:tab pos="2286000" algn="l"/>
                    <a:tab pos="2914650" algn="l"/>
                  </a:tabLst>
                </a:pPr>
                <a:r>
                  <a:rPr lang="en-US" sz="2800" dirty="0" smtClean="0"/>
                  <a:t>These formulae connect final velocity (v), initial velocity (u), acceleration (a), distance (s) and time (f).</a:t>
                </a:r>
              </a:p>
              <a:p>
                <a:pPr marL="1257300" lvl="1" indent="-571500">
                  <a:buClr>
                    <a:srgbClr val="C00000"/>
                  </a:buClr>
                  <a:buFont typeface="+mj-lt"/>
                  <a:buAutoNum type="alphaLcPeriod"/>
                  <a:tabLst>
                    <a:tab pos="2286000" algn="l"/>
                    <a:tab pos="2914650" algn="l"/>
                  </a:tabLst>
                </a:pPr>
                <a:r>
                  <a:rPr lang="en-US" sz="2800" dirty="0" smtClean="0"/>
                  <a:t>Make </a:t>
                </a:r>
                <a:r>
                  <a:rPr lang="en-US" sz="2800" i="1" dirty="0"/>
                  <a:t>v</a:t>
                </a:r>
                <a:r>
                  <a:rPr lang="en-US" sz="2800" dirty="0"/>
                  <a:t> the subject of </a:t>
                </a:r>
                <a:r>
                  <a:rPr lang="en-US" sz="2800" i="1" dirty="0"/>
                  <a:t>s = </a:t>
                </a:r>
                <a:r>
                  <a:rPr lang="en-US" sz="2800" i="1" dirty="0" err="1"/>
                  <a:t>vt</a:t>
                </a:r>
                <a:r>
                  <a:rPr lang="en-US" sz="2800" dirty="0"/>
                  <a:t> </a:t>
                </a:r>
                <a:r>
                  <a:rPr lang="en-US" sz="2800" dirty="0" smtClean="0"/>
                  <a:t>– ½at</a:t>
                </a:r>
                <a:r>
                  <a:rPr lang="en-US" sz="2800" baseline="30000" dirty="0" smtClean="0"/>
                  <a:t>2</a:t>
                </a:r>
                <a:r>
                  <a:rPr lang="en-US" sz="2800" dirty="0" smtClean="0"/>
                  <a:t> </a:t>
                </a:r>
              </a:p>
              <a:p>
                <a:pPr marL="1257300" lvl="1" indent="-571500">
                  <a:lnSpc>
                    <a:spcPts val="4500"/>
                  </a:lnSpc>
                  <a:buClr>
                    <a:srgbClr val="C00000"/>
                  </a:buClr>
                  <a:buFont typeface="+mj-lt"/>
                  <a:buAutoNum type="alphaLcPeriod"/>
                  <a:tabLst>
                    <a:tab pos="2286000" algn="l"/>
                    <a:tab pos="2914650" algn="l"/>
                  </a:tabLst>
                </a:pPr>
                <a:r>
                  <a:rPr lang="en-US" sz="2800" dirty="0" smtClean="0"/>
                  <a:t>Make </a:t>
                </a:r>
                <a:r>
                  <a:rPr lang="en-US" sz="2800" i="1" dirty="0"/>
                  <a:t>t</a:t>
                </a:r>
                <a:r>
                  <a:rPr lang="en-US" sz="2800" dirty="0"/>
                  <a:t> the subject of </a:t>
                </a:r>
                <a:r>
                  <a:rPr lang="en-US" sz="2800" dirty="0" smtClean="0"/>
                  <a:t/>
                </a:r>
                <a:br>
                  <a:rPr lang="en-US" sz="2800" dirty="0" smtClean="0"/>
                </a:br>
                <a:r>
                  <a:rPr lang="en-US" sz="2800" i="1" dirty="0" smtClean="0"/>
                  <a:t>s </a:t>
                </a:r>
                <a:r>
                  <a:rPr lang="en-US" sz="2800" i="1" dirty="0"/>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𝑢</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𝑣</m:t>
                            </m:r>
                          </m:e>
                        </m:d>
                        <m:r>
                          <a:rPr lang="en-US" sz="2800" b="0" i="1" smtClean="0">
                            <a:latin typeface="Cambria Math" panose="02040503050406030204" pitchFamily="18" charset="0"/>
                            <a:cs typeface="Arial" panose="020B0604020202020204" pitchFamily="34" charset="0"/>
                          </a:rPr>
                          <m:t>𝑡</m:t>
                        </m:r>
                      </m:num>
                      <m:den>
                        <m:r>
                          <a:rPr lang="en-US" sz="2800" b="0" i="1" smtClean="0">
                            <a:latin typeface="Cambria Math" panose="02040503050406030204" pitchFamily="18" charset="0"/>
                            <a:cs typeface="Arial" panose="020B0604020202020204" pitchFamily="34" charset="0"/>
                          </a:rPr>
                          <m:t>2</m:t>
                        </m:r>
                      </m:den>
                    </m:f>
                  </m:oMath>
                </a14:m>
                <a:r>
                  <a:rPr lang="en-US" sz="2800" dirty="0"/>
                  <a:t> </a:t>
                </a:r>
                <a:endParaRPr lang="en-US" sz="2800" dirty="0" smtClean="0"/>
              </a:p>
              <a:p>
                <a:pPr marL="1257300" lvl="1" indent="-571500">
                  <a:lnSpc>
                    <a:spcPts val="4500"/>
                  </a:lnSpc>
                  <a:buClr>
                    <a:srgbClr val="C00000"/>
                  </a:buClr>
                  <a:buFont typeface="+mj-lt"/>
                  <a:buAutoNum type="alphaLcPeriod"/>
                  <a:tabLst>
                    <a:tab pos="2286000" algn="l"/>
                    <a:tab pos="2914650" algn="l"/>
                  </a:tabLst>
                </a:pPr>
                <a:r>
                  <a:rPr lang="en-US" sz="2800" dirty="0" smtClean="0"/>
                  <a:t>Make </a:t>
                </a:r>
                <a:r>
                  <a:rPr lang="en-US" sz="2800" i="1" dirty="0"/>
                  <a:t>u</a:t>
                </a:r>
                <a:r>
                  <a:rPr lang="en-US" sz="2800" dirty="0"/>
                  <a:t> the subject of s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d>
                          <m:dPr>
                            <m:ctrlPr>
                              <a:rPr lang="en-US" sz="2800" i="1">
                                <a:latin typeface="Cambria Math" panose="02040503050406030204" pitchFamily="18" charset="0"/>
                                <a:cs typeface="Arial" panose="020B0604020202020204" pitchFamily="34" charset="0"/>
                              </a:rPr>
                            </m:ctrlPr>
                          </m:dPr>
                          <m:e>
                            <m:r>
                              <a:rPr lang="en-US" sz="2800" i="1">
                                <a:latin typeface="Cambria Math" panose="02040503050406030204" pitchFamily="18" charset="0"/>
                                <a:cs typeface="Arial" panose="020B0604020202020204" pitchFamily="34" charset="0"/>
                              </a:rPr>
                              <m:t>𝑢</m:t>
                            </m:r>
                            <m:r>
                              <a:rPr lang="en-US" sz="2800" b="0" i="1" smtClean="0">
                                <a:latin typeface="Cambria Math" panose="02040503050406030204" pitchFamily="18" charset="0"/>
                                <a:cs typeface="Arial" panose="020B0604020202020204" pitchFamily="34" charset="0"/>
                              </a:rPr>
                              <m:t> + </m:t>
                            </m:r>
                            <m:r>
                              <a:rPr lang="en-US" sz="2800" i="1">
                                <a:latin typeface="Cambria Math" panose="02040503050406030204" pitchFamily="18" charset="0"/>
                                <a:cs typeface="Arial" panose="020B0604020202020204" pitchFamily="34" charset="0"/>
                              </a:rPr>
                              <m:t>𝑣</m:t>
                            </m:r>
                          </m:e>
                        </m:d>
                        <m:r>
                          <a:rPr lang="en-US" sz="2800" i="1">
                            <a:latin typeface="Cambria Math" panose="02040503050406030204" pitchFamily="18" charset="0"/>
                            <a:cs typeface="Arial" panose="020B0604020202020204" pitchFamily="34" charset="0"/>
                          </a:rPr>
                          <m:t>𝑡</m:t>
                        </m:r>
                      </m:num>
                      <m:den>
                        <m:r>
                          <a:rPr lang="en-US" sz="2800" i="1">
                            <a:latin typeface="Cambria Math" panose="02040503050406030204" pitchFamily="18" charset="0"/>
                            <a:cs typeface="Arial" panose="020B0604020202020204" pitchFamily="34" charset="0"/>
                          </a:rPr>
                          <m:t>2</m:t>
                        </m:r>
                      </m:den>
                    </m:f>
                  </m:oMath>
                </a14:m>
                <a:endParaRPr lang="en-US" sz="2800" dirty="0"/>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416868"/>
              </a:xfrm>
              <a:prstGeom prst="rect">
                <a:avLst/>
              </a:prstGeom>
              <a:blipFill rotWithShape="0">
                <a:blip r:embed="rId4"/>
                <a:stretch>
                  <a:fillRect l="-2086" t="-1125" r="-1275" b="-562"/>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846499609"/>
      </p:ext>
    </p:extLst>
  </p:cSld>
  <p:clrMapOvr>
    <a:masterClrMapping/>
  </p:clrMapOvr>
  <p:transition advClick="0"/>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20.6 </a:t>
            </a:r>
            <a:r>
              <a:rPr lang="en-GB" sz="4000" dirty="0"/>
              <a:t>– </a:t>
            </a:r>
            <a:r>
              <a:rPr lang="en-GB" sz="4000" dirty="0" smtClean="0"/>
              <a:t>Proof</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167</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400050" indent="-400050">
              <a:buClr>
                <a:srgbClr val="C00000"/>
              </a:buClr>
              <a:buFont typeface="+mj-lt"/>
              <a:buAutoNum type="arabicPeriod"/>
              <a:tabLst>
                <a:tab pos="914400" algn="l"/>
                <a:tab pos="2286000" algn="l"/>
                <a:tab pos="2914650" algn="l"/>
              </a:tabLst>
            </a:pPr>
            <a:r>
              <a:rPr lang="en-US" sz="2800" b="1" dirty="0">
                <a:solidFill>
                  <a:srgbClr val="FF0000"/>
                </a:solidFill>
              </a:rPr>
              <a:t>R</a:t>
            </a:r>
            <a:r>
              <a:rPr lang="en-US" sz="2800" dirty="0"/>
              <a:t> </a:t>
            </a:r>
            <a:r>
              <a:rPr lang="en-US" sz="2800" dirty="0">
                <a:solidFill>
                  <a:srgbClr val="C00000"/>
                </a:solidFill>
              </a:rPr>
              <a:t>a</a:t>
            </a:r>
            <a:r>
              <a:rPr lang="en-US" sz="2800" dirty="0"/>
              <a:t> Solve </a:t>
            </a:r>
            <a:r>
              <a:rPr lang="en-US" sz="2800" dirty="0" smtClean="0"/>
              <a:t>2x </a:t>
            </a:r>
            <a:r>
              <a:rPr lang="en-US" sz="2800" dirty="0"/>
              <a:t>+ 7 = </a:t>
            </a:r>
            <a:r>
              <a:rPr lang="en-US" sz="2800" dirty="0" smtClean="0"/>
              <a:t>19</a:t>
            </a:r>
          </a:p>
          <a:p>
            <a:pPr marL="914400" lvl="1" indent="-457200">
              <a:buClr>
                <a:srgbClr val="C00000"/>
              </a:buClr>
              <a:buFont typeface="+mj-lt"/>
              <a:buAutoNum type="alphaLcPeriod" startAt="2"/>
              <a:tabLst>
                <a:tab pos="914400" algn="l"/>
                <a:tab pos="2286000" algn="l"/>
                <a:tab pos="2914650" algn="l"/>
              </a:tabLst>
            </a:pPr>
            <a:r>
              <a:rPr lang="en-US" sz="2800" dirty="0" smtClean="0"/>
              <a:t>Is 2x </a:t>
            </a:r>
            <a:r>
              <a:rPr lang="en-US" sz="2800" dirty="0"/>
              <a:t>+ 7 = 19 true for all values of x? </a:t>
            </a:r>
            <a:endParaRPr lang="en-US" sz="2800" dirty="0" smtClean="0"/>
          </a:p>
          <a:p>
            <a:pPr marL="914400" lvl="1" indent="-457200">
              <a:buClr>
                <a:srgbClr val="C00000"/>
              </a:buClr>
              <a:buFont typeface="+mj-lt"/>
              <a:buAutoNum type="alphaLcPeriod" startAt="2"/>
              <a:tabLst>
                <a:tab pos="914400" algn="l"/>
                <a:tab pos="2286000" algn="l"/>
                <a:tab pos="2914650" algn="l"/>
              </a:tabLst>
            </a:pPr>
            <a:r>
              <a:rPr lang="en-US" sz="2800" dirty="0" smtClean="0"/>
              <a:t>Is 2x </a:t>
            </a:r>
            <a:r>
              <a:rPr lang="en-US" sz="2800" dirty="0"/>
              <a:t>+ 1 = 19 an equation or an identity?</a:t>
            </a:r>
          </a:p>
          <a:p>
            <a:pPr marL="400050" indent="-400050">
              <a:buClr>
                <a:srgbClr val="C00000"/>
              </a:buClr>
              <a:buFont typeface="+mj-lt"/>
              <a:buAutoNum type="arabicPeriod"/>
              <a:tabLst>
                <a:tab pos="914400" algn="l"/>
                <a:tab pos="2286000" algn="l"/>
                <a:tab pos="2914650" algn="l"/>
              </a:tabLst>
            </a:pPr>
            <a:r>
              <a:rPr lang="en-US" sz="2800" b="1" dirty="0" smtClean="0">
                <a:solidFill>
                  <a:srgbClr val="FF0000"/>
                </a:solidFill>
              </a:rPr>
              <a:t>R</a:t>
            </a:r>
            <a:r>
              <a:rPr lang="en-US" sz="2800" dirty="0" smtClean="0"/>
              <a:t> </a:t>
            </a:r>
            <a:r>
              <a:rPr lang="en-US" sz="2800" dirty="0"/>
              <a:t>Decide if these are expressions, formulae, equations or </a:t>
            </a:r>
            <a:r>
              <a:rPr lang="en-US" sz="2800" dirty="0" smtClean="0"/>
              <a:t>identities. </a:t>
            </a:r>
          </a:p>
          <a:p>
            <a:pPr marL="914400" lvl="1" indent="-457200">
              <a:buClr>
                <a:srgbClr val="C00000"/>
              </a:buClr>
              <a:buFont typeface="+mj-lt"/>
              <a:buAutoNum type="alphaLcPeriod"/>
              <a:tabLst>
                <a:tab pos="914400" algn="l"/>
                <a:tab pos="2286000" algn="l"/>
                <a:tab pos="2914650" algn="l"/>
              </a:tabLst>
            </a:pPr>
            <a:r>
              <a:rPr lang="en-US" sz="2800" i="1" dirty="0" smtClean="0"/>
              <a:t>x</a:t>
            </a:r>
            <a:r>
              <a:rPr lang="en-US" sz="2800" baseline="30000" dirty="0" smtClean="0"/>
              <a:t>2</a:t>
            </a:r>
            <a:r>
              <a:rPr lang="en-US" sz="2800" dirty="0" smtClean="0"/>
              <a:t> </a:t>
            </a:r>
            <a:r>
              <a:rPr lang="en-US" sz="2800" dirty="0"/>
              <a:t>+ </a:t>
            </a:r>
            <a:r>
              <a:rPr lang="en-US" sz="2800" i="1" dirty="0"/>
              <a:t>x</a:t>
            </a:r>
            <a:r>
              <a:rPr lang="en-US" sz="2800" dirty="0"/>
              <a:t> + 1 </a:t>
            </a:r>
            <a:r>
              <a:rPr lang="en-US" sz="2800" dirty="0" smtClean="0"/>
              <a:t>	</a:t>
            </a:r>
          </a:p>
          <a:p>
            <a:pPr marL="914400" lvl="1" indent="-457200">
              <a:buClr>
                <a:srgbClr val="C00000"/>
              </a:buClr>
              <a:buFont typeface="+mj-lt"/>
              <a:buAutoNum type="alphaLcPeriod"/>
              <a:tabLst>
                <a:tab pos="914400" algn="l"/>
                <a:tab pos="2286000" algn="l"/>
                <a:tab pos="2914650" algn="l"/>
              </a:tabLst>
            </a:pPr>
            <a:r>
              <a:rPr lang="en-US" sz="2800" dirty="0" smtClean="0"/>
              <a:t>5</a:t>
            </a:r>
            <a:r>
              <a:rPr lang="en-US" sz="2800" i="1" dirty="0" smtClean="0"/>
              <a:t>x</a:t>
            </a:r>
            <a:r>
              <a:rPr lang="en-US" sz="2800" dirty="0" smtClean="0"/>
              <a:t> - 2 </a:t>
            </a:r>
            <a:r>
              <a:rPr lang="en-US" sz="2800" dirty="0"/>
              <a:t>= 33 </a:t>
            </a:r>
            <a:endParaRPr lang="en-US" sz="2800" dirty="0" smtClean="0"/>
          </a:p>
          <a:p>
            <a:pPr marL="914400" lvl="1" indent="-457200">
              <a:buClr>
                <a:srgbClr val="C00000"/>
              </a:buClr>
              <a:buFont typeface="+mj-lt"/>
              <a:buAutoNum type="alphaLcPeriod" startAt="3"/>
              <a:tabLst>
                <a:tab pos="914400" algn="l"/>
                <a:tab pos="2286000" algn="l"/>
                <a:tab pos="2914650" algn="l"/>
              </a:tabLst>
            </a:pPr>
            <a:r>
              <a:rPr lang="en-US" sz="2800" i="1" dirty="0" smtClean="0"/>
              <a:t>E</a:t>
            </a:r>
            <a:r>
              <a:rPr lang="en-US" sz="2800" dirty="0" smtClean="0"/>
              <a:t> </a:t>
            </a:r>
            <a:r>
              <a:rPr lang="en-US" sz="2800" dirty="0"/>
              <a:t>= </a:t>
            </a:r>
            <a:r>
              <a:rPr lang="en-US" sz="2800" i="1" dirty="0" err="1"/>
              <a:t>mgh</a:t>
            </a:r>
            <a:r>
              <a:rPr lang="en-US" sz="2800" dirty="0"/>
              <a:t> </a:t>
            </a:r>
            <a:r>
              <a:rPr lang="en-US" sz="2800" dirty="0" smtClean="0"/>
              <a:t>	</a:t>
            </a:r>
          </a:p>
          <a:p>
            <a:pPr marL="914400" lvl="1" indent="-457200">
              <a:buClr>
                <a:srgbClr val="C00000"/>
              </a:buClr>
              <a:buFont typeface="+mj-lt"/>
              <a:buAutoNum type="alphaLcPeriod" startAt="3"/>
              <a:tabLst>
                <a:tab pos="914400" algn="l"/>
                <a:tab pos="2286000" algn="l"/>
                <a:tab pos="2914650" algn="l"/>
              </a:tabLst>
            </a:pPr>
            <a:r>
              <a:rPr lang="en-US" sz="2800" dirty="0" smtClean="0"/>
              <a:t>3(</a:t>
            </a:r>
            <a:r>
              <a:rPr lang="en-US" sz="2800" i="1" dirty="0" smtClean="0"/>
              <a:t>x</a:t>
            </a:r>
            <a:r>
              <a:rPr lang="en-US" sz="2800" dirty="0" smtClean="0"/>
              <a:t> </a:t>
            </a:r>
            <a:r>
              <a:rPr lang="en-US" sz="2800" dirty="0"/>
              <a:t>+ </a:t>
            </a:r>
            <a:r>
              <a:rPr lang="en-US" sz="2800" dirty="0" smtClean="0"/>
              <a:t>2) </a:t>
            </a:r>
            <a:r>
              <a:rPr lang="en-US" sz="2800" dirty="0"/>
              <a:t>= 3</a:t>
            </a:r>
            <a:r>
              <a:rPr lang="en-US" sz="2800" i="1" dirty="0"/>
              <a:t>x</a:t>
            </a:r>
            <a:r>
              <a:rPr lang="en-US" sz="2800" dirty="0"/>
              <a:t> + </a:t>
            </a:r>
            <a:r>
              <a:rPr lang="en-US" sz="2800" dirty="0" smtClean="0"/>
              <a:t>6</a:t>
            </a:r>
            <a:endParaRPr lang="en-US" sz="2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833593314"/>
      </p:ext>
    </p:extLst>
  </p:cSld>
  <p:clrMapOvr>
    <a:masterClrMapping/>
  </p:clrMapOvr>
  <p:transition advClick="0"/>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20.6 </a:t>
            </a:r>
            <a:r>
              <a:rPr lang="en-GB" sz="4000" dirty="0"/>
              <a:t>– </a:t>
            </a:r>
            <a:r>
              <a:rPr lang="en-GB" sz="4000" dirty="0" smtClean="0"/>
              <a:t>Proof</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167</a:t>
            </a:r>
            <a:endParaRPr lang="en-GB" sz="1400" b="1" dirty="0">
              <a:latin typeface="Calibri" panose="020F0502020204030204" pitchFamily="34" charset="0"/>
            </a:endParaRPr>
          </a:p>
        </p:txBody>
      </p:sp>
      <p:sp>
        <p:nvSpPr>
          <p:cNvPr id="3" name="Rectangle 2"/>
          <p:cNvSpPr/>
          <p:nvPr/>
        </p:nvSpPr>
        <p:spPr>
          <a:xfrm>
            <a:off x="251520" y="1196752"/>
            <a:ext cx="5256584" cy="5586145"/>
          </a:xfrm>
          <a:prstGeom prst="rect">
            <a:avLst/>
          </a:prstGeom>
        </p:spPr>
        <p:txBody>
          <a:bodyPr wrap="square">
            <a:spAutoFit/>
          </a:bodyPr>
          <a:lstStyle/>
          <a:p>
            <a:pPr marL="457200" indent="-457200">
              <a:buClr>
                <a:srgbClr val="C00000"/>
              </a:buClr>
              <a:buFont typeface="+mj-lt"/>
              <a:buAutoNum type="arabicPeriod" startAt="3"/>
              <a:tabLst>
                <a:tab pos="914400" algn="l"/>
                <a:tab pos="2286000" algn="l"/>
                <a:tab pos="2914650" algn="l"/>
              </a:tabLst>
            </a:pPr>
            <a:r>
              <a:rPr lang="en-US" sz="2100" dirty="0" smtClean="0"/>
              <a:t>Show </a:t>
            </a:r>
            <a:r>
              <a:rPr lang="en-US" sz="2100" dirty="0"/>
              <a:t>that </a:t>
            </a:r>
            <a:endParaRPr lang="en-US" sz="2100" dirty="0" smtClean="0"/>
          </a:p>
          <a:p>
            <a:pPr marL="857250" lvl="1" indent="-400050">
              <a:buClr>
                <a:srgbClr val="C00000"/>
              </a:buClr>
              <a:buFont typeface="+mj-lt"/>
              <a:buAutoNum type="alphaLcPeriod"/>
              <a:tabLst>
                <a:tab pos="2286000" algn="l"/>
                <a:tab pos="2914650" algn="l"/>
              </a:tabLst>
            </a:pPr>
            <a:r>
              <a:rPr lang="en-US" sz="2100" i="1" dirty="0" smtClean="0"/>
              <a:t>x</a:t>
            </a:r>
            <a:r>
              <a:rPr lang="en-US" sz="2100" dirty="0" smtClean="0"/>
              <a:t>(</a:t>
            </a:r>
            <a:r>
              <a:rPr lang="en-US" sz="2100" i="1" dirty="0" smtClean="0"/>
              <a:t>x</a:t>
            </a:r>
            <a:r>
              <a:rPr lang="en-US" sz="2100" dirty="0" smtClean="0"/>
              <a:t> </a:t>
            </a:r>
            <a:r>
              <a:rPr lang="en-US" sz="2100" dirty="0"/>
              <a:t>+ 5</a:t>
            </a:r>
            <a:r>
              <a:rPr lang="en-US" sz="2100" dirty="0" smtClean="0"/>
              <a:t>) ≡ </a:t>
            </a:r>
            <a:r>
              <a:rPr lang="en-US" sz="2100" i="1" dirty="0" smtClean="0"/>
              <a:t>x</a:t>
            </a:r>
            <a:r>
              <a:rPr lang="en-US" sz="2100" baseline="30000" dirty="0" smtClean="0"/>
              <a:t>2</a:t>
            </a:r>
            <a:r>
              <a:rPr lang="en-US" sz="2100" dirty="0" smtClean="0"/>
              <a:t> </a:t>
            </a:r>
            <a:r>
              <a:rPr lang="en-US" sz="2100" dirty="0"/>
              <a:t>+ 5</a:t>
            </a:r>
            <a:r>
              <a:rPr lang="en-US" sz="2100" i="1" dirty="0"/>
              <a:t>x</a:t>
            </a:r>
            <a:r>
              <a:rPr lang="en-US" sz="2100" dirty="0"/>
              <a:t> </a:t>
            </a:r>
            <a:endParaRPr lang="en-US" sz="2100" dirty="0" smtClean="0"/>
          </a:p>
          <a:p>
            <a:pPr marL="857250" lvl="1" indent="-400050">
              <a:buClr>
                <a:srgbClr val="C00000"/>
              </a:buClr>
              <a:buFont typeface="+mj-lt"/>
              <a:buAutoNum type="alphaLcPeriod"/>
              <a:tabLst>
                <a:tab pos="2286000" algn="l"/>
                <a:tab pos="2914650" algn="l"/>
              </a:tabLst>
            </a:pPr>
            <a:r>
              <a:rPr lang="en-US" sz="2100" dirty="0" smtClean="0"/>
              <a:t>(</a:t>
            </a:r>
            <a:r>
              <a:rPr lang="en-US" sz="2100" i="1" dirty="0"/>
              <a:t>x</a:t>
            </a:r>
            <a:r>
              <a:rPr lang="en-US" sz="2100" dirty="0"/>
              <a:t> - </a:t>
            </a:r>
            <a:r>
              <a:rPr lang="en-US" sz="2100" dirty="0" smtClean="0"/>
              <a:t>1)</a:t>
            </a:r>
            <a:r>
              <a:rPr lang="en-US" sz="2100" baseline="30000" dirty="0" smtClean="0"/>
              <a:t>2</a:t>
            </a:r>
            <a:r>
              <a:rPr lang="en-US" sz="2100" dirty="0" smtClean="0"/>
              <a:t> </a:t>
            </a:r>
            <a:r>
              <a:rPr lang="en-US" sz="2100" dirty="0"/>
              <a:t>+ </a:t>
            </a:r>
            <a:r>
              <a:rPr lang="en-US" sz="2100" dirty="0" smtClean="0"/>
              <a:t>2</a:t>
            </a:r>
            <a:r>
              <a:rPr lang="en-US" sz="2100" i="1" dirty="0" smtClean="0"/>
              <a:t>x</a:t>
            </a:r>
            <a:r>
              <a:rPr lang="en-US" sz="2100" dirty="0" smtClean="0"/>
              <a:t> </a:t>
            </a:r>
            <a:r>
              <a:rPr lang="en-US" sz="2100" dirty="0"/>
              <a:t>≡</a:t>
            </a:r>
            <a:r>
              <a:rPr lang="en-US" sz="2100" dirty="0" smtClean="0"/>
              <a:t> </a:t>
            </a:r>
            <a:r>
              <a:rPr lang="en-US" sz="2100" i="1" dirty="0" smtClean="0"/>
              <a:t>x</a:t>
            </a:r>
            <a:r>
              <a:rPr lang="en-US" sz="2100" baseline="30000" dirty="0" smtClean="0"/>
              <a:t>2</a:t>
            </a:r>
            <a:r>
              <a:rPr lang="en-US" sz="2100" dirty="0" smtClean="0"/>
              <a:t> + </a:t>
            </a:r>
            <a:r>
              <a:rPr lang="en-US" sz="2100" dirty="0"/>
              <a:t>1 </a:t>
            </a:r>
            <a:endParaRPr lang="en-US" sz="2100" dirty="0" smtClean="0"/>
          </a:p>
          <a:p>
            <a:pPr marL="857250" lvl="1" indent="-400050">
              <a:buClr>
                <a:srgbClr val="C00000"/>
              </a:buClr>
              <a:buFont typeface="+mj-lt"/>
              <a:buAutoNum type="alphaLcPeriod"/>
              <a:tabLst>
                <a:tab pos="2286000" algn="l"/>
                <a:tab pos="2914650" algn="l"/>
              </a:tabLst>
            </a:pPr>
            <a:r>
              <a:rPr lang="en-US" sz="2100" i="1" dirty="0" smtClean="0"/>
              <a:t>x</a:t>
            </a:r>
            <a:r>
              <a:rPr lang="en-US" sz="2100" baseline="30000" dirty="0" smtClean="0"/>
              <a:t>2</a:t>
            </a:r>
            <a:r>
              <a:rPr lang="en-US" sz="2100" dirty="0" smtClean="0"/>
              <a:t> </a:t>
            </a:r>
            <a:r>
              <a:rPr lang="en-US" sz="2100" dirty="0"/>
              <a:t>+ 5</a:t>
            </a:r>
            <a:r>
              <a:rPr lang="en-US" sz="2100" i="1" dirty="0"/>
              <a:t>x</a:t>
            </a:r>
            <a:r>
              <a:rPr lang="en-US" sz="2100" dirty="0"/>
              <a:t> + 10 ≡</a:t>
            </a:r>
            <a:r>
              <a:rPr lang="en-US" sz="2100" dirty="0" smtClean="0"/>
              <a:t> </a:t>
            </a:r>
            <a:r>
              <a:rPr lang="en-US" sz="2100" dirty="0"/>
              <a:t>(</a:t>
            </a:r>
            <a:r>
              <a:rPr lang="en-US" sz="2100" i="1" dirty="0"/>
              <a:t>x</a:t>
            </a:r>
            <a:r>
              <a:rPr lang="en-US" sz="2100" dirty="0"/>
              <a:t> + </a:t>
            </a:r>
            <a:r>
              <a:rPr lang="en-US" sz="2100" dirty="0" smtClean="0"/>
              <a:t>3)</a:t>
            </a:r>
            <a:r>
              <a:rPr lang="en-US" sz="2100" baseline="30000" dirty="0" smtClean="0"/>
              <a:t>2 </a:t>
            </a:r>
            <a:r>
              <a:rPr lang="en-US" sz="2100" dirty="0" smtClean="0"/>
              <a:t>- </a:t>
            </a:r>
            <a:r>
              <a:rPr lang="en-US" sz="2100" i="1" dirty="0" smtClean="0"/>
              <a:t>x</a:t>
            </a:r>
            <a:r>
              <a:rPr lang="en-US" sz="2100" dirty="0" smtClean="0"/>
              <a:t> +1</a:t>
            </a:r>
          </a:p>
          <a:p>
            <a:pPr marL="857250" lvl="1" indent="-400050">
              <a:buClr>
                <a:srgbClr val="C00000"/>
              </a:buClr>
              <a:buFont typeface="+mj-lt"/>
              <a:buAutoNum type="alphaLcPeriod"/>
              <a:tabLst>
                <a:tab pos="2286000" algn="l"/>
                <a:tab pos="2914650" algn="l"/>
              </a:tabLst>
            </a:pPr>
            <a:r>
              <a:rPr lang="en-US" sz="2100" dirty="0" smtClean="0"/>
              <a:t>3</a:t>
            </a:r>
            <a:r>
              <a:rPr lang="en-US" sz="2100" i="1" dirty="0" smtClean="0"/>
              <a:t>x</a:t>
            </a:r>
            <a:r>
              <a:rPr lang="en-US" sz="2100" baseline="30000" dirty="0" smtClean="0"/>
              <a:t>3</a:t>
            </a:r>
            <a:r>
              <a:rPr lang="en-US" sz="2100" dirty="0" smtClean="0"/>
              <a:t> </a:t>
            </a:r>
            <a:r>
              <a:rPr lang="en-US" sz="2100" dirty="0"/>
              <a:t>- </a:t>
            </a:r>
            <a:r>
              <a:rPr lang="en-US" sz="2100" dirty="0" smtClean="0"/>
              <a:t>2</a:t>
            </a:r>
            <a:r>
              <a:rPr lang="en-US" sz="2100" i="1" dirty="0" smtClean="0"/>
              <a:t>x</a:t>
            </a:r>
            <a:r>
              <a:rPr lang="en-US" sz="2100" baseline="30000" dirty="0" smtClean="0"/>
              <a:t>2</a:t>
            </a:r>
            <a:r>
              <a:rPr lang="en-US" sz="2100" dirty="0" smtClean="0"/>
              <a:t> </a:t>
            </a:r>
            <a:r>
              <a:rPr lang="en-US" sz="2100" dirty="0"/>
              <a:t>≡</a:t>
            </a:r>
            <a:r>
              <a:rPr lang="en-US" sz="2100" dirty="0" smtClean="0"/>
              <a:t> x</a:t>
            </a:r>
            <a:r>
              <a:rPr lang="en-US" sz="2100" baseline="30000" dirty="0" smtClean="0"/>
              <a:t>2</a:t>
            </a:r>
            <a:r>
              <a:rPr lang="en-US" sz="2100" dirty="0" smtClean="0"/>
              <a:t>(3</a:t>
            </a:r>
            <a:r>
              <a:rPr lang="en-US" sz="2100" i="1" dirty="0" smtClean="0"/>
              <a:t>x</a:t>
            </a:r>
            <a:r>
              <a:rPr lang="en-US" sz="2100" dirty="0" smtClean="0"/>
              <a:t> </a:t>
            </a:r>
            <a:r>
              <a:rPr lang="en-US" sz="2100" dirty="0"/>
              <a:t>- </a:t>
            </a:r>
            <a:r>
              <a:rPr lang="en-US" sz="2100" dirty="0" smtClean="0"/>
              <a:t>2) </a:t>
            </a:r>
          </a:p>
          <a:p>
            <a:pPr marL="857250" lvl="1" indent="-400050">
              <a:buClr>
                <a:srgbClr val="C00000"/>
              </a:buClr>
              <a:buFont typeface="+mj-lt"/>
              <a:buAutoNum type="alphaLcPeriod"/>
              <a:tabLst>
                <a:tab pos="2286000" algn="l"/>
                <a:tab pos="2914650" algn="l"/>
              </a:tabLst>
            </a:pPr>
            <a:r>
              <a:rPr lang="en-US" sz="2100" i="1" dirty="0" smtClean="0"/>
              <a:t>x</a:t>
            </a:r>
            <a:r>
              <a:rPr lang="en-US" sz="2100" baseline="30000" dirty="0" smtClean="0"/>
              <a:t>2</a:t>
            </a:r>
            <a:r>
              <a:rPr lang="en-US" sz="2100" dirty="0" smtClean="0"/>
              <a:t> - 25 </a:t>
            </a:r>
            <a:r>
              <a:rPr lang="en-US" sz="2100" dirty="0"/>
              <a:t>≡</a:t>
            </a:r>
            <a:r>
              <a:rPr lang="en-US" sz="2100" dirty="0" smtClean="0"/>
              <a:t> </a:t>
            </a:r>
            <a:r>
              <a:rPr lang="en-US" sz="2100" dirty="0"/>
              <a:t>(</a:t>
            </a:r>
            <a:r>
              <a:rPr lang="en-US" sz="2100" i="1" dirty="0"/>
              <a:t>x</a:t>
            </a:r>
            <a:r>
              <a:rPr lang="en-US" sz="2100" dirty="0"/>
              <a:t> + 5)(</a:t>
            </a:r>
            <a:r>
              <a:rPr lang="en-US" sz="2100" i="1" dirty="0" smtClean="0"/>
              <a:t>x </a:t>
            </a:r>
            <a:r>
              <a:rPr lang="en-US" sz="2100" dirty="0" smtClean="0"/>
              <a:t>- 5</a:t>
            </a:r>
            <a:r>
              <a:rPr lang="en-US" sz="2100" dirty="0"/>
              <a:t>) </a:t>
            </a:r>
            <a:endParaRPr lang="en-US" sz="2100" dirty="0" smtClean="0"/>
          </a:p>
          <a:p>
            <a:pPr marL="857250" lvl="1" indent="-400050">
              <a:buClr>
                <a:srgbClr val="C00000"/>
              </a:buClr>
              <a:buFont typeface="+mj-lt"/>
              <a:buAutoNum type="alphaLcPeriod"/>
              <a:tabLst>
                <a:tab pos="2286000" algn="l"/>
                <a:tab pos="2914650" algn="l"/>
              </a:tabLst>
            </a:pPr>
            <a:r>
              <a:rPr lang="en-US" sz="2100" dirty="0" smtClean="0"/>
              <a:t>(</a:t>
            </a:r>
            <a:r>
              <a:rPr lang="en-US" sz="2100" i="1" dirty="0" smtClean="0"/>
              <a:t>x</a:t>
            </a:r>
            <a:r>
              <a:rPr lang="en-US" sz="2100" dirty="0" smtClean="0"/>
              <a:t> </a:t>
            </a:r>
            <a:r>
              <a:rPr lang="en-US" sz="2100" dirty="0"/>
              <a:t>+ </a:t>
            </a:r>
            <a:r>
              <a:rPr lang="en-US" sz="2100" i="1" dirty="0"/>
              <a:t>y</a:t>
            </a:r>
            <a:r>
              <a:rPr lang="en-US" sz="2100" dirty="0"/>
              <a:t>)(</a:t>
            </a:r>
            <a:r>
              <a:rPr lang="en-US" sz="2100" i="1" dirty="0" smtClean="0"/>
              <a:t>x </a:t>
            </a:r>
            <a:r>
              <a:rPr lang="en-US" sz="2100" dirty="0" smtClean="0"/>
              <a:t>- </a:t>
            </a:r>
            <a:r>
              <a:rPr lang="en-US" sz="2100" i="1" dirty="0" smtClean="0"/>
              <a:t>y</a:t>
            </a:r>
            <a:r>
              <a:rPr lang="en-US" sz="2100" dirty="0" smtClean="0"/>
              <a:t>) </a:t>
            </a:r>
            <a:r>
              <a:rPr lang="en-US" sz="2100" dirty="0"/>
              <a:t>≡ </a:t>
            </a:r>
            <a:r>
              <a:rPr lang="en-US" sz="2100" dirty="0" smtClean="0"/>
              <a:t> x</a:t>
            </a:r>
            <a:r>
              <a:rPr lang="en-US" sz="2100" baseline="30000" dirty="0" smtClean="0"/>
              <a:t>2 </a:t>
            </a:r>
            <a:r>
              <a:rPr lang="en-US" sz="2100" dirty="0" smtClean="0"/>
              <a:t>– </a:t>
            </a:r>
            <a:r>
              <a:rPr lang="en-US" sz="2100" i="1" dirty="0" smtClean="0"/>
              <a:t>y</a:t>
            </a:r>
            <a:r>
              <a:rPr lang="en-US" sz="2100" baseline="30000" dirty="0" smtClean="0"/>
              <a:t>2</a:t>
            </a:r>
          </a:p>
          <a:p>
            <a:pPr marL="457200" indent="-457200">
              <a:buClr>
                <a:srgbClr val="C00000"/>
              </a:buClr>
              <a:buFont typeface="+mj-lt"/>
              <a:buAutoNum type="arabicPeriod" startAt="3"/>
              <a:tabLst>
                <a:tab pos="914400" algn="l"/>
                <a:tab pos="2286000" algn="l"/>
                <a:tab pos="2914650" algn="l"/>
              </a:tabLst>
            </a:pPr>
            <a:r>
              <a:rPr lang="en-US" sz="2100" dirty="0"/>
              <a:t>Follow the steps to show that </a:t>
            </a:r>
            <a:r>
              <a:rPr lang="en-US" sz="2100" dirty="0" smtClean="0"/>
              <a:t/>
            </a:r>
            <a:br>
              <a:rPr lang="en-US" sz="2100" dirty="0" smtClean="0"/>
            </a:br>
            <a:r>
              <a:rPr lang="en-US" sz="2100" dirty="0" smtClean="0"/>
              <a:t>(</a:t>
            </a:r>
            <a:r>
              <a:rPr lang="en-US" sz="2100" i="1" dirty="0"/>
              <a:t>x</a:t>
            </a:r>
            <a:r>
              <a:rPr lang="en-US" sz="2100" dirty="0"/>
              <a:t> + 4</a:t>
            </a:r>
            <a:r>
              <a:rPr lang="en-US" sz="2100" dirty="0" smtClean="0"/>
              <a:t>)(</a:t>
            </a:r>
            <a:r>
              <a:rPr lang="en-US" sz="2100" i="1" dirty="0"/>
              <a:t>x</a:t>
            </a:r>
            <a:r>
              <a:rPr lang="en-US" sz="2100" dirty="0"/>
              <a:t> + 6) + 1 ≡</a:t>
            </a:r>
            <a:r>
              <a:rPr lang="en-US" sz="2100" dirty="0" smtClean="0"/>
              <a:t> </a:t>
            </a:r>
            <a:r>
              <a:rPr lang="en-US" sz="2100" dirty="0"/>
              <a:t>(</a:t>
            </a:r>
            <a:r>
              <a:rPr lang="en-US" sz="2100" i="1" dirty="0"/>
              <a:t>x</a:t>
            </a:r>
            <a:r>
              <a:rPr lang="en-US" sz="2100" dirty="0"/>
              <a:t> + 5)</a:t>
            </a:r>
            <a:r>
              <a:rPr lang="en-US" sz="2100" baseline="30000" dirty="0"/>
              <a:t>2</a:t>
            </a:r>
            <a:r>
              <a:rPr lang="en-US" sz="2100" dirty="0"/>
              <a:t> </a:t>
            </a:r>
            <a:endParaRPr lang="en-US" sz="2100" dirty="0" smtClean="0"/>
          </a:p>
          <a:p>
            <a:pPr marL="857250" lvl="1" indent="-400050">
              <a:buClr>
                <a:srgbClr val="C00000"/>
              </a:buClr>
              <a:buFont typeface="+mj-lt"/>
              <a:buAutoNum type="alphaLcPeriod"/>
              <a:tabLst>
                <a:tab pos="2286000" algn="l"/>
                <a:tab pos="2914650" algn="l"/>
              </a:tabLst>
            </a:pPr>
            <a:r>
              <a:rPr lang="en-US" sz="2100" dirty="0" smtClean="0"/>
              <a:t>Multiply </a:t>
            </a:r>
            <a:r>
              <a:rPr lang="en-US" sz="2100" dirty="0"/>
              <a:t>out the brackets on the LHS.</a:t>
            </a:r>
          </a:p>
          <a:p>
            <a:pPr marL="857250" lvl="1" indent="-400050">
              <a:buClr>
                <a:srgbClr val="C00000"/>
              </a:buClr>
              <a:buFont typeface="+mj-lt"/>
              <a:buAutoNum type="alphaLcPeriod"/>
              <a:tabLst>
                <a:tab pos="2286000" algn="l"/>
                <a:tab pos="2914650" algn="l"/>
              </a:tabLst>
            </a:pPr>
            <a:r>
              <a:rPr lang="en-US" sz="2100" dirty="0" smtClean="0"/>
              <a:t>Simplify </a:t>
            </a:r>
            <a:r>
              <a:rPr lang="en-US" sz="2100" dirty="0"/>
              <a:t>the LHS by collecting like </a:t>
            </a:r>
            <a:r>
              <a:rPr lang="en-US" sz="2100" dirty="0" smtClean="0"/>
              <a:t>terms. </a:t>
            </a:r>
          </a:p>
          <a:p>
            <a:pPr marL="857250" lvl="1" indent="-400050">
              <a:buClr>
                <a:srgbClr val="C00000"/>
              </a:buClr>
              <a:buFont typeface="+mj-lt"/>
              <a:buAutoNum type="alphaLcPeriod"/>
              <a:tabLst>
                <a:tab pos="2286000" algn="l"/>
                <a:tab pos="2914650" algn="l"/>
              </a:tabLst>
            </a:pPr>
            <a:r>
              <a:rPr lang="en-US" sz="2100" dirty="0" smtClean="0"/>
              <a:t>Multiply </a:t>
            </a:r>
            <a:r>
              <a:rPr lang="en-US" sz="2100" dirty="0"/>
              <a:t>out the brackets on the RHS. </a:t>
            </a:r>
            <a:endParaRPr lang="en-US" sz="2100" dirty="0" smtClean="0"/>
          </a:p>
          <a:p>
            <a:pPr marL="857250" lvl="1" indent="-400050">
              <a:buClr>
                <a:srgbClr val="C00000"/>
              </a:buClr>
              <a:buFont typeface="+mj-lt"/>
              <a:buAutoNum type="alphaLcPeriod"/>
              <a:tabLst>
                <a:tab pos="2286000" algn="l"/>
                <a:tab pos="2914650" algn="l"/>
              </a:tabLst>
            </a:pPr>
            <a:r>
              <a:rPr lang="en-US" sz="2100" dirty="0" smtClean="0"/>
              <a:t>Show </a:t>
            </a:r>
            <a:r>
              <a:rPr lang="en-US" sz="2100" dirty="0"/>
              <a:t>that the LHS and RHS are the same.</a:t>
            </a:r>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l="6131" t="2775" r="6497" b="4703"/>
          <a:stretch/>
        </p:blipFill>
        <p:spPr>
          <a:xfrm>
            <a:off x="4557514" y="1281393"/>
            <a:ext cx="936104" cy="1067487"/>
          </a:xfrm>
          <a:prstGeom prst="rect">
            <a:avLst/>
          </a:prstGeom>
          <a:noFill/>
          <a:ln w="9525">
            <a:noFill/>
            <a:miter lim="800000"/>
            <a:headEnd/>
            <a:tailEnd/>
          </a:ln>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282205975"/>
      </p:ext>
    </p:extLst>
  </p:cSld>
  <p:clrMapOvr>
    <a:masterClrMapping/>
  </p:clrMapOvr>
  <p:transition advClick="0"/>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20.6 </a:t>
            </a:r>
            <a:r>
              <a:rPr lang="en-GB" sz="4000" dirty="0"/>
              <a:t>– </a:t>
            </a:r>
            <a:r>
              <a:rPr lang="en-GB" sz="4000" dirty="0" smtClean="0"/>
              <a:t>Proof</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167</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00050" indent="-400050">
              <a:buClr>
                <a:srgbClr val="C00000"/>
              </a:buClr>
              <a:buFont typeface="+mj-lt"/>
              <a:buAutoNum type="arabicPeriod" startAt="5"/>
              <a:tabLst>
                <a:tab pos="914400" algn="l"/>
                <a:tab pos="2286000" algn="l"/>
                <a:tab pos="2914650" algn="l"/>
              </a:tabLst>
            </a:pPr>
            <a:r>
              <a:rPr lang="en-US" sz="2200" dirty="0"/>
              <a:t>A rectangular card with length x + 5 and width x + 3 has a smaller square cut out of the </a:t>
            </a:r>
            <a:r>
              <a:rPr lang="en-US" sz="2200" dirty="0" smtClean="0"/>
              <a:t/>
            </a:r>
            <a:br>
              <a:rPr lang="en-US" sz="2200" dirty="0" smtClean="0"/>
            </a:br>
            <a:r>
              <a:rPr lang="en-US" sz="2200" dirty="0" smtClean="0"/>
              <a:t>middle</a:t>
            </a:r>
            <a:r>
              <a:rPr lang="en-US" sz="2200" dirty="0"/>
              <a:t>. The </a:t>
            </a:r>
            <a:r>
              <a:rPr lang="en-US" sz="2200" dirty="0" smtClean="0"/>
              <a:t/>
            </a:r>
            <a:br>
              <a:rPr lang="en-US" sz="2200" dirty="0" smtClean="0"/>
            </a:br>
            <a:r>
              <a:rPr lang="en-US" sz="2200" dirty="0" smtClean="0"/>
              <a:t>square </a:t>
            </a:r>
            <a:r>
              <a:rPr lang="en-US" sz="2200" dirty="0"/>
              <a:t>has </a:t>
            </a:r>
            <a:r>
              <a:rPr lang="en-US" sz="2200" dirty="0" smtClean="0"/>
              <a:t/>
            </a:r>
            <a:br>
              <a:rPr lang="en-US" sz="2200" dirty="0" smtClean="0"/>
            </a:br>
            <a:r>
              <a:rPr lang="en-US" sz="2200" dirty="0" smtClean="0"/>
              <a:t>sides </a:t>
            </a:r>
            <a:r>
              <a:rPr lang="en-US" sz="2200" dirty="0"/>
              <a:t>of </a:t>
            </a:r>
            <a:r>
              <a:rPr lang="en-US" sz="2200" dirty="0" smtClean="0"/>
              <a:t/>
            </a:r>
            <a:br>
              <a:rPr lang="en-US" sz="2200" dirty="0" smtClean="0"/>
            </a:br>
            <a:r>
              <a:rPr lang="en-US" sz="2200" dirty="0" smtClean="0"/>
              <a:t>length </a:t>
            </a:r>
            <a:br>
              <a:rPr lang="en-US" sz="2200" dirty="0" smtClean="0"/>
            </a:br>
            <a:r>
              <a:rPr lang="en-US" sz="2200" i="1" dirty="0" smtClean="0"/>
              <a:t>x</a:t>
            </a:r>
            <a:r>
              <a:rPr lang="en-US" sz="2200" dirty="0" smtClean="0"/>
              <a:t> </a:t>
            </a:r>
            <a:r>
              <a:rPr lang="en-US" sz="2200" dirty="0"/>
              <a:t>+ 1</a:t>
            </a:r>
            <a:r>
              <a:rPr lang="en-US" sz="2200" dirty="0" smtClean="0"/>
              <a:t>.</a:t>
            </a:r>
            <a:br>
              <a:rPr lang="en-US" sz="2200" dirty="0" smtClean="0"/>
            </a:br>
            <a:endParaRPr lang="en-US" sz="1600" dirty="0"/>
          </a:p>
          <a:p>
            <a:pPr marL="742950" lvl="1" indent="-400050">
              <a:buClr>
                <a:srgbClr val="C00000"/>
              </a:buClr>
              <a:buFont typeface="+mj-lt"/>
              <a:buAutoNum type="alphaLcPeriod"/>
              <a:tabLst>
                <a:tab pos="2286000" algn="l"/>
                <a:tab pos="2914650" algn="l"/>
              </a:tabLst>
            </a:pPr>
            <a:r>
              <a:rPr lang="en-US" sz="2200" dirty="0" smtClean="0"/>
              <a:t>Write </a:t>
            </a:r>
            <a:r>
              <a:rPr lang="en-US" sz="2200" dirty="0"/>
              <a:t>an expression for the total area of the rectangle before the middle was cut out. </a:t>
            </a:r>
            <a:endParaRPr lang="en-US" sz="2200" dirty="0" smtClean="0"/>
          </a:p>
          <a:p>
            <a:pPr marL="742950" lvl="1" indent="-400050">
              <a:buClr>
                <a:srgbClr val="C00000"/>
              </a:buClr>
              <a:buFont typeface="+mj-lt"/>
              <a:buAutoNum type="alphaLcPeriod"/>
              <a:tabLst>
                <a:tab pos="2286000" algn="l"/>
                <a:tab pos="2914650" algn="l"/>
              </a:tabLst>
            </a:pPr>
            <a:r>
              <a:rPr lang="en-US" sz="2200" dirty="0" smtClean="0"/>
              <a:t>Write </a:t>
            </a:r>
            <a:r>
              <a:rPr lang="en-US" sz="2200" dirty="0"/>
              <a:t>an expression for the area of the square that has been cut out. </a:t>
            </a:r>
            <a:endParaRPr lang="en-US" sz="2200" dirty="0" smtClean="0"/>
          </a:p>
          <a:p>
            <a:pPr marL="742950" lvl="1" indent="-400050">
              <a:buClr>
                <a:srgbClr val="C00000"/>
              </a:buClr>
              <a:buFont typeface="+mj-lt"/>
              <a:buAutoNum type="alphaLcPeriod"/>
              <a:tabLst>
                <a:tab pos="2286000" algn="l"/>
                <a:tab pos="2914650" algn="l"/>
              </a:tabLst>
            </a:pPr>
            <a:r>
              <a:rPr lang="en-US" sz="2200" dirty="0" smtClean="0"/>
              <a:t>Show </a:t>
            </a:r>
            <a:r>
              <a:rPr lang="en-US" sz="2200" dirty="0"/>
              <a:t>that the area of the remaining card is 6x + 14.</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699792" y="2239585"/>
            <a:ext cx="2756231" cy="1837487"/>
          </a:xfrm>
          <a:prstGeom prst="rect">
            <a:avLst/>
          </a:prstGeom>
          <a:noFill/>
          <a:ln w="9525">
            <a:noFill/>
            <a:miter lim="800000"/>
            <a:headEnd/>
            <a:tailEnd/>
          </a:ln>
          <a:effectLst/>
        </p:spPr>
      </p:pic>
    </p:spTree>
    <p:extLst>
      <p:ext uri="{BB962C8B-B14F-4D97-AF65-F5344CB8AC3E}">
        <p14:creationId xmlns:p14="http://schemas.microsoft.com/office/powerpoint/2010/main" val="2395108672"/>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17.3 – Area of a Circle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140</a:t>
            </a:r>
            <a:endParaRPr lang="en-GB" sz="1400" b="1" dirty="0">
              <a:latin typeface="Calibri" panose="020F0502020204030204" pitchFamily="34" charset="0"/>
            </a:endParaRPr>
          </a:p>
        </p:txBody>
      </p:sp>
      <p:sp>
        <p:nvSpPr>
          <p:cNvPr id="3" name="Rectangle 2"/>
          <p:cNvSpPr/>
          <p:nvPr/>
        </p:nvSpPr>
        <p:spPr>
          <a:xfrm>
            <a:off x="251520" y="1196752"/>
            <a:ext cx="3331395" cy="5509200"/>
          </a:xfrm>
          <a:prstGeom prst="rect">
            <a:avLst/>
          </a:prstGeom>
        </p:spPr>
        <p:txBody>
          <a:bodyPr wrap="square">
            <a:spAutoFit/>
          </a:bodyPr>
          <a:lstStyle/>
          <a:p>
            <a:pPr marL="400050" indent="-400050">
              <a:buClr>
                <a:srgbClr val="C00000"/>
              </a:buClr>
              <a:buFont typeface="+mj-lt"/>
              <a:buAutoNum type="arabicPeriod" startAt="8"/>
              <a:tabLst>
                <a:tab pos="857250" algn="l"/>
              </a:tabLst>
            </a:pPr>
            <a:r>
              <a:rPr lang="en-US" sz="2200" dirty="0"/>
              <a:t>A dog is attached </a:t>
            </a:r>
            <a:r>
              <a:rPr lang="en-US" sz="2200" dirty="0" smtClean="0"/>
              <a:t/>
            </a:r>
            <a:br>
              <a:rPr lang="en-US" sz="2200" dirty="0" smtClean="0"/>
            </a:br>
            <a:r>
              <a:rPr lang="en-US" sz="2200" dirty="0" smtClean="0"/>
              <a:t>to </a:t>
            </a:r>
            <a:r>
              <a:rPr lang="en-US" sz="2200" dirty="0"/>
              <a:t>a post with a </a:t>
            </a:r>
            <a:r>
              <a:rPr lang="en-US" sz="2200" dirty="0" smtClean="0"/>
              <a:t>rope.</a:t>
            </a:r>
            <a:br>
              <a:rPr lang="en-US" sz="2200" dirty="0" smtClean="0"/>
            </a:br>
            <a:r>
              <a:rPr lang="en-US" sz="2200" dirty="0" smtClean="0"/>
              <a:t>The </a:t>
            </a:r>
            <a:r>
              <a:rPr lang="en-US" sz="2200" dirty="0"/>
              <a:t>dog has an </a:t>
            </a:r>
            <a:r>
              <a:rPr lang="en-US" sz="2200" dirty="0" smtClean="0"/>
              <a:t/>
            </a:r>
            <a:br>
              <a:rPr lang="en-US" sz="2200" dirty="0" smtClean="0"/>
            </a:br>
            <a:r>
              <a:rPr lang="en-US" sz="2200" dirty="0" smtClean="0"/>
              <a:t>area </a:t>
            </a:r>
            <a:r>
              <a:rPr lang="en-US" sz="2200" dirty="0"/>
              <a:t>of 19.6 m</a:t>
            </a:r>
            <a:r>
              <a:rPr lang="en-US" sz="2200" baseline="30000" dirty="0"/>
              <a:t>2</a:t>
            </a:r>
            <a:r>
              <a:rPr lang="en-US" sz="2200" dirty="0"/>
              <a:t> </a:t>
            </a:r>
            <a:r>
              <a:rPr lang="en-US" sz="2200" dirty="0" smtClean="0"/>
              <a:t/>
            </a:r>
            <a:br>
              <a:rPr lang="en-US" sz="2200" dirty="0" smtClean="0"/>
            </a:br>
            <a:r>
              <a:rPr lang="en-US" sz="2200" dirty="0" smtClean="0"/>
              <a:t>in </a:t>
            </a:r>
            <a:r>
              <a:rPr lang="en-US" sz="2200" dirty="0"/>
              <a:t>which to </a:t>
            </a:r>
            <a:r>
              <a:rPr lang="en-US" sz="2200" dirty="0" smtClean="0"/>
              <a:t>play.</a:t>
            </a:r>
            <a:br>
              <a:rPr lang="en-US" sz="2200" dirty="0" smtClean="0"/>
            </a:br>
            <a:r>
              <a:rPr lang="en-US" sz="2200" dirty="0" smtClean="0"/>
              <a:t>How </a:t>
            </a:r>
            <a:r>
              <a:rPr lang="en-US" sz="2200" dirty="0"/>
              <a:t>long is the rope?</a:t>
            </a:r>
          </a:p>
          <a:p>
            <a:pPr marL="400050" indent="-400050">
              <a:buClr>
                <a:srgbClr val="C00000"/>
              </a:buClr>
              <a:buFont typeface="+mj-lt"/>
              <a:buAutoNum type="arabicPeriod" startAt="8"/>
              <a:tabLst>
                <a:tab pos="857250" algn="l"/>
              </a:tabLst>
            </a:pPr>
            <a:r>
              <a:rPr lang="en-US" sz="2200" dirty="0"/>
              <a:t>A door has a circular </a:t>
            </a:r>
            <a:r>
              <a:rPr lang="en-US" sz="2200" dirty="0" smtClean="0"/>
              <a:t/>
            </a:r>
            <a:br>
              <a:rPr lang="en-US" sz="2200" dirty="0" smtClean="0"/>
            </a:br>
            <a:r>
              <a:rPr lang="en-US" sz="2200" dirty="0" smtClean="0"/>
              <a:t>hole </a:t>
            </a:r>
            <a:r>
              <a:rPr lang="en-US" sz="2200" dirty="0"/>
              <a:t>cut into it for a </a:t>
            </a:r>
            <a:r>
              <a:rPr lang="en-US" sz="2200" dirty="0" smtClean="0"/>
              <a:t/>
            </a:r>
            <a:br>
              <a:rPr lang="en-US" sz="2200" dirty="0" smtClean="0"/>
            </a:br>
            <a:r>
              <a:rPr lang="en-US" sz="2200" dirty="0" smtClean="0"/>
              <a:t>window</a:t>
            </a:r>
            <a:r>
              <a:rPr lang="en-US" sz="2200" dirty="0"/>
              <a:t>. The door is </a:t>
            </a:r>
            <a:r>
              <a:rPr lang="en-US" sz="2200" dirty="0" smtClean="0"/>
              <a:t/>
            </a:r>
            <a:br>
              <a:rPr lang="en-US" sz="2200" dirty="0" smtClean="0"/>
            </a:br>
            <a:r>
              <a:rPr lang="en-US" sz="2200" dirty="0" smtClean="0"/>
              <a:t>2 </a:t>
            </a:r>
            <a:r>
              <a:rPr lang="en-US" sz="2200" dirty="0"/>
              <a:t>m high and 0.95 m </a:t>
            </a:r>
            <a:r>
              <a:rPr lang="en-US" sz="2200" dirty="0" smtClean="0"/>
              <a:t/>
            </a:r>
            <a:br>
              <a:rPr lang="en-US" sz="2200" dirty="0" smtClean="0"/>
            </a:br>
            <a:r>
              <a:rPr lang="en-US" sz="2200" dirty="0" smtClean="0"/>
              <a:t>wide.</a:t>
            </a:r>
            <a:br>
              <a:rPr lang="en-US" sz="2200" dirty="0" smtClean="0"/>
            </a:br>
            <a:r>
              <a:rPr lang="en-US" sz="2200" dirty="0" smtClean="0"/>
              <a:t>The </a:t>
            </a:r>
            <a:r>
              <a:rPr lang="en-US" sz="2200" dirty="0"/>
              <a:t>window has </a:t>
            </a:r>
            <a:r>
              <a:rPr lang="en-US" sz="2200" dirty="0" smtClean="0"/>
              <a:t/>
            </a:r>
            <a:br>
              <a:rPr lang="en-US" sz="2200" dirty="0" smtClean="0"/>
            </a:br>
            <a:r>
              <a:rPr lang="en-US" sz="2200" dirty="0" smtClean="0"/>
              <a:t>diameter </a:t>
            </a:r>
            <a:r>
              <a:rPr lang="en-US" sz="2200" dirty="0"/>
              <a:t>0.5 </a:t>
            </a:r>
            <a:r>
              <a:rPr lang="en-US" sz="2200" dirty="0" smtClean="0"/>
              <a:t>m.</a:t>
            </a:r>
            <a:br>
              <a:rPr lang="en-US" sz="2200" dirty="0" smtClean="0"/>
            </a:br>
            <a:r>
              <a:rPr lang="en-US" sz="2200" dirty="0" smtClean="0"/>
              <a:t>What </a:t>
            </a:r>
            <a:r>
              <a:rPr lang="en-US" sz="2200" dirty="0"/>
              <a:t>is the area of </a:t>
            </a:r>
            <a:r>
              <a:rPr lang="en-US" sz="2200" dirty="0" smtClean="0"/>
              <a:t/>
            </a:r>
            <a:br>
              <a:rPr lang="en-US" sz="2200" dirty="0" smtClean="0"/>
            </a:br>
            <a:r>
              <a:rPr lang="en-US" sz="2200" dirty="0" smtClean="0"/>
              <a:t>door </a:t>
            </a:r>
            <a:r>
              <a:rPr lang="en-US" sz="2200" dirty="0"/>
              <a:t>left to be </a:t>
            </a:r>
            <a:r>
              <a:rPr lang="en-US" sz="2200" dirty="0" smtClean="0"/>
              <a:t/>
            </a:r>
            <a:br>
              <a:rPr lang="en-US" sz="2200" dirty="0" smtClean="0"/>
            </a:br>
            <a:r>
              <a:rPr lang="en-US" sz="2200" dirty="0" smtClean="0"/>
              <a:t>painted</a:t>
            </a:r>
            <a:r>
              <a:rPr lang="en-US" sz="2200" dirty="0"/>
              <a:t>?</a:t>
            </a:r>
            <a:endParaRPr lang="en-US" sz="22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5" name="Picture 4"/>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3582915" y="1196752"/>
            <a:ext cx="1925189" cy="1800200"/>
          </a:xfrm>
          <a:prstGeom prst="rect">
            <a:avLst/>
          </a:prstGeom>
          <a:noFill/>
          <a:ln w="9525">
            <a:noFill/>
            <a:miter lim="800000"/>
            <a:headEnd/>
            <a:tailEnd/>
          </a:ln>
          <a:effectLst/>
        </p:spPr>
      </p:pic>
      <p:pic>
        <p:nvPicPr>
          <p:cNvPr id="8" name="Picture 7"/>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3586040" y="3235505"/>
            <a:ext cx="1918939" cy="3231895"/>
          </a:xfrm>
          <a:prstGeom prst="rect">
            <a:avLst/>
          </a:prstGeom>
          <a:noFill/>
          <a:ln w="9525">
            <a:noFill/>
            <a:miter lim="800000"/>
            <a:headEnd/>
            <a:tailEnd/>
          </a:ln>
          <a:effectLst/>
        </p:spPr>
      </p:pic>
    </p:spTree>
    <p:extLst>
      <p:ext uri="{BB962C8B-B14F-4D97-AF65-F5344CB8AC3E}">
        <p14:creationId xmlns:p14="http://schemas.microsoft.com/office/powerpoint/2010/main" val="2421049325"/>
      </p:ext>
    </p:extLst>
  </p:cSld>
  <p:clrMapOvr>
    <a:masterClrMapping/>
  </p:clrMapOvr>
  <p:transition advClick="0"/>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20.6 </a:t>
            </a:r>
            <a:r>
              <a:rPr lang="en-GB" sz="4000" dirty="0"/>
              <a:t>– </a:t>
            </a:r>
            <a:r>
              <a:rPr lang="en-GB" sz="4000" dirty="0" smtClean="0"/>
              <a:t>Proof</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167</a:t>
            </a:r>
            <a:endParaRPr lang="en-GB" sz="1400" b="1" dirty="0">
              <a:latin typeface="Calibri" panose="020F0502020204030204" pitchFamily="34" charset="0"/>
            </a:endParaRPr>
          </a:p>
        </p:txBody>
      </p:sp>
      <p:sp>
        <p:nvSpPr>
          <p:cNvPr id="3" name="Rectangle 2"/>
          <p:cNvSpPr/>
          <p:nvPr/>
        </p:nvSpPr>
        <p:spPr>
          <a:xfrm>
            <a:off x="251520" y="3991704"/>
            <a:ext cx="5256584" cy="2677656"/>
          </a:xfrm>
          <a:prstGeom prst="rect">
            <a:avLst/>
          </a:prstGeom>
        </p:spPr>
        <p:txBody>
          <a:bodyPr wrap="square">
            <a:spAutoFit/>
          </a:bodyPr>
          <a:lstStyle/>
          <a:p>
            <a:pPr marL="457200" indent="-457200">
              <a:buClr>
                <a:srgbClr val="C00000"/>
              </a:buClr>
              <a:buFont typeface="+mj-lt"/>
              <a:buAutoNum type="arabicPeriod" startAt="8"/>
              <a:tabLst>
                <a:tab pos="914400" algn="l"/>
                <a:tab pos="2286000" algn="l"/>
                <a:tab pos="2914650" algn="l"/>
              </a:tabLst>
            </a:pPr>
            <a:r>
              <a:rPr lang="en-US" sz="2100" dirty="0" smtClean="0"/>
              <a:t>The </a:t>
            </a:r>
            <a:r>
              <a:rPr lang="en-US" sz="2100" dirty="0"/>
              <a:t>median of a set of three consecutive integers is </a:t>
            </a:r>
            <a:r>
              <a:rPr lang="en-US" sz="2100" i="1" dirty="0"/>
              <a:t>n</a:t>
            </a:r>
            <a:r>
              <a:rPr lang="en-US" sz="2100" dirty="0"/>
              <a:t>.</a:t>
            </a:r>
          </a:p>
          <a:p>
            <a:pPr marL="914400" lvl="1" indent="-457200">
              <a:buClr>
                <a:srgbClr val="C00000"/>
              </a:buClr>
              <a:buFont typeface="+mj-lt"/>
              <a:buAutoNum type="alphaLcPeriod"/>
              <a:tabLst>
                <a:tab pos="2286000" algn="l"/>
                <a:tab pos="2914650" algn="l"/>
              </a:tabLst>
            </a:pPr>
            <a:r>
              <a:rPr lang="en-US" sz="2100" dirty="0" smtClean="0"/>
              <a:t>Write </a:t>
            </a:r>
            <a:r>
              <a:rPr lang="en-US" sz="2100" dirty="0"/>
              <a:t>expressions for the three </a:t>
            </a:r>
            <a:r>
              <a:rPr lang="en-US" sz="2100" dirty="0" smtClean="0"/>
              <a:t>integers. </a:t>
            </a:r>
          </a:p>
          <a:p>
            <a:pPr marL="914400" lvl="1" indent="-457200">
              <a:buClr>
                <a:srgbClr val="C00000"/>
              </a:buClr>
              <a:buFont typeface="+mj-lt"/>
              <a:buAutoNum type="alphaLcPeriod"/>
              <a:tabLst>
                <a:tab pos="2286000" algn="l"/>
                <a:tab pos="2914650" algn="l"/>
              </a:tabLst>
            </a:pPr>
            <a:r>
              <a:rPr lang="en-US" sz="2100" dirty="0" smtClean="0"/>
              <a:t>Show </a:t>
            </a:r>
            <a:r>
              <a:rPr lang="en-US" sz="2100" dirty="0"/>
              <a:t>that the range of the three integers is 2. </a:t>
            </a:r>
            <a:endParaRPr lang="en-US" sz="2100" dirty="0" smtClean="0"/>
          </a:p>
          <a:p>
            <a:pPr marL="914400" lvl="1" indent="-457200">
              <a:buClr>
                <a:srgbClr val="C00000"/>
              </a:buClr>
              <a:buFont typeface="+mj-lt"/>
              <a:buAutoNum type="alphaLcPeriod"/>
              <a:tabLst>
                <a:tab pos="2286000" algn="l"/>
                <a:tab pos="2914650" algn="l"/>
              </a:tabLst>
            </a:pPr>
            <a:r>
              <a:rPr lang="en-US" sz="2100" dirty="0" smtClean="0"/>
              <a:t>Show </a:t>
            </a:r>
            <a:r>
              <a:rPr lang="en-US" sz="2100" dirty="0"/>
              <a:t>that the mean of the three integers is </a:t>
            </a:r>
            <a:r>
              <a:rPr lang="en-US" sz="2100" i="1" dirty="0"/>
              <a:t>n</a:t>
            </a:r>
            <a:r>
              <a:rPr lang="en-US" sz="2100" dirty="0"/>
              <a:t>.</a:t>
            </a:r>
          </a:p>
        </p:txBody>
      </p:sp>
      <p:grpSp>
        <p:nvGrpSpPr>
          <p:cNvPr id="8" name="Group 7"/>
          <p:cNvGrpSpPr/>
          <p:nvPr/>
        </p:nvGrpSpPr>
        <p:grpSpPr>
          <a:xfrm>
            <a:off x="305905" y="1268760"/>
            <a:ext cx="5130191" cy="2650936"/>
            <a:chOff x="3483872" y="1089031"/>
            <a:chExt cx="5264592" cy="2650936"/>
          </a:xfrm>
        </p:grpSpPr>
        <p:sp>
          <p:nvSpPr>
            <p:cNvPr id="9" name="Round Diagonal Corner Rectangle 8"/>
            <p:cNvSpPr/>
            <p:nvPr/>
          </p:nvSpPr>
          <p:spPr>
            <a:xfrm>
              <a:off x="3491880" y="1089031"/>
              <a:ext cx="5256584" cy="265093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365550"/>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521079"/>
              <a:ext cx="2081008" cy="2215991"/>
            </a:xfrm>
            <a:prstGeom prst="rect">
              <a:avLst/>
            </a:prstGeom>
          </p:spPr>
          <p:txBody>
            <a:bodyPr wrap="square">
              <a:spAutoFit/>
            </a:bodyPr>
            <a:lstStyle/>
            <a:p>
              <a:pPr>
                <a:spcAft>
                  <a:spcPts val="0"/>
                </a:spcAft>
                <a:tabLst>
                  <a:tab pos="4972050" algn="r"/>
                </a:tabLst>
              </a:pPr>
              <a:r>
                <a:rPr lang="en-US" sz="2300" dirty="0"/>
                <a:t>Show that the area of this shape can </a:t>
              </a:r>
              <a:r>
                <a:rPr lang="en-US" sz="2300" dirty="0" smtClean="0"/>
                <a:t>be written </a:t>
              </a:r>
              <a:r>
                <a:rPr lang="en-US" sz="2300" dirty="0"/>
                <a:t>as </a:t>
              </a:r>
              <a:r>
                <a:rPr lang="en-US" sz="2300" dirty="0" smtClean="0"/>
                <a:t/>
              </a:r>
              <a:br>
                <a:rPr lang="en-US" sz="2300" dirty="0" smtClean="0"/>
              </a:br>
              <a:r>
                <a:rPr lang="en-US" sz="2300" dirty="0" smtClean="0"/>
                <a:t>2</a:t>
              </a:r>
              <a:r>
                <a:rPr lang="en-US" sz="2300" i="1" dirty="0" smtClean="0"/>
                <a:t>x</a:t>
              </a:r>
              <a:r>
                <a:rPr lang="en-US" sz="2300" baseline="30000" dirty="0" smtClean="0"/>
                <a:t>2</a:t>
              </a:r>
              <a:r>
                <a:rPr lang="en-US" sz="2300" dirty="0" smtClean="0"/>
                <a:t> </a:t>
              </a:r>
              <a:r>
                <a:rPr lang="en-US" sz="2300" dirty="0"/>
                <a:t>+ 10</a:t>
              </a:r>
              <a:r>
                <a:rPr lang="en-US" sz="2300" dirty="0" smtClean="0"/>
                <a:t>.</a:t>
              </a:r>
            </a:p>
            <a:p>
              <a:pPr>
                <a:spcAft>
                  <a:spcPts val="0"/>
                </a:spcAft>
                <a:tabLst>
                  <a:tab pos="4972050" algn="r"/>
                </a:tabLst>
              </a:pPr>
              <a:r>
                <a:rPr lang="en-US" sz="2300" b="1" dirty="0"/>
                <a:t>	</a:t>
              </a:r>
              <a:r>
                <a:rPr lang="en-US" sz="2300" b="1" dirty="0" smtClean="0"/>
                <a:t>(4 marks)</a:t>
              </a:r>
              <a:endParaRPr lang="en-US" sz="2300" b="1" dirty="0"/>
            </a:p>
          </p:txBody>
        </p:sp>
      </p:gr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2619506" y="1734130"/>
            <a:ext cx="2744582" cy="2135391"/>
          </a:xfrm>
          <a:prstGeom prst="rect">
            <a:avLst/>
          </a:prstGeom>
          <a:noFill/>
          <a:ln w="9525">
            <a:noFill/>
            <a:miter lim="800000"/>
            <a:headEnd/>
            <a:tailEnd/>
          </a:ln>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4319" y="4077072"/>
            <a:ext cx="664145" cy="681999"/>
          </a:xfrm>
          <a:prstGeom prst="rect">
            <a:avLst/>
          </a:prstGeom>
        </p:spPr>
      </p:pic>
    </p:spTree>
    <p:extLst>
      <p:ext uri="{BB962C8B-B14F-4D97-AF65-F5344CB8AC3E}">
        <p14:creationId xmlns:p14="http://schemas.microsoft.com/office/powerpoint/2010/main" val="2374091352"/>
      </p:ext>
    </p:extLst>
  </p:cSld>
  <p:clrMapOvr>
    <a:masterClrMapping/>
  </p:clrMapOvr>
  <p:transition advClick="0"/>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20.6 </a:t>
            </a:r>
            <a:r>
              <a:rPr lang="en-GB" sz="4000" dirty="0"/>
              <a:t>– </a:t>
            </a:r>
            <a:r>
              <a:rPr lang="en-GB" sz="4000" dirty="0" smtClean="0"/>
              <a:t>Proof</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167</a:t>
            </a:r>
            <a:endParaRPr lang="en-GB" sz="1400" b="1" dirty="0">
              <a:latin typeface="Calibri" panose="020F0502020204030204" pitchFamily="34" charset="0"/>
            </a:endParaRPr>
          </a:p>
        </p:txBody>
      </p:sp>
      <p:sp>
        <p:nvSpPr>
          <p:cNvPr id="3" name="Rectangle 2"/>
          <p:cNvSpPr/>
          <p:nvPr/>
        </p:nvSpPr>
        <p:spPr>
          <a:xfrm>
            <a:off x="251520" y="1255400"/>
            <a:ext cx="8598147" cy="5470728"/>
          </a:xfrm>
          <a:prstGeom prst="rect">
            <a:avLst/>
          </a:prstGeom>
        </p:spPr>
        <p:txBody>
          <a:bodyPr wrap="square">
            <a:spAutoFit/>
          </a:bodyPr>
          <a:lstStyle/>
          <a:p>
            <a:pPr marL="457200" indent="-457200">
              <a:buClr>
                <a:srgbClr val="C00000"/>
              </a:buClr>
              <a:buFont typeface="+mj-lt"/>
              <a:buAutoNum type="arabicPeriod" startAt="7"/>
              <a:tabLst>
                <a:tab pos="800100" algn="l"/>
                <a:tab pos="2286000" algn="l"/>
                <a:tab pos="2914650" algn="l"/>
              </a:tabLst>
            </a:pPr>
            <a:r>
              <a:rPr lang="en-US" sz="2330" dirty="0" smtClean="0">
                <a:solidFill>
                  <a:srgbClr val="C00000"/>
                </a:solidFill>
              </a:rPr>
              <a:t>a.</a:t>
            </a:r>
            <a:r>
              <a:rPr lang="en-US" sz="2330" dirty="0" smtClean="0"/>
              <a:t> 	Write </a:t>
            </a:r>
            <a:r>
              <a:rPr lang="en-US" sz="2330" dirty="0"/>
              <a:t>any four consecutive </a:t>
            </a:r>
            <a:r>
              <a:rPr lang="en-US" sz="2330" dirty="0" smtClean="0"/>
              <a:t>integers.</a:t>
            </a:r>
            <a:br>
              <a:rPr lang="en-US" sz="2330" dirty="0" smtClean="0"/>
            </a:br>
            <a:r>
              <a:rPr lang="en-US" sz="2330" dirty="0" smtClean="0"/>
              <a:t>	Make </a:t>
            </a:r>
            <a:r>
              <a:rPr lang="en-US" sz="2330" dirty="0"/>
              <a:t>the first one equal to </a:t>
            </a:r>
            <a:r>
              <a:rPr lang="en-US" sz="2330" i="1" dirty="0" smtClean="0"/>
              <a:t>n</a:t>
            </a:r>
            <a:r>
              <a:rPr lang="en-US" sz="2330" dirty="0" smtClean="0"/>
              <a:t>.</a:t>
            </a:r>
            <a:br>
              <a:rPr lang="en-US" sz="2330" dirty="0" smtClean="0"/>
            </a:br>
            <a:r>
              <a:rPr lang="en-US" sz="2330" dirty="0" smtClean="0"/>
              <a:t>	Write </a:t>
            </a:r>
            <a:r>
              <a:rPr lang="en-US" sz="2330" dirty="0"/>
              <a:t>expressions for the other </a:t>
            </a:r>
            <a:r>
              <a:rPr lang="en-US" sz="2330" dirty="0" smtClean="0"/>
              <a:t>	three </a:t>
            </a:r>
            <a:r>
              <a:rPr lang="en-US" sz="2330" dirty="0"/>
              <a:t>numbers.</a:t>
            </a:r>
          </a:p>
          <a:p>
            <a:pPr marL="800100" lvl="1" indent="-342900">
              <a:buClr>
                <a:srgbClr val="C00000"/>
              </a:buClr>
              <a:buFont typeface="+mj-lt"/>
              <a:buAutoNum type="alphaLcPeriod" startAt="2"/>
              <a:tabLst>
                <a:tab pos="2286000" algn="l"/>
                <a:tab pos="2914650" algn="l"/>
              </a:tabLst>
            </a:pPr>
            <a:r>
              <a:rPr lang="en-US" sz="2330" dirty="0" smtClean="0"/>
              <a:t>Write </a:t>
            </a:r>
            <a:r>
              <a:rPr lang="en-US" sz="2330" dirty="0"/>
              <a:t>a different set of four consecutive </a:t>
            </a:r>
            <a:r>
              <a:rPr lang="en-US" sz="2330" dirty="0" smtClean="0"/>
              <a:t>numbers.</a:t>
            </a:r>
            <a:br>
              <a:rPr lang="en-US" sz="2330" dirty="0" smtClean="0"/>
            </a:br>
            <a:r>
              <a:rPr lang="en-US" sz="2330" dirty="0" smtClean="0"/>
              <a:t>Make </a:t>
            </a:r>
            <a:r>
              <a:rPr lang="en-US" sz="2330" dirty="0"/>
              <a:t>the third one equal to </a:t>
            </a:r>
            <a:r>
              <a:rPr lang="en-US" sz="2330" i="1" dirty="0"/>
              <a:t>n</a:t>
            </a:r>
            <a:r>
              <a:rPr lang="en-US" sz="2330" dirty="0"/>
              <a:t> and write expressions for the other three numbers</a:t>
            </a:r>
            <a:r>
              <a:rPr lang="en-US" sz="2330" dirty="0" smtClean="0"/>
              <a:t>.</a:t>
            </a:r>
          </a:p>
          <a:p>
            <a:pPr marL="457200" indent="-457200">
              <a:buClr>
                <a:srgbClr val="C00000"/>
              </a:buClr>
              <a:buFont typeface="+mj-lt"/>
              <a:buAutoNum type="arabicPeriod" startAt="9"/>
              <a:tabLst>
                <a:tab pos="2286000" algn="l"/>
                <a:tab pos="2914650" algn="l"/>
              </a:tabLst>
            </a:pPr>
            <a:r>
              <a:rPr lang="en-US" sz="2330" dirty="0"/>
              <a:t>Follow these steps to show that the sum of any five consecutive integers is a multiple of 5.</a:t>
            </a:r>
          </a:p>
          <a:p>
            <a:pPr marL="914400" lvl="1" indent="-457200">
              <a:buClr>
                <a:srgbClr val="C00000"/>
              </a:buClr>
              <a:buFont typeface="+mj-lt"/>
              <a:buAutoNum type="alphaLcPeriod"/>
              <a:tabLst>
                <a:tab pos="2286000" algn="l"/>
                <a:tab pos="2914650" algn="l"/>
              </a:tabLst>
            </a:pPr>
            <a:r>
              <a:rPr lang="en-US" sz="2330" dirty="0" smtClean="0"/>
              <a:t>Write </a:t>
            </a:r>
            <a:r>
              <a:rPr lang="en-US" sz="2330" dirty="0"/>
              <a:t>expressions for the five integers </a:t>
            </a:r>
            <a:r>
              <a:rPr lang="en-US" sz="2330" dirty="0" smtClean="0"/>
              <a:t>as </a:t>
            </a:r>
            <a:r>
              <a:rPr lang="en-US" sz="2330" i="1" dirty="0" smtClean="0"/>
              <a:t>n, </a:t>
            </a:r>
            <a:r>
              <a:rPr lang="en-US" sz="2330" dirty="0" smtClean="0"/>
              <a:t>_____, ____, ____.</a:t>
            </a:r>
            <a:endParaRPr lang="en-US" sz="2330" dirty="0"/>
          </a:p>
          <a:p>
            <a:pPr marL="914400" lvl="1" indent="-457200">
              <a:buClr>
                <a:srgbClr val="C00000"/>
              </a:buClr>
              <a:buFont typeface="+mj-lt"/>
              <a:buAutoNum type="alphaLcPeriod"/>
              <a:tabLst>
                <a:tab pos="2286000" algn="l"/>
                <a:tab pos="2914650" algn="l"/>
              </a:tabLst>
            </a:pPr>
            <a:r>
              <a:rPr lang="en-US" sz="2330" dirty="0" smtClean="0"/>
              <a:t>Work </a:t>
            </a:r>
            <a:r>
              <a:rPr lang="en-US" sz="2330" dirty="0"/>
              <a:t>out the sum of these </a:t>
            </a:r>
            <a:r>
              <a:rPr lang="en-US" sz="2330" dirty="0" smtClean="0"/>
              <a:t>integers. </a:t>
            </a:r>
          </a:p>
          <a:p>
            <a:pPr marL="914400" lvl="1" indent="-457200">
              <a:buClr>
                <a:srgbClr val="C00000"/>
              </a:buClr>
              <a:buFont typeface="+mj-lt"/>
              <a:buAutoNum type="alphaLcPeriod"/>
              <a:tabLst>
                <a:tab pos="2286000" algn="l"/>
                <a:tab pos="2914650" algn="l"/>
              </a:tabLst>
            </a:pPr>
            <a:r>
              <a:rPr lang="en-US" sz="2330" dirty="0" smtClean="0"/>
              <a:t>Simplify </a:t>
            </a:r>
            <a:r>
              <a:rPr lang="en-US" sz="2330" dirty="0"/>
              <a:t>the sum as much as possible, then </a:t>
            </a:r>
            <a:r>
              <a:rPr lang="en-US" sz="2330" dirty="0" err="1"/>
              <a:t>factorise</a:t>
            </a:r>
            <a:r>
              <a:rPr lang="en-US" sz="2330" dirty="0"/>
              <a:t> it.</a:t>
            </a:r>
          </a:p>
          <a:p>
            <a:pPr marL="914400" lvl="1" indent="-457200">
              <a:buClr>
                <a:srgbClr val="C00000"/>
              </a:buClr>
              <a:buFont typeface="+mj-lt"/>
              <a:buAutoNum type="alphaLcPeriod"/>
              <a:tabLst>
                <a:tab pos="2286000" algn="l"/>
                <a:tab pos="2914650" algn="l"/>
              </a:tabLst>
            </a:pPr>
            <a:r>
              <a:rPr lang="en-US" sz="2330" dirty="0" smtClean="0"/>
              <a:t>Copy </a:t>
            </a:r>
            <a:r>
              <a:rPr lang="en-US" sz="2330" dirty="0"/>
              <a:t>and complete: The sum of </a:t>
            </a:r>
            <a:r>
              <a:rPr lang="en-US" sz="2330" dirty="0" smtClean="0"/>
              <a:t>five consecutive </a:t>
            </a:r>
            <a:r>
              <a:rPr lang="en-US" sz="2330" dirty="0"/>
              <a:t>numbers </a:t>
            </a:r>
            <a:r>
              <a:rPr lang="en-US" sz="2330" dirty="0" smtClean="0"/>
              <a:t>is ________, </a:t>
            </a:r>
            <a:r>
              <a:rPr lang="en-US" sz="2330" dirty="0"/>
              <a:t>which </a:t>
            </a:r>
            <a:r>
              <a:rPr lang="en-US" sz="2330" dirty="0" smtClean="0"/>
              <a:t>is ___ x </a:t>
            </a:r>
            <a:r>
              <a:rPr lang="en-US" sz="2330" dirty="0"/>
              <a:t>5, which is a multiple of 5</a:t>
            </a:r>
            <a:r>
              <a:rPr lang="en-US" sz="2330" dirty="0" smtClean="0"/>
              <a:t>.</a:t>
            </a:r>
            <a:endParaRPr lang="en-US" sz="233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196752"/>
            <a:ext cx="664145" cy="681999"/>
          </a:xfrm>
          <a:prstGeom prst="rect">
            <a:avLst/>
          </a:prstGeom>
        </p:spPr>
      </p:pic>
    </p:spTree>
    <p:extLst>
      <p:ext uri="{BB962C8B-B14F-4D97-AF65-F5344CB8AC3E}">
        <p14:creationId xmlns:p14="http://schemas.microsoft.com/office/powerpoint/2010/main" val="1901159675"/>
      </p:ext>
    </p:extLst>
  </p:cSld>
  <p:clrMapOvr>
    <a:masterClrMapping/>
  </p:clrMapOvr>
  <p:transition advClick="0"/>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20.6 </a:t>
            </a:r>
            <a:r>
              <a:rPr lang="en-GB" sz="4000" dirty="0"/>
              <a:t>– </a:t>
            </a:r>
            <a:r>
              <a:rPr lang="en-GB" sz="4000" dirty="0" smtClean="0"/>
              <a:t>Proof</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168</a:t>
            </a:r>
            <a:endParaRPr lang="en-GB" sz="1400" b="1" dirty="0">
              <a:latin typeface="Calibri" panose="020F0502020204030204" pitchFamily="34" charset="0"/>
            </a:endParaRPr>
          </a:p>
        </p:txBody>
      </p:sp>
      <p:sp>
        <p:nvSpPr>
          <p:cNvPr id="3" name="Rectangle 2"/>
          <p:cNvSpPr/>
          <p:nvPr/>
        </p:nvSpPr>
        <p:spPr>
          <a:xfrm>
            <a:off x="251520" y="1255400"/>
            <a:ext cx="5256584" cy="5493812"/>
          </a:xfrm>
          <a:prstGeom prst="rect">
            <a:avLst/>
          </a:prstGeom>
        </p:spPr>
        <p:txBody>
          <a:bodyPr wrap="square">
            <a:spAutoFit/>
          </a:bodyPr>
          <a:lstStyle/>
          <a:p>
            <a:pPr marL="628650" indent="-628650">
              <a:buClr>
                <a:srgbClr val="C00000"/>
              </a:buClr>
              <a:buFont typeface="+mj-lt"/>
              <a:buAutoNum type="arabicPeriod" startAt="10"/>
              <a:tabLst>
                <a:tab pos="914400" algn="l"/>
                <a:tab pos="2286000" algn="l"/>
                <a:tab pos="2914650" algn="l"/>
              </a:tabLst>
            </a:pPr>
            <a:r>
              <a:rPr lang="en-US" sz="2700" dirty="0"/>
              <a:t>Show that the sum of any four consecutive numbers is not a multiple of 4.</a:t>
            </a:r>
          </a:p>
          <a:p>
            <a:pPr marL="628650" indent="-628650">
              <a:buClr>
                <a:srgbClr val="C00000"/>
              </a:buClr>
              <a:buFont typeface="+mj-lt"/>
              <a:buAutoNum type="arabicPeriod" startAt="10"/>
              <a:tabLst>
                <a:tab pos="914400" algn="l"/>
                <a:tab pos="2286000" algn="l"/>
                <a:tab pos="2914650" algn="l"/>
              </a:tabLst>
            </a:pPr>
            <a:r>
              <a:rPr lang="en-US" sz="2700" b="1" dirty="0" smtClean="0">
                <a:solidFill>
                  <a:srgbClr val="FF0000"/>
                </a:solidFill>
              </a:rPr>
              <a:t>R</a:t>
            </a:r>
            <a:r>
              <a:rPr lang="en-US" sz="2700" dirty="0" smtClean="0"/>
              <a:t> </a:t>
            </a:r>
            <a:r>
              <a:rPr lang="en-US" sz="2700" dirty="0">
                <a:solidFill>
                  <a:srgbClr val="C00000"/>
                </a:solidFill>
              </a:rPr>
              <a:t>a</a:t>
            </a:r>
            <a:r>
              <a:rPr lang="en-US" sz="2700" dirty="0"/>
              <a:t> Work out the first five terms of </a:t>
            </a:r>
            <a:r>
              <a:rPr lang="en-US" sz="2700" dirty="0" smtClean="0"/>
              <a:t>the sequence </a:t>
            </a:r>
            <a:r>
              <a:rPr lang="en-US" sz="2700" dirty="0"/>
              <a:t>with general </a:t>
            </a:r>
            <a:r>
              <a:rPr lang="en-US" sz="2700" dirty="0" smtClean="0"/>
              <a:t>(</a:t>
            </a:r>
            <a:r>
              <a:rPr lang="en-US" sz="2700" i="1" dirty="0" smtClean="0"/>
              <a:t>n</a:t>
            </a:r>
            <a:r>
              <a:rPr lang="en-US" sz="2700" dirty="0" smtClean="0"/>
              <a:t>th</a:t>
            </a:r>
            <a:r>
              <a:rPr lang="en-US" sz="2700" dirty="0"/>
              <a:t>) term </a:t>
            </a:r>
            <a:endParaRPr lang="en-US" sz="2700" dirty="0" smtClean="0"/>
          </a:p>
          <a:p>
            <a:pPr marL="1600200" lvl="2" indent="-514350">
              <a:buClr>
                <a:srgbClr val="C00000"/>
              </a:buClr>
              <a:buFont typeface="+mj-lt"/>
              <a:buAutoNum type="romanLcPeriod"/>
              <a:tabLst>
                <a:tab pos="2571750" algn="l"/>
                <a:tab pos="2914650" algn="l"/>
              </a:tabLst>
            </a:pPr>
            <a:r>
              <a:rPr lang="en-US" sz="2700" dirty="0" smtClean="0"/>
              <a:t>2</a:t>
            </a:r>
            <a:r>
              <a:rPr lang="en-US" sz="2700" i="1" dirty="0" smtClean="0"/>
              <a:t>n</a:t>
            </a:r>
            <a:r>
              <a:rPr lang="en-US" sz="2700" dirty="0" smtClean="0"/>
              <a:t> 	</a:t>
            </a:r>
            <a:r>
              <a:rPr lang="en-US" sz="2700" dirty="0" smtClean="0">
                <a:solidFill>
                  <a:srgbClr val="C00000"/>
                </a:solidFill>
              </a:rPr>
              <a:t>ii</a:t>
            </a:r>
            <a:r>
              <a:rPr lang="en-US" sz="2700" dirty="0" smtClean="0"/>
              <a:t> 	2</a:t>
            </a:r>
            <a:r>
              <a:rPr lang="en-US" sz="2700" i="1" dirty="0" smtClean="0"/>
              <a:t>n</a:t>
            </a:r>
            <a:r>
              <a:rPr lang="en-US" sz="2700" dirty="0" smtClean="0"/>
              <a:t> </a:t>
            </a:r>
            <a:r>
              <a:rPr lang="en-US" sz="2700" dirty="0"/>
              <a:t>+ 1.</a:t>
            </a:r>
          </a:p>
          <a:p>
            <a:pPr marL="1085850" lvl="1" indent="-457200">
              <a:buClr>
                <a:srgbClr val="C00000"/>
              </a:buClr>
              <a:buFont typeface="+mj-lt"/>
              <a:buAutoNum type="alphaLcPeriod" startAt="2"/>
              <a:tabLst>
                <a:tab pos="2286000" algn="l"/>
                <a:tab pos="2914650" algn="l"/>
              </a:tabLst>
            </a:pPr>
            <a:r>
              <a:rPr lang="en-US" sz="2700" dirty="0" smtClean="0"/>
              <a:t>What </a:t>
            </a:r>
            <a:r>
              <a:rPr lang="en-US" sz="2700" dirty="0"/>
              <a:t>is the general term for</a:t>
            </a:r>
          </a:p>
          <a:p>
            <a:pPr marL="1600200" lvl="2" indent="-514350">
              <a:buClr>
                <a:srgbClr val="C00000"/>
              </a:buClr>
              <a:buFont typeface="+mj-lt"/>
              <a:buAutoNum type="romanLcPeriod"/>
              <a:tabLst>
                <a:tab pos="914400" algn="l"/>
                <a:tab pos="1428750" algn="l"/>
                <a:tab pos="2286000" algn="l"/>
                <a:tab pos="2914650" algn="l"/>
              </a:tabLst>
            </a:pPr>
            <a:r>
              <a:rPr lang="en-US" sz="2700" dirty="0" smtClean="0"/>
              <a:t>an </a:t>
            </a:r>
            <a:r>
              <a:rPr lang="en-US" sz="2700" dirty="0"/>
              <a:t>even number </a:t>
            </a:r>
            <a:endParaRPr lang="en-US" sz="2700" dirty="0" smtClean="0"/>
          </a:p>
          <a:p>
            <a:pPr marL="1600200" lvl="2" indent="-514350">
              <a:buClr>
                <a:srgbClr val="C00000"/>
              </a:buClr>
              <a:buFont typeface="+mj-lt"/>
              <a:buAutoNum type="romanLcPeriod"/>
              <a:tabLst>
                <a:tab pos="914400" algn="l"/>
                <a:tab pos="1428750" algn="l"/>
                <a:tab pos="2286000" algn="l"/>
                <a:tab pos="2914650" algn="l"/>
              </a:tabLst>
            </a:pPr>
            <a:r>
              <a:rPr lang="en-US" sz="2700" dirty="0" smtClean="0"/>
              <a:t>an </a:t>
            </a:r>
            <a:r>
              <a:rPr lang="en-US" sz="2700" dirty="0"/>
              <a:t>odd number</a:t>
            </a:r>
            <a:r>
              <a:rPr lang="en-US" sz="2700" dirty="0" smtClean="0"/>
              <a:t>?</a:t>
            </a:r>
          </a:p>
          <a:p>
            <a:pPr marL="571500" indent="-571500">
              <a:buClr>
                <a:srgbClr val="C00000"/>
              </a:buClr>
              <a:buFont typeface="+mj-lt"/>
              <a:buAutoNum type="arabicPeriod" startAt="13"/>
              <a:tabLst>
                <a:tab pos="914400" algn="l"/>
                <a:tab pos="2286000" algn="l"/>
                <a:tab pos="2914650" algn="l"/>
              </a:tabLst>
            </a:pPr>
            <a:r>
              <a:rPr lang="en-US" sz="2700" b="1" dirty="0">
                <a:solidFill>
                  <a:srgbClr val="FF0000"/>
                </a:solidFill>
              </a:rPr>
              <a:t>R</a:t>
            </a:r>
            <a:r>
              <a:rPr lang="en-US" sz="2700" dirty="0"/>
              <a:t> Show that the product of two even numbers is even.</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spTree>
    <p:extLst>
      <p:ext uri="{BB962C8B-B14F-4D97-AF65-F5344CB8AC3E}">
        <p14:creationId xmlns:p14="http://schemas.microsoft.com/office/powerpoint/2010/main" val="2380824608"/>
      </p:ext>
    </p:extLst>
  </p:cSld>
  <p:clrMapOvr>
    <a:masterClrMapping/>
  </p:clrMapOvr>
  <p:transition advClick="0"/>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20.6 </a:t>
            </a:r>
            <a:r>
              <a:rPr lang="en-GB" sz="4000" dirty="0"/>
              <a:t>– </a:t>
            </a:r>
            <a:r>
              <a:rPr lang="en-GB" sz="4000" dirty="0" smtClean="0"/>
              <a:t>Proof</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168</a:t>
            </a:r>
            <a:endParaRPr lang="en-GB" sz="1400" b="1" dirty="0">
              <a:latin typeface="Calibri" panose="020F0502020204030204" pitchFamily="34" charset="0"/>
            </a:endParaRPr>
          </a:p>
        </p:txBody>
      </p:sp>
      <p:sp>
        <p:nvSpPr>
          <p:cNvPr id="3" name="Rectangle 2"/>
          <p:cNvSpPr/>
          <p:nvPr/>
        </p:nvSpPr>
        <p:spPr>
          <a:xfrm>
            <a:off x="251520" y="1255400"/>
            <a:ext cx="5256584" cy="5452262"/>
          </a:xfrm>
          <a:prstGeom prst="rect">
            <a:avLst/>
          </a:prstGeom>
        </p:spPr>
        <p:txBody>
          <a:bodyPr wrap="square">
            <a:spAutoFit/>
          </a:bodyPr>
          <a:lstStyle/>
          <a:p>
            <a:pPr marL="628650" indent="-628650">
              <a:lnSpc>
                <a:spcPts val="3000"/>
              </a:lnSpc>
              <a:buClr>
                <a:srgbClr val="C00000"/>
              </a:buClr>
              <a:buFont typeface="+mj-lt"/>
              <a:buAutoNum type="arabicPeriod" startAt="12"/>
              <a:tabLst>
                <a:tab pos="914400" algn="l"/>
                <a:tab pos="2286000" algn="l"/>
                <a:tab pos="2914650" algn="l"/>
              </a:tabLst>
            </a:pPr>
            <a:r>
              <a:rPr lang="en-US" sz="2400" b="1" dirty="0">
                <a:solidFill>
                  <a:srgbClr val="FF0000"/>
                </a:solidFill>
              </a:rPr>
              <a:t>R</a:t>
            </a:r>
            <a:r>
              <a:rPr lang="en-US" sz="2400" dirty="0"/>
              <a:t> Copy and complete this proof to show that the sum of an even number and an odd number is </a:t>
            </a:r>
            <a:r>
              <a:rPr lang="en-US" sz="2400" dirty="0" smtClean="0"/>
              <a:t>odd.</a:t>
            </a:r>
            <a:br>
              <a:rPr lang="en-US" sz="2400" dirty="0" smtClean="0"/>
            </a:br>
            <a:r>
              <a:rPr lang="en-US" sz="2400" dirty="0" smtClean="0"/>
              <a:t>An </a:t>
            </a:r>
            <a:r>
              <a:rPr lang="en-US" sz="2400" dirty="0"/>
              <a:t>even number is 2</a:t>
            </a:r>
            <a:r>
              <a:rPr lang="en-US" sz="2400" i="1" dirty="0"/>
              <a:t>m</a:t>
            </a:r>
            <a:r>
              <a:rPr lang="en-US" sz="2400" dirty="0"/>
              <a:t> and an odd number is 2</a:t>
            </a:r>
            <a:r>
              <a:rPr lang="en-US" sz="2400" i="1" dirty="0"/>
              <a:t>n</a:t>
            </a:r>
            <a:r>
              <a:rPr lang="en-US" sz="2400" dirty="0"/>
              <a:t> + </a:t>
            </a:r>
            <a:r>
              <a:rPr lang="en-US" sz="2400" dirty="0" smtClean="0"/>
              <a:t>1.</a:t>
            </a:r>
            <a:br>
              <a:rPr lang="en-US" sz="2400" dirty="0" smtClean="0"/>
            </a:br>
            <a:r>
              <a:rPr lang="en-US" sz="2400" dirty="0" smtClean="0"/>
              <a:t>2</a:t>
            </a:r>
            <a:r>
              <a:rPr lang="en-US" sz="2400" i="1" dirty="0" smtClean="0"/>
              <a:t>m</a:t>
            </a:r>
            <a:r>
              <a:rPr lang="en-US" sz="2400" dirty="0" smtClean="0"/>
              <a:t> </a:t>
            </a:r>
            <a:r>
              <a:rPr lang="en-US" sz="2400" dirty="0"/>
              <a:t>+ 2</a:t>
            </a:r>
            <a:r>
              <a:rPr lang="en-US" sz="2400" i="1" dirty="0"/>
              <a:t>n</a:t>
            </a:r>
            <a:r>
              <a:rPr lang="en-US" sz="2400" dirty="0"/>
              <a:t> + 1 = </a:t>
            </a:r>
            <a:r>
              <a:rPr lang="en-US" sz="3600" dirty="0"/>
              <a:t>□</a:t>
            </a:r>
            <a:r>
              <a:rPr lang="en-US" sz="2400" dirty="0"/>
              <a:t>(</a:t>
            </a:r>
            <a:r>
              <a:rPr lang="en-US" sz="3600" dirty="0"/>
              <a:t>□</a:t>
            </a:r>
            <a:r>
              <a:rPr lang="en-US" sz="2400" dirty="0"/>
              <a:t> + </a:t>
            </a:r>
            <a:r>
              <a:rPr lang="en-US" sz="3600" dirty="0"/>
              <a:t>□</a:t>
            </a:r>
            <a:r>
              <a:rPr lang="en-US" sz="2400" dirty="0"/>
              <a:t>) + </a:t>
            </a:r>
            <a:r>
              <a:rPr lang="en-US" sz="2400" dirty="0" smtClean="0"/>
              <a:t>1</a:t>
            </a:r>
            <a:br>
              <a:rPr lang="en-US" sz="2400" dirty="0" smtClean="0"/>
            </a:br>
            <a:r>
              <a:rPr lang="en-US" sz="3600" dirty="0"/>
              <a:t>□</a:t>
            </a:r>
            <a:r>
              <a:rPr lang="en-US" sz="2400" dirty="0"/>
              <a:t>(</a:t>
            </a:r>
            <a:r>
              <a:rPr lang="en-US" sz="3600" dirty="0"/>
              <a:t>□</a:t>
            </a:r>
            <a:r>
              <a:rPr lang="en-US" sz="2400" dirty="0"/>
              <a:t> + </a:t>
            </a:r>
            <a:r>
              <a:rPr lang="en-US" sz="3600" dirty="0"/>
              <a:t>□</a:t>
            </a:r>
            <a:r>
              <a:rPr lang="en-US" sz="2400" dirty="0"/>
              <a:t>)</a:t>
            </a:r>
            <a:r>
              <a:rPr lang="en-US" sz="2400" dirty="0" smtClean="0"/>
              <a:t> </a:t>
            </a:r>
            <a:r>
              <a:rPr lang="en-US" sz="2400" dirty="0"/>
              <a:t>is a multiple of </a:t>
            </a:r>
            <a:r>
              <a:rPr lang="en-US" sz="3600" dirty="0"/>
              <a:t>□</a:t>
            </a:r>
            <a:r>
              <a:rPr lang="en-US" sz="2400" dirty="0" smtClean="0"/>
              <a:t>, </a:t>
            </a:r>
            <a:r>
              <a:rPr lang="en-US" sz="2400" dirty="0"/>
              <a:t>so it is an </a:t>
            </a:r>
            <a:r>
              <a:rPr lang="en-US" sz="2400" dirty="0" smtClean="0"/>
              <a:t>even number.</a:t>
            </a:r>
            <a:br>
              <a:rPr lang="en-US" sz="2400" dirty="0" smtClean="0"/>
            </a:br>
            <a:r>
              <a:rPr lang="en-US" sz="2400" dirty="0" smtClean="0"/>
              <a:t>Therefore </a:t>
            </a:r>
            <a:r>
              <a:rPr lang="en-US" sz="3600" dirty="0"/>
              <a:t>□</a:t>
            </a:r>
            <a:r>
              <a:rPr lang="en-US" sz="2400" dirty="0"/>
              <a:t>(</a:t>
            </a:r>
            <a:r>
              <a:rPr lang="en-US" sz="3600" dirty="0"/>
              <a:t>□</a:t>
            </a:r>
            <a:r>
              <a:rPr lang="en-US" sz="2400" dirty="0"/>
              <a:t> + </a:t>
            </a:r>
            <a:r>
              <a:rPr lang="en-US" sz="3600" dirty="0"/>
              <a:t>□</a:t>
            </a:r>
            <a:r>
              <a:rPr lang="en-US" sz="2400" dirty="0"/>
              <a:t>)</a:t>
            </a:r>
            <a:r>
              <a:rPr lang="en-US" sz="2400" dirty="0" smtClean="0"/>
              <a:t> </a:t>
            </a:r>
            <a:r>
              <a:rPr lang="en-US" sz="2400" dirty="0"/>
              <a:t>+ 1 is an odd number</a:t>
            </a:r>
            <a:r>
              <a:rPr lang="en-US" sz="2400" dirty="0" smtClean="0"/>
              <a:t>.</a:t>
            </a:r>
          </a:p>
          <a:p>
            <a:pPr marL="628650" indent="-628650">
              <a:lnSpc>
                <a:spcPts val="3000"/>
              </a:lnSpc>
              <a:buClr>
                <a:srgbClr val="C00000"/>
              </a:buClr>
              <a:buFont typeface="+mj-lt"/>
              <a:buAutoNum type="arabicPeriod" startAt="14"/>
              <a:tabLst>
                <a:tab pos="914400" algn="l"/>
                <a:tab pos="2286000" algn="l"/>
                <a:tab pos="2914650" algn="l"/>
              </a:tabLst>
            </a:pPr>
            <a:r>
              <a:rPr lang="en-US" sz="2400" b="1" dirty="0">
                <a:solidFill>
                  <a:srgbClr val="FF0000"/>
                </a:solidFill>
              </a:rPr>
              <a:t>R</a:t>
            </a:r>
            <a:r>
              <a:rPr lang="en-US" sz="2400" dirty="0"/>
              <a:t> Given that 4(</a:t>
            </a:r>
            <a:r>
              <a:rPr lang="en-US" sz="2400" i="1" dirty="0"/>
              <a:t>x</a:t>
            </a:r>
            <a:r>
              <a:rPr lang="en-US" sz="2400" dirty="0"/>
              <a:t> + </a:t>
            </a:r>
            <a:r>
              <a:rPr lang="en-US" sz="2400" i="1" dirty="0"/>
              <a:t>n</a:t>
            </a:r>
            <a:r>
              <a:rPr lang="en-US" sz="2400" dirty="0"/>
              <a:t>) = 3</a:t>
            </a:r>
            <a:r>
              <a:rPr lang="en-US" sz="2400" i="1" dirty="0"/>
              <a:t>x</a:t>
            </a:r>
            <a:r>
              <a:rPr lang="en-US" sz="2400" dirty="0"/>
              <a:t> + 10, where </a:t>
            </a:r>
            <a:r>
              <a:rPr lang="en-US" sz="2400" i="1" dirty="0"/>
              <a:t>n</a:t>
            </a:r>
            <a:r>
              <a:rPr lang="en-US" sz="2400" dirty="0"/>
              <a:t> is an integer, show that </a:t>
            </a:r>
            <a:r>
              <a:rPr lang="en-US" sz="2400" i="1" dirty="0"/>
              <a:t>x</a:t>
            </a:r>
            <a:r>
              <a:rPr lang="en-US" sz="2400" dirty="0"/>
              <a:t> must be an even number.</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spTree>
    <p:extLst>
      <p:ext uri="{BB962C8B-B14F-4D97-AF65-F5344CB8AC3E}">
        <p14:creationId xmlns:p14="http://schemas.microsoft.com/office/powerpoint/2010/main" val="2003352053"/>
      </p:ext>
    </p:extLst>
  </p:cSld>
  <p:clrMapOvr>
    <a:masterClrMapping/>
  </p:clrMapOvr>
  <p:transition advClick="0"/>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 </a:t>
            </a:r>
            <a:r>
              <a:rPr lang="en-GB" sz="4000" dirty="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168</a:t>
            </a:r>
            <a:endParaRPr lang="en-GB" sz="1400" b="1" dirty="0">
              <a:latin typeface="Calibri" panose="020F0502020204030204" pitchFamily="34" charset="0"/>
            </a:endParaRPr>
          </a:p>
        </p:txBody>
      </p:sp>
      <p:sp>
        <p:nvSpPr>
          <p:cNvPr id="3" name="Rectangle 2"/>
          <p:cNvSpPr/>
          <p:nvPr/>
        </p:nvSpPr>
        <p:spPr>
          <a:xfrm>
            <a:off x="251520" y="1255400"/>
            <a:ext cx="5256584" cy="5262979"/>
          </a:xfrm>
          <a:prstGeom prst="rect">
            <a:avLst/>
          </a:prstGeom>
        </p:spPr>
        <p:txBody>
          <a:bodyPr wrap="square">
            <a:spAutoFit/>
          </a:bodyPr>
          <a:lstStyle/>
          <a:p>
            <a:pPr>
              <a:buClr>
                <a:srgbClr val="C00000"/>
              </a:buClr>
              <a:tabLst>
                <a:tab pos="914400" algn="l"/>
                <a:tab pos="2286000" algn="l"/>
                <a:tab pos="2914650" algn="l"/>
              </a:tabLst>
            </a:pPr>
            <a:r>
              <a:rPr lang="en-US" sz="2400" dirty="0"/>
              <a:t>Solve problems using these strategies where appropriate:</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pictures</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smaller numbers</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bar models</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i="1" dirty="0"/>
              <a:t>x</a:t>
            </a:r>
            <a:r>
              <a:rPr lang="en-US" sz="2400" dirty="0"/>
              <a:t> for the unknown</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flow diagrams</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more bar models</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formulae</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arrow diagrams</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graphs</a:t>
            </a:r>
          </a:p>
          <a:p>
            <a:pPr marL="342900" indent="-342900">
              <a:buClr>
                <a:srgbClr val="C00000"/>
              </a:buClr>
              <a:buFont typeface="Arial" panose="020B0604020202020204" pitchFamily="34" charset="0"/>
              <a:buChar char="•"/>
              <a:tabLst>
                <a:tab pos="914400" algn="l"/>
                <a:tab pos="2286000" algn="l"/>
                <a:tab pos="2914650" algn="l"/>
              </a:tabLst>
            </a:pPr>
            <a:r>
              <a:rPr lang="en-US" sz="2400" dirty="0" smtClean="0"/>
              <a:t>Use </a:t>
            </a:r>
            <a:r>
              <a:rPr lang="en-US" sz="2400" dirty="0"/>
              <a:t>problem-solving strategies and then write a sentence to 'explain' or 'show </a:t>
            </a:r>
            <a:r>
              <a:rPr lang="en-US" sz="2400" dirty="0" smtClean="0"/>
              <a:t>that</a:t>
            </a:r>
          </a:p>
        </p:txBody>
      </p:sp>
    </p:spTree>
    <p:extLst>
      <p:ext uri="{BB962C8B-B14F-4D97-AF65-F5344CB8AC3E}">
        <p14:creationId xmlns:p14="http://schemas.microsoft.com/office/powerpoint/2010/main" val="6141535"/>
      </p:ext>
    </p:extLst>
  </p:cSld>
  <p:clrMapOvr>
    <a:masterClrMapping/>
  </p:clrMapOvr>
  <p:transition advClick="0"/>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 </a:t>
            </a:r>
            <a:r>
              <a:rPr lang="en-GB" sz="4000" dirty="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168</a:t>
            </a:r>
            <a:endParaRPr lang="en-GB" sz="1400" b="1" dirty="0">
              <a:latin typeface="Calibri" panose="020F0502020204030204" pitchFamily="34" charset="0"/>
            </a:endParaRPr>
          </a:p>
        </p:txBody>
      </p:sp>
      <p:sp>
        <p:nvSpPr>
          <p:cNvPr id="3" name="Rectangle 2"/>
          <p:cNvSpPr/>
          <p:nvPr/>
        </p:nvSpPr>
        <p:spPr>
          <a:xfrm>
            <a:off x="251520" y="1255400"/>
            <a:ext cx="5256584" cy="1938992"/>
          </a:xfrm>
          <a:prstGeom prst="rect">
            <a:avLst/>
          </a:prstGeom>
        </p:spPr>
        <p:txBody>
          <a:bodyPr wrap="square">
            <a:spAutoFit/>
          </a:bodyPr>
          <a:lstStyle/>
          <a:p>
            <a:pPr marL="514350" indent="-514350">
              <a:buClr>
                <a:srgbClr val="C00000"/>
              </a:buClr>
              <a:buFont typeface="+mj-lt"/>
              <a:buAutoNum type="arabicPeriod"/>
              <a:tabLst>
                <a:tab pos="914400" algn="l"/>
                <a:tab pos="2286000" algn="l"/>
                <a:tab pos="2914650" algn="l"/>
              </a:tabLst>
            </a:pPr>
            <a:r>
              <a:rPr lang="en-US" sz="2400" dirty="0" smtClean="0">
                <a:solidFill>
                  <a:srgbClr val="C00000"/>
                </a:solidFill>
              </a:rPr>
              <a:t>a.</a:t>
            </a:r>
            <a:r>
              <a:rPr lang="en-US" sz="2400" dirty="0" smtClean="0"/>
              <a:t> 	What can you do to find the 	values for </a:t>
            </a:r>
            <a:r>
              <a:rPr lang="en-US" sz="2400" i="1" dirty="0" smtClean="0"/>
              <a:t>y</a:t>
            </a:r>
            <a:r>
              <a:rPr lang="en-US" sz="2400" dirty="0" smtClean="0"/>
              <a:t> = 2</a:t>
            </a:r>
            <a:r>
              <a:rPr lang="en-US" sz="2400" i="1" dirty="0" smtClean="0"/>
              <a:t>x</a:t>
            </a:r>
            <a:r>
              <a:rPr lang="en-US" sz="2400" dirty="0" smtClean="0"/>
              <a:t> + 3 before 	you plot the graph? </a:t>
            </a:r>
          </a:p>
          <a:p>
            <a:pPr lvl="2" indent="-400050">
              <a:buClr>
                <a:srgbClr val="C00000"/>
              </a:buClr>
              <a:buFont typeface="+mj-lt"/>
              <a:buAutoNum type="alphaLcPeriod" startAt="2"/>
              <a:tabLst>
                <a:tab pos="2286000" algn="l"/>
                <a:tab pos="2914650" algn="l"/>
              </a:tabLst>
            </a:pPr>
            <a:r>
              <a:rPr lang="en-US" sz="2400" dirty="0" smtClean="0"/>
              <a:t>What does the graph </a:t>
            </a:r>
            <a:r>
              <a:rPr lang="en-US" sz="2400" i="1" dirty="0" smtClean="0"/>
              <a:t>y</a:t>
            </a:r>
            <a:r>
              <a:rPr lang="en-US" sz="2400" dirty="0" smtClean="0"/>
              <a:t> = 2</a:t>
            </a:r>
            <a:r>
              <a:rPr lang="en-US" sz="2400" i="1" dirty="0" smtClean="0"/>
              <a:t>x</a:t>
            </a:r>
            <a:r>
              <a:rPr lang="en-US" sz="2400" dirty="0" smtClean="0"/>
              <a:t> + 3 look like?</a:t>
            </a:r>
            <a:endParaRPr lang="en-US" sz="2400"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grpSp>
        <p:nvGrpSpPr>
          <p:cNvPr id="6" name="Group 5"/>
          <p:cNvGrpSpPr/>
          <p:nvPr/>
        </p:nvGrpSpPr>
        <p:grpSpPr>
          <a:xfrm>
            <a:off x="305905" y="3212976"/>
            <a:ext cx="5130191" cy="3312368"/>
            <a:chOff x="3483872" y="1089031"/>
            <a:chExt cx="5264592" cy="3312368"/>
          </a:xfrm>
        </p:grpSpPr>
        <p:sp>
          <p:nvSpPr>
            <p:cNvPr id="7" name="Round Diagonal Corner Rectangle 6"/>
            <p:cNvSpPr/>
            <p:nvPr/>
          </p:nvSpPr>
          <p:spPr>
            <a:xfrm>
              <a:off x="3491880" y="1089031"/>
              <a:ext cx="5256584" cy="331236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2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2569934"/>
            </a:xfrm>
            <a:prstGeom prst="rect">
              <a:avLst/>
            </a:prstGeom>
          </p:spPr>
          <p:txBody>
            <a:bodyPr wrap="square">
              <a:spAutoFit/>
            </a:bodyPr>
            <a:lstStyle/>
            <a:p>
              <a:pPr marL="342900" indent="-342900">
                <a:spcAft>
                  <a:spcPts val="0"/>
                </a:spcAft>
                <a:buClr>
                  <a:srgbClr val="C00000"/>
                </a:buClr>
                <a:buFont typeface="+mj-lt"/>
                <a:buAutoNum type="alphaLcPeriod"/>
                <a:tabLst>
                  <a:tab pos="4972050" algn="r"/>
                </a:tabLst>
              </a:pPr>
              <a:r>
                <a:rPr lang="en-US" sz="2300" dirty="0"/>
                <a:t>Complete the table of values for </a:t>
              </a:r>
              <a:r>
                <a:rPr lang="en-US" sz="2300" dirty="0" smtClean="0"/>
                <a:t/>
              </a:r>
              <a:br>
                <a:rPr lang="en-US" sz="2300" dirty="0" smtClean="0"/>
              </a:br>
              <a:r>
                <a:rPr lang="en-US" sz="2300" i="1" dirty="0" smtClean="0"/>
                <a:t>y</a:t>
              </a:r>
              <a:r>
                <a:rPr lang="en-US" sz="2300" dirty="0" smtClean="0"/>
                <a:t> </a:t>
              </a:r>
              <a:r>
                <a:rPr lang="en-US" sz="2300" dirty="0"/>
                <a:t>= </a:t>
              </a:r>
              <a:r>
                <a:rPr lang="en-US" sz="2300" dirty="0" smtClean="0"/>
                <a:t>2</a:t>
              </a:r>
              <a:r>
                <a:rPr lang="en-US" sz="2300" i="1" dirty="0" smtClean="0"/>
                <a:t>x</a:t>
              </a:r>
              <a:r>
                <a:rPr lang="en-US" sz="2300" dirty="0" smtClean="0"/>
                <a:t> -1	</a:t>
              </a:r>
              <a:r>
                <a:rPr lang="en-US" sz="2300" b="1" dirty="0" smtClean="0"/>
                <a:t>(</a:t>
              </a:r>
              <a:r>
                <a:rPr lang="en-US" sz="2300" b="1" dirty="0"/>
                <a:t>2 marks</a:t>
              </a:r>
              <a:r>
                <a:rPr lang="en-US" sz="2300" b="1" dirty="0" smtClean="0"/>
                <a:t>)</a:t>
              </a:r>
              <a:br>
                <a:rPr lang="en-US" sz="2300" b="1" dirty="0" smtClean="0"/>
              </a:br>
              <a:r>
                <a:rPr lang="en-US" sz="2300" b="1" dirty="0" smtClean="0"/>
                <a:t/>
              </a:r>
              <a:br>
                <a:rPr lang="en-US" sz="2300" b="1" dirty="0" smtClean="0"/>
              </a:br>
              <a:r>
                <a:rPr lang="en-US" sz="2300" b="1" dirty="0" smtClean="0"/>
                <a:t/>
              </a:r>
              <a:br>
                <a:rPr lang="en-US" sz="2300" b="1" dirty="0" smtClean="0"/>
              </a:br>
              <a:endParaRPr lang="en-US" sz="2300" b="1" dirty="0"/>
            </a:p>
            <a:p>
              <a:pPr marL="342900" indent="-342900">
                <a:spcAft>
                  <a:spcPts val="0"/>
                </a:spcAft>
                <a:buClr>
                  <a:srgbClr val="C00000"/>
                </a:buClr>
                <a:buFont typeface="+mj-lt"/>
                <a:buAutoNum type="alphaLcPeriod"/>
                <a:tabLst>
                  <a:tab pos="4972050" algn="r"/>
                </a:tabLst>
              </a:pPr>
              <a:r>
                <a:rPr lang="en-US" sz="2300" dirty="0" smtClean="0"/>
                <a:t>Draw the graph of </a:t>
              </a:r>
              <a:r>
                <a:rPr lang="en-US" sz="2300" i="1" dirty="0" smtClean="0"/>
                <a:t>y</a:t>
              </a:r>
              <a:r>
                <a:rPr lang="en-US" sz="2300" dirty="0" smtClean="0"/>
                <a:t> = 2</a:t>
              </a:r>
              <a:r>
                <a:rPr lang="en-US" sz="2300" i="1" dirty="0" smtClean="0"/>
                <a:t>x</a:t>
              </a:r>
              <a:r>
                <a:rPr lang="en-US" sz="2300" dirty="0" smtClean="0"/>
                <a:t> - 1 for values of </a:t>
              </a:r>
              <a:r>
                <a:rPr lang="en-US" sz="2300" i="1" dirty="0" smtClean="0"/>
                <a:t>x</a:t>
              </a:r>
              <a:r>
                <a:rPr lang="en-US" sz="2300" dirty="0" smtClean="0"/>
                <a:t> from -2 to 3. 	</a:t>
              </a:r>
              <a:r>
                <a:rPr lang="en-US" sz="2300" b="1" dirty="0" smtClean="0"/>
                <a:t>(2 marks)</a:t>
              </a:r>
              <a:endParaRPr lang="en-US" sz="2300" b="1" dirty="0"/>
            </a:p>
          </p:txBody>
        </p:sp>
      </p:grpSp>
      <p:graphicFrame>
        <p:nvGraphicFramePr>
          <p:cNvPr id="10" name="Table 9"/>
          <p:cNvGraphicFramePr>
            <a:graphicFrameLocks noGrp="1"/>
          </p:cNvGraphicFramePr>
          <p:nvPr>
            <p:extLst>
              <p:ext uri="{D42A27DB-BD31-4B8C-83A1-F6EECF244321}">
                <p14:modId xmlns:p14="http://schemas.microsoft.com/office/powerpoint/2010/main" val="1351739630"/>
              </p:ext>
            </p:extLst>
          </p:nvPr>
        </p:nvGraphicFramePr>
        <p:xfrm>
          <a:off x="431533" y="4653136"/>
          <a:ext cx="4917409" cy="792480"/>
        </p:xfrm>
        <a:graphic>
          <a:graphicData uri="http://schemas.openxmlformats.org/drawingml/2006/table">
            <a:tbl>
              <a:tblPr firstRow="1" bandRow="1">
                <a:tableStyleId>{5940675A-B579-460E-94D1-54222C63F5DA}</a:tableStyleId>
              </a:tblPr>
              <a:tblGrid>
                <a:gridCol w="702487"/>
                <a:gridCol w="702487"/>
                <a:gridCol w="702487"/>
                <a:gridCol w="702487"/>
                <a:gridCol w="702487"/>
                <a:gridCol w="702487"/>
                <a:gridCol w="702487"/>
              </a:tblGrid>
              <a:tr h="370840">
                <a:tc>
                  <a:txBody>
                    <a:bodyPr/>
                    <a:lstStyle/>
                    <a:p>
                      <a:pPr algn="ctr"/>
                      <a:r>
                        <a:rPr lang="en-US" sz="2000" i="1" dirty="0" smtClean="0">
                          <a:latin typeface="Arial" panose="020B0604020202020204" pitchFamily="34" charset="0"/>
                          <a:cs typeface="Arial" panose="020B0604020202020204" pitchFamily="34" charset="0"/>
                        </a:rPr>
                        <a:t>X</a:t>
                      </a:r>
                      <a:endParaRPr lang="en-US" sz="2000"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i="1" baseline="0" dirty="0" smtClean="0">
                          <a:latin typeface="Arial" panose="020B0604020202020204" pitchFamily="34" charset="0"/>
                          <a:cs typeface="Arial" panose="020B0604020202020204" pitchFamily="34" charset="0"/>
                        </a:rPr>
                        <a:t>Y</a:t>
                      </a:r>
                      <a:endParaRPr lang="en-US" sz="2000" i="1"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421743996"/>
      </p:ext>
    </p:extLst>
  </p:cSld>
  <p:clrMapOvr>
    <a:masterClrMapping/>
  </p:clrMapOvr>
  <p:transition advClick="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 </a:t>
            </a:r>
            <a:r>
              <a:rPr lang="en-GB" sz="4000" dirty="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168</a:t>
            </a:r>
            <a:endParaRPr lang="en-GB" sz="1400" b="1" dirty="0">
              <a:latin typeface="Calibri" panose="020F0502020204030204" pitchFamily="34" charset="0"/>
            </a:endParaRPr>
          </a:p>
        </p:txBody>
      </p:sp>
      <p:sp>
        <p:nvSpPr>
          <p:cNvPr id="3" name="Rectangle 2"/>
          <p:cNvSpPr/>
          <p:nvPr/>
        </p:nvSpPr>
        <p:spPr>
          <a:xfrm>
            <a:off x="251520" y="1255400"/>
            <a:ext cx="5256584" cy="5262979"/>
          </a:xfrm>
          <a:prstGeom prst="rect">
            <a:avLst/>
          </a:prstGeom>
        </p:spPr>
        <p:txBody>
          <a:bodyPr wrap="square">
            <a:spAutoFit/>
          </a:bodyPr>
          <a:lstStyle/>
          <a:p>
            <a:pPr marL="400050" indent="-400050">
              <a:buClr>
                <a:srgbClr val="C00000"/>
              </a:buClr>
              <a:buFont typeface="+mj-lt"/>
              <a:buAutoNum type="arabicPeriod" startAt="3"/>
              <a:tabLst>
                <a:tab pos="914400" algn="l"/>
                <a:tab pos="2286000" algn="l"/>
                <a:tab pos="2914650" algn="l"/>
              </a:tabLst>
            </a:pPr>
            <a:r>
              <a:rPr lang="en-US" sz="2100" b="1" dirty="0" smtClean="0">
                <a:solidFill>
                  <a:srgbClr val="FF0000"/>
                </a:solidFill>
              </a:rPr>
              <a:t>R</a:t>
            </a:r>
            <a:r>
              <a:rPr lang="en-US" sz="2100" dirty="0" smtClean="0"/>
              <a:t> </a:t>
            </a:r>
            <a:r>
              <a:rPr lang="en-US" sz="2100" dirty="0"/>
              <a:t>I took a number from a set of number cards and doubled it. I then added the total to the next number I took from the cards. My sum was 17. The second number was 2 more than the </a:t>
            </a:r>
            <a:r>
              <a:rPr lang="en-US" sz="2100" dirty="0" smtClean="0"/>
              <a:t>first.</a:t>
            </a:r>
            <a:br>
              <a:rPr lang="en-US" sz="2100" dirty="0" smtClean="0"/>
            </a:br>
            <a:r>
              <a:rPr lang="en-US" sz="2100" dirty="0" smtClean="0"/>
              <a:t>Work </a:t>
            </a:r>
            <a:r>
              <a:rPr lang="en-US" sz="2100" dirty="0"/>
              <a:t>out the two numbers.</a:t>
            </a:r>
          </a:p>
          <a:p>
            <a:pPr marL="400050" indent="-400050">
              <a:buClr>
                <a:srgbClr val="C00000"/>
              </a:buClr>
              <a:buFont typeface="+mj-lt"/>
              <a:buAutoNum type="arabicPeriod" startAt="3"/>
              <a:tabLst>
                <a:tab pos="914400" algn="l"/>
                <a:tab pos="2286000" algn="l"/>
                <a:tab pos="2914650" algn="l"/>
              </a:tabLst>
            </a:pPr>
            <a:r>
              <a:rPr lang="en-US" sz="2100" b="1" dirty="0" smtClean="0">
                <a:solidFill>
                  <a:srgbClr val="FF0000"/>
                </a:solidFill>
              </a:rPr>
              <a:t>R </a:t>
            </a:r>
            <a:r>
              <a:rPr lang="en-US" sz="2100" dirty="0"/>
              <a:t>The lengths of two of the sides of a rectangular patch for a quilt are </a:t>
            </a:r>
            <a:r>
              <a:rPr lang="en-US" sz="2100" i="1" dirty="0"/>
              <a:t>x</a:t>
            </a:r>
            <a:r>
              <a:rPr lang="en-US" sz="2100" dirty="0"/>
              <a:t> + 3 and </a:t>
            </a:r>
            <a:r>
              <a:rPr lang="en-US" sz="2100" i="1" dirty="0"/>
              <a:t>x</a:t>
            </a:r>
            <a:r>
              <a:rPr lang="en-US" sz="2100" dirty="0"/>
              <a:t> + 4. </a:t>
            </a:r>
            <a:endParaRPr lang="en-US" sz="2100" dirty="0" smtClean="0"/>
          </a:p>
          <a:p>
            <a:pPr marL="857250" lvl="1" indent="-342900">
              <a:buClr>
                <a:srgbClr val="C00000"/>
              </a:buClr>
              <a:buFont typeface="+mj-lt"/>
              <a:buAutoNum type="alphaLcPeriod"/>
              <a:tabLst>
                <a:tab pos="2286000" algn="l"/>
                <a:tab pos="2914650" algn="l"/>
              </a:tabLst>
            </a:pPr>
            <a:r>
              <a:rPr lang="en-US" sz="2100" dirty="0" smtClean="0"/>
              <a:t>Work </a:t>
            </a:r>
            <a:r>
              <a:rPr lang="en-US" sz="2100" dirty="0"/>
              <a:t>out an expression for the area of </a:t>
            </a:r>
            <a:r>
              <a:rPr lang="en-US" sz="2100" dirty="0" smtClean="0"/>
              <a:t>the patch</a:t>
            </a:r>
            <a:r>
              <a:rPr lang="en-US" sz="2100" dirty="0"/>
              <a:t>. Simplify your answer, </a:t>
            </a:r>
            <a:endParaRPr lang="en-US" sz="2100" dirty="0" smtClean="0"/>
          </a:p>
          <a:p>
            <a:pPr marL="857250" lvl="1" indent="-342900">
              <a:buClr>
                <a:srgbClr val="C00000"/>
              </a:buClr>
              <a:buFont typeface="+mj-lt"/>
              <a:buAutoNum type="alphaLcPeriod"/>
              <a:tabLst>
                <a:tab pos="2286000" algn="l"/>
                <a:tab pos="2914650" algn="l"/>
              </a:tabLst>
            </a:pPr>
            <a:r>
              <a:rPr lang="en-US" sz="2100" dirty="0" smtClean="0"/>
              <a:t>Eight </a:t>
            </a:r>
            <a:r>
              <a:rPr lang="en-US" sz="2100" dirty="0"/>
              <a:t>patches are used to create a pattern on the quilt. Write an expression for the total area of the pattern. Simplify your answer.</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212976"/>
            <a:ext cx="664145" cy="681999"/>
          </a:xfrm>
          <a:prstGeom prst="rect">
            <a:avLst/>
          </a:prstGeom>
        </p:spPr>
      </p:pic>
    </p:spTree>
    <p:extLst>
      <p:ext uri="{BB962C8B-B14F-4D97-AF65-F5344CB8AC3E}">
        <p14:creationId xmlns:p14="http://schemas.microsoft.com/office/powerpoint/2010/main" val="1313618470"/>
      </p:ext>
    </p:extLst>
  </p:cSld>
  <p:clrMapOvr>
    <a:masterClrMapping/>
  </p:clrMapOvr>
  <p:transition advClick="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 </a:t>
            </a:r>
            <a:r>
              <a:rPr lang="en-GB" sz="4000" dirty="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255400"/>
                <a:ext cx="5256584" cy="5205656"/>
              </a:xfrm>
              <a:prstGeom prst="rect">
                <a:avLst/>
              </a:prstGeom>
            </p:spPr>
            <p:txBody>
              <a:bodyPr wrap="square">
                <a:spAutoFit/>
              </a:bodyPr>
              <a:lstStyle/>
              <a:p>
                <a:pPr marL="457200" indent="-457200">
                  <a:buClr>
                    <a:srgbClr val="C00000"/>
                  </a:buClr>
                  <a:buFont typeface="+mj-lt"/>
                  <a:buAutoNum type="arabicPeriod" startAt="5"/>
                  <a:tabLst>
                    <a:tab pos="914400" algn="l"/>
                    <a:tab pos="2286000" algn="l"/>
                    <a:tab pos="2914650" algn="l"/>
                  </a:tabLst>
                </a:pPr>
                <a:r>
                  <a:rPr lang="en-US" sz="2500" b="1" dirty="0" smtClean="0">
                    <a:solidFill>
                      <a:srgbClr val="FF0000"/>
                    </a:solidFill>
                  </a:rPr>
                  <a:t>R</a:t>
                </a:r>
                <a:r>
                  <a:rPr lang="en-US" sz="2500" dirty="0"/>
                  <a:t> Philip says </a:t>
                </a:r>
                <a:r>
                  <a:rPr lang="en-US" sz="2500" dirty="0" smtClean="0"/>
                  <a:t>that</a:t>
                </a:r>
                <a:br>
                  <a:rPr lang="en-US" sz="2500" dirty="0" smtClean="0"/>
                </a:br>
                <a:r>
                  <a:rPr lang="en-US" sz="2500" dirty="0" smtClean="0"/>
                  <a:t>(</a:t>
                </a:r>
                <a:r>
                  <a:rPr lang="en-US" sz="2500" i="1" dirty="0" smtClean="0"/>
                  <a:t>x</a:t>
                </a:r>
                <a:r>
                  <a:rPr lang="en-US" sz="2500" dirty="0" smtClean="0"/>
                  <a:t> </a:t>
                </a:r>
                <a:r>
                  <a:rPr lang="en-US" sz="2500" dirty="0"/>
                  <a:t>+ </a:t>
                </a:r>
                <a:r>
                  <a:rPr lang="en-US" sz="2500" dirty="0" smtClean="0"/>
                  <a:t>1)</a:t>
                </a:r>
                <a:r>
                  <a:rPr lang="en-US" sz="2500" baseline="30000" dirty="0" smtClean="0"/>
                  <a:t>2</a:t>
                </a:r>
                <a:r>
                  <a:rPr lang="en-US" sz="2500" dirty="0" smtClean="0"/>
                  <a:t> </a:t>
                </a:r>
                <a:r>
                  <a:rPr lang="en-US" sz="2500" dirty="0"/>
                  <a:t>- 7(</a:t>
                </a:r>
                <a:r>
                  <a:rPr lang="en-US" sz="2500" i="1" dirty="0"/>
                  <a:t>x</a:t>
                </a:r>
                <a:r>
                  <a:rPr lang="en-US" sz="2500" dirty="0"/>
                  <a:t> + 2) = </a:t>
                </a:r>
                <a:r>
                  <a:rPr lang="en-US" sz="2500" dirty="0" smtClean="0"/>
                  <a:t>(</a:t>
                </a:r>
                <a:r>
                  <a:rPr lang="en-US" sz="2500" i="1" dirty="0" smtClean="0"/>
                  <a:t>x</a:t>
                </a:r>
                <a:r>
                  <a:rPr lang="en-US" sz="2500" dirty="0" smtClean="0"/>
                  <a:t> </a:t>
                </a:r>
                <a:r>
                  <a:rPr lang="en-US" sz="2500" dirty="0"/>
                  <a:t>+ </a:t>
                </a:r>
                <a:r>
                  <a:rPr lang="en-US" sz="2500" dirty="0" smtClean="0"/>
                  <a:t>3)</a:t>
                </a:r>
                <a:r>
                  <a:rPr lang="en-US" sz="2500" baseline="30000" dirty="0" smtClean="0"/>
                  <a:t>2 </a:t>
                </a:r>
                <a:r>
                  <a:rPr lang="en-US" sz="2500" dirty="0" smtClean="0"/>
                  <a:t>- 11(</a:t>
                </a:r>
                <a:r>
                  <a:rPr lang="en-US" sz="2500" i="1" dirty="0" smtClean="0"/>
                  <a:t>x</a:t>
                </a:r>
                <a:r>
                  <a:rPr lang="en-US" sz="2500" dirty="0" smtClean="0"/>
                  <a:t> </a:t>
                </a:r>
                <a:r>
                  <a:rPr lang="en-US" sz="2500" dirty="0"/>
                  <a:t>+ 2</a:t>
                </a:r>
                <a:r>
                  <a:rPr lang="en-US" sz="2500" dirty="0" smtClean="0"/>
                  <a:t>).</a:t>
                </a:r>
                <a:br>
                  <a:rPr lang="en-US" sz="2500" dirty="0" smtClean="0"/>
                </a:br>
                <a:r>
                  <a:rPr lang="en-US" sz="2500" dirty="0" smtClean="0"/>
                  <a:t>Kyle </a:t>
                </a:r>
                <a:r>
                  <a:rPr lang="en-US" sz="2500" dirty="0"/>
                  <a:t>says that it can't be </a:t>
                </a:r>
                <a:r>
                  <a:rPr lang="en-US" sz="2500" dirty="0" smtClean="0"/>
                  <a:t>true.</a:t>
                </a:r>
                <a:br>
                  <a:rPr lang="en-US" sz="2500" dirty="0" smtClean="0"/>
                </a:br>
                <a:r>
                  <a:rPr lang="en-US" sz="2500" dirty="0" smtClean="0"/>
                  <a:t>Who </a:t>
                </a:r>
                <a:r>
                  <a:rPr lang="en-US" sz="2500" dirty="0"/>
                  <a:t>is correct</a:t>
                </a:r>
                <a:r>
                  <a:rPr lang="en-US" sz="2500" dirty="0" smtClean="0"/>
                  <a:t>?</a:t>
                </a:r>
              </a:p>
              <a:p>
                <a:pPr marL="457200" indent="-457200">
                  <a:buClr>
                    <a:srgbClr val="C00000"/>
                  </a:buClr>
                  <a:buFont typeface="+mj-lt"/>
                  <a:buAutoNum type="arabicPeriod" startAt="7"/>
                  <a:tabLst>
                    <a:tab pos="914400" algn="l"/>
                    <a:tab pos="2286000" algn="l"/>
                    <a:tab pos="2914650" algn="l"/>
                  </a:tabLst>
                </a:pPr>
                <a:r>
                  <a:rPr lang="en-US" sz="2500" dirty="0"/>
                  <a:t>Matthew translates a shape by the column vector </a:t>
                </a:r>
                <a14:m>
                  <m:oMath xmlns:m="http://schemas.openxmlformats.org/officeDocument/2006/math">
                    <m:d>
                      <m:dPr>
                        <m:ctrlPr>
                          <a:rPr lang="en-US" sz="2500" i="1" dirty="0" smtClean="0">
                            <a:latin typeface="Cambria Math" panose="02040503050406030204" pitchFamily="18" charset="0"/>
                          </a:rPr>
                        </m:ctrlPr>
                      </m:dPr>
                      <m:e>
                        <m:f>
                          <m:fPr>
                            <m:type m:val="noBar"/>
                            <m:ctrlPr>
                              <a:rPr lang="en-US" sz="2500" i="1" dirty="0" smtClean="0">
                                <a:latin typeface="Cambria Math" panose="02040503050406030204" pitchFamily="18" charset="0"/>
                              </a:rPr>
                            </m:ctrlPr>
                          </m:fPr>
                          <m:num>
                            <m:r>
                              <a:rPr lang="en-US" sz="2500" b="0" i="1" dirty="0" smtClean="0">
                                <a:latin typeface="Cambria Math" panose="02040503050406030204" pitchFamily="18" charset="0"/>
                              </a:rPr>
                              <m:t>5</m:t>
                            </m:r>
                          </m:num>
                          <m:den>
                            <m:r>
                              <a:rPr lang="en-US" sz="2500" b="0" i="1" dirty="0" smtClean="0">
                                <a:latin typeface="Cambria Math" panose="02040503050406030204" pitchFamily="18" charset="0"/>
                              </a:rPr>
                              <m:t>2</m:t>
                            </m:r>
                          </m:den>
                        </m:f>
                      </m:e>
                    </m:d>
                  </m:oMath>
                </a14:m>
                <a:r>
                  <a:rPr lang="en-US" sz="2500" dirty="0"/>
                  <a:t> and then by the column vector </a:t>
                </a:r>
                <a14:m>
                  <m:oMath xmlns:m="http://schemas.openxmlformats.org/officeDocument/2006/math">
                    <m:d>
                      <m:dPr>
                        <m:ctrlPr>
                          <a:rPr lang="en-US" sz="2500" i="1" dirty="0">
                            <a:latin typeface="Cambria Math" panose="02040503050406030204" pitchFamily="18" charset="0"/>
                          </a:rPr>
                        </m:ctrlPr>
                      </m:dPr>
                      <m:e>
                        <m:f>
                          <m:fPr>
                            <m:type m:val="noBar"/>
                            <m:ctrlPr>
                              <a:rPr lang="en-US" sz="2500" i="1" dirty="0">
                                <a:latin typeface="Cambria Math" panose="02040503050406030204" pitchFamily="18" charset="0"/>
                              </a:rPr>
                            </m:ctrlPr>
                          </m:fPr>
                          <m:num>
                            <m:r>
                              <a:rPr lang="en-US" sz="2500" b="0" i="1" dirty="0" smtClean="0">
                                <a:latin typeface="Cambria Math" panose="02040503050406030204" pitchFamily="18" charset="0"/>
                              </a:rPr>
                              <m:t>−2</m:t>
                            </m:r>
                          </m:num>
                          <m:den>
                            <m:r>
                              <a:rPr lang="en-US" sz="2500" b="0" i="1" dirty="0" smtClean="0">
                                <a:latin typeface="Cambria Math" panose="02040503050406030204" pitchFamily="18" charset="0"/>
                              </a:rPr>
                              <m:t>3</m:t>
                            </m:r>
                          </m:den>
                        </m:f>
                      </m:e>
                    </m:d>
                  </m:oMath>
                </a14:m>
                <a:r>
                  <a:rPr lang="en-US" sz="2500" dirty="0"/>
                  <a:t>. Find the column vector of Matthew's work as a single </a:t>
                </a:r>
                <a:r>
                  <a:rPr lang="en-US" sz="2500" dirty="0" smtClean="0"/>
                  <a:t>translation.</a:t>
                </a:r>
              </a:p>
              <a:p>
                <a:pPr marL="457200" indent="-457200">
                  <a:buClr>
                    <a:srgbClr val="C00000"/>
                  </a:buClr>
                  <a:buFont typeface="+mj-lt"/>
                  <a:buAutoNum type="arabicPeriod" startAt="9"/>
                  <a:tabLst>
                    <a:tab pos="914400" algn="l"/>
                    <a:tab pos="2286000" algn="l"/>
                    <a:tab pos="2914650" algn="l"/>
                  </a:tabLst>
                </a:pPr>
                <a:r>
                  <a:rPr lang="en-US" sz="2500" dirty="0" smtClean="0"/>
                  <a:t>Make </a:t>
                </a:r>
                <a:r>
                  <a:rPr lang="en-US" sz="2500" i="1" dirty="0"/>
                  <a:t>r</a:t>
                </a:r>
                <a:r>
                  <a:rPr lang="en-US" sz="2500" dirty="0"/>
                  <a:t> the subject of the </a:t>
                </a:r>
                <a:r>
                  <a:rPr lang="en-US" sz="2500" dirty="0" smtClean="0"/>
                  <a:t>formula</a:t>
                </a:r>
              </a:p>
              <a:p>
                <a:pPr algn="ctr">
                  <a:lnSpc>
                    <a:spcPts val="2600"/>
                  </a:lnSpc>
                  <a:buClr>
                    <a:srgbClr val="C00000"/>
                  </a:buClr>
                  <a:tabLst>
                    <a:tab pos="914400" algn="l"/>
                    <a:tab pos="2286000" algn="l"/>
                    <a:tab pos="2914650" algn="l"/>
                  </a:tabLst>
                </a:pPr>
                <a:r>
                  <a:rPr lang="en-US" sz="2500" i="1" dirty="0" smtClean="0"/>
                  <a:t>b</a:t>
                </a:r>
                <a:r>
                  <a:rPr lang="en-US" sz="2500" dirty="0" smtClean="0"/>
                  <a:t> </a:t>
                </a:r>
                <a:r>
                  <a:rPr lang="en-US" sz="2500" dirty="0"/>
                  <a:t>= </a:t>
                </a:r>
                <a14:m>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cs typeface="Arial" panose="020B0604020202020204" pitchFamily="34" charset="0"/>
                          </a:rPr>
                          <m:t>𝑠</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𝑟</m:t>
                        </m:r>
                      </m:num>
                      <m:den>
                        <m:r>
                          <a:rPr lang="en-US" sz="2800" b="0" i="1" smtClean="0">
                            <a:latin typeface="Cambria Math" panose="02040503050406030204" pitchFamily="18" charset="0"/>
                            <a:cs typeface="Arial" panose="020B0604020202020204" pitchFamily="34" charset="0"/>
                          </a:rPr>
                          <m:t>𝑡</m:t>
                        </m:r>
                      </m:den>
                    </m:f>
                  </m:oMath>
                </a14:m>
                <a:endParaRPr lang="en-US" sz="2500" dirty="0"/>
              </a:p>
            </p:txBody>
          </p:sp>
        </mc:Choice>
        <mc:Fallback>
          <p:sp>
            <p:nvSpPr>
              <p:cNvPr id="3" name="Rectangle 2"/>
              <p:cNvSpPr>
                <a:spLocks noRot="1" noChangeAspect="1" noMove="1" noResize="1" noEditPoints="1" noAdjustHandles="1" noChangeArrowheads="1" noChangeShapeType="1" noTextEdit="1"/>
              </p:cNvSpPr>
              <p:nvPr/>
            </p:nvSpPr>
            <p:spPr>
              <a:xfrm>
                <a:off x="251520" y="1255400"/>
                <a:ext cx="5256584" cy="5205656"/>
              </a:xfrm>
              <a:prstGeom prst="rect">
                <a:avLst/>
              </a:prstGeom>
              <a:blipFill rotWithShape="0">
                <a:blip r:embed="rId4"/>
                <a:stretch>
                  <a:fillRect l="-1622" t="-937" b="-1054"/>
                </a:stretch>
              </a:blipFill>
            </p:spPr>
            <p:txBody>
              <a:bodyPr/>
              <a:lstStyle/>
              <a:p>
                <a:r>
                  <a:rPr lang="en-US">
                    <a:noFill/>
                  </a:rPr>
                  <a:t> </a:t>
                </a:r>
              </a:p>
            </p:txBody>
          </p:sp>
        </mc:Fallback>
      </mc:AlternateContent>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4005064"/>
            <a:ext cx="664145" cy="681999"/>
          </a:xfrm>
          <a:prstGeom prst="rect">
            <a:avLst/>
          </a:prstGeom>
        </p:spPr>
      </p:pic>
    </p:spTree>
    <p:extLst>
      <p:ext uri="{BB962C8B-B14F-4D97-AF65-F5344CB8AC3E}">
        <p14:creationId xmlns:p14="http://schemas.microsoft.com/office/powerpoint/2010/main" val="347621995"/>
      </p:ext>
    </p:extLst>
  </p:cSld>
  <p:clrMapOvr>
    <a:masterClrMapping/>
  </p:clrMapOvr>
  <p:transition advClick="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 </a:t>
            </a:r>
            <a:r>
              <a:rPr lang="en-GB" sz="4000" dirty="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168</a:t>
            </a:r>
            <a:endParaRPr lang="en-GB" sz="1400" b="1" dirty="0">
              <a:latin typeface="Calibri" panose="020F0502020204030204" pitchFamily="34" charset="0"/>
            </a:endParaRPr>
          </a:p>
        </p:txBody>
      </p:sp>
      <p:sp>
        <p:nvSpPr>
          <p:cNvPr id="3" name="Rectangle 2"/>
          <p:cNvSpPr/>
          <p:nvPr/>
        </p:nvSpPr>
        <p:spPr>
          <a:xfrm>
            <a:off x="251520" y="1255400"/>
            <a:ext cx="5256584" cy="5401479"/>
          </a:xfrm>
          <a:prstGeom prst="rect">
            <a:avLst/>
          </a:prstGeom>
        </p:spPr>
        <p:txBody>
          <a:bodyPr wrap="square">
            <a:spAutoFit/>
          </a:bodyPr>
          <a:lstStyle/>
          <a:p>
            <a:pPr marL="457200" indent="-457200">
              <a:buClr>
                <a:srgbClr val="C00000"/>
              </a:buClr>
              <a:buFont typeface="+mj-lt"/>
              <a:buAutoNum type="arabicPeriod" startAt="6"/>
              <a:tabLst>
                <a:tab pos="914400" algn="l"/>
                <a:tab pos="2286000" algn="l"/>
                <a:tab pos="2914650" algn="l"/>
              </a:tabLst>
            </a:pPr>
            <a:r>
              <a:rPr lang="en-US" sz="2300" dirty="0" smtClean="0"/>
              <a:t>Five </a:t>
            </a:r>
            <a:r>
              <a:rPr lang="en-US" sz="2300" dirty="0"/>
              <a:t>years ago, Carl bought £50 of shares from the company he works for. In the first year the value of the shares increased to £57.50. </a:t>
            </a:r>
            <a:br>
              <a:rPr lang="en-US" sz="2300" dirty="0"/>
            </a:br>
            <a:r>
              <a:rPr lang="en-US" sz="2300" dirty="0" smtClean="0"/>
              <a:t>In </a:t>
            </a:r>
            <a:r>
              <a:rPr lang="en-US" sz="2300" dirty="0"/>
              <a:t>the fourth year the shares were worth £87.45 and now the shares are valued at £100.57.</a:t>
            </a:r>
          </a:p>
          <a:p>
            <a:pPr marL="914400" lvl="1" indent="-457200">
              <a:buClr>
                <a:srgbClr val="C00000"/>
              </a:buClr>
              <a:buFont typeface="+mj-lt"/>
              <a:buAutoNum type="alphaLcPeriod"/>
              <a:tabLst>
                <a:tab pos="914400" algn="l"/>
                <a:tab pos="2286000" algn="l"/>
                <a:tab pos="2914650" algn="l"/>
              </a:tabLst>
            </a:pPr>
            <a:r>
              <a:rPr lang="en-US" sz="2300" dirty="0"/>
              <a:t>a What was the value of the shares in the third year?</a:t>
            </a:r>
          </a:p>
          <a:p>
            <a:pPr marL="914400" lvl="1" indent="-457200">
              <a:buClr>
                <a:srgbClr val="C00000"/>
              </a:buClr>
              <a:buFont typeface="+mj-lt"/>
              <a:buAutoNum type="alphaLcPeriod"/>
              <a:tabLst>
                <a:tab pos="914400" algn="l"/>
                <a:tab pos="2286000" algn="l"/>
                <a:tab pos="2914650" algn="l"/>
              </a:tabLst>
            </a:pPr>
            <a:r>
              <a:rPr lang="en-US" sz="2300" dirty="0" smtClean="0"/>
              <a:t>How </a:t>
            </a:r>
            <a:r>
              <a:rPr lang="en-US" sz="2300" dirty="0"/>
              <a:t>much will the shares be worth after</a:t>
            </a:r>
          </a:p>
          <a:p>
            <a:pPr marL="1428750" lvl="2" indent="-514350">
              <a:buClr>
                <a:srgbClr val="C00000"/>
              </a:buClr>
              <a:buFont typeface="+mj-lt"/>
              <a:buAutoNum type="romanLcPeriod"/>
              <a:tabLst>
                <a:tab pos="914400" algn="l"/>
                <a:tab pos="2286000" algn="l"/>
                <a:tab pos="2914650" algn="l"/>
              </a:tabLst>
            </a:pPr>
            <a:r>
              <a:rPr lang="en-US" sz="2300" dirty="0" smtClean="0"/>
              <a:t>6 years</a:t>
            </a:r>
          </a:p>
          <a:p>
            <a:pPr marL="1428750" lvl="2" indent="-514350">
              <a:buClr>
                <a:srgbClr val="C00000"/>
              </a:buClr>
              <a:buFont typeface="+mj-lt"/>
              <a:buAutoNum type="romanLcPeriod"/>
              <a:tabLst>
                <a:tab pos="914400" algn="l"/>
                <a:tab pos="2286000" algn="l"/>
                <a:tab pos="2914650" algn="l"/>
              </a:tabLst>
            </a:pPr>
            <a:r>
              <a:rPr lang="en-US" sz="2300" dirty="0" smtClean="0"/>
              <a:t>10 years</a:t>
            </a:r>
          </a:p>
          <a:p>
            <a:pPr lvl="2">
              <a:buClr>
                <a:srgbClr val="C00000"/>
              </a:buClr>
              <a:tabLst>
                <a:tab pos="914400" algn="l"/>
                <a:tab pos="2286000" algn="l"/>
                <a:tab pos="2914650" algn="l"/>
              </a:tabLst>
            </a:pPr>
            <a:r>
              <a:rPr lang="en-US" sz="2300" dirty="0" smtClean="0"/>
              <a:t>If </a:t>
            </a:r>
            <a:r>
              <a:rPr lang="en-US" sz="2300" dirty="0"/>
              <a:t>the increase continues at the same rate?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748294618"/>
      </p:ext>
    </p:extLst>
  </p:cSld>
  <p:clrMapOvr>
    <a:masterClrMapping/>
  </p:clrMapOvr>
  <p:transition advClick="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4000" dirty="0" smtClean="0"/>
              <a:t>20 </a:t>
            </a:r>
            <a:r>
              <a:rPr lang="en-GB" sz="4000" dirty="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168</a:t>
            </a:r>
            <a:endParaRPr lang="en-GB" sz="1400" b="1" dirty="0">
              <a:latin typeface="Calibri" panose="020F0502020204030204" pitchFamily="34" charset="0"/>
            </a:endParaRPr>
          </a:p>
        </p:txBody>
      </p:sp>
      <p:sp>
        <p:nvSpPr>
          <p:cNvPr id="3" name="Rectangle 2"/>
          <p:cNvSpPr/>
          <p:nvPr/>
        </p:nvSpPr>
        <p:spPr>
          <a:xfrm>
            <a:off x="251520" y="1255400"/>
            <a:ext cx="5256584" cy="5170646"/>
          </a:xfrm>
          <a:prstGeom prst="rect">
            <a:avLst/>
          </a:prstGeom>
        </p:spPr>
        <p:txBody>
          <a:bodyPr wrap="square">
            <a:spAutoFit/>
          </a:bodyPr>
          <a:lstStyle/>
          <a:p>
            <a:pPr marL="457200" indent="-457200">
              <a:buClr>
                <a:srgbClr val="C00000"/>
              </a:buClr>
              <a:buFont typeface="+mj-lt"/>
              <a:buAutoNum type="arabicPeriod" startAt="8"/>
              <a:tabLst>
                <a:tab pos="914400" algn="l"/>
                <a:tab pos="2286000" algn="l"/>
                <a:tab pos="2914650" algn="l"/>
              </a:tabLst>
            </a:pPr>
            <a:r>
              <a:rPr lang="en-US" sz="2200" dirty="0"/>
              <a:t>Jayne is measuring the height of </a:t>
            </a:r>
            <a:r>
              <a:rPr lang="en-US" sz="2200" dirty="0" smtClean="0"/>
              <a:t>trees.</a:t>
            </a:r>
            <a:br>
              <a:rPr lang="en-US" sz="2200" dirty="0" smtClean="0"/>
            </a:br>
            <a:r>
              <a:rPr lang="en-US" sz="2200" dirty="0" smtClean="0"/>
              <a:t>She </a:t>
            </a:r>
            <a:r>
              <a:rPr lang="en-US" sz="2200" dirty="0"/>
              <a:t>has an instrument that tells her the angle from the ground to the top of the tree. </a:t>
            </a:r>
            <a:r>
              <a:rPr lang="en-US" sz="2200" dirty="0" smtClean="0"/>
              <a:t/>
            </a:r>
            <a:br>
              <a:rPr lang="en-US" sz="2200" dirty="0" smtClean="0"/>
            </a:br>
            <a:r>
              <a:rPr lang="en-US" sz="2200" dirty="0" smtClean="0"/>
              <a:t>Jayne </a:t>
            </a:r>
            <a:r>
              <a:rPr lang="en-US" sz="2200" dirty="0"/>
              <a:t>stood 15 feet away from the tree and measured an angle of 61° from the ground to the top of the </a:t>
            </a:r>
            <a:r>
              <a:rPr lang="en-US" sz="2200" dirty="0" smtClean="0"/>
              <a:t>tree.</a:t>
            </a:r>
            <a:br>
              <a:rPr lang="en-US" sz="2200" dirty="0" smtClean="0"/>
            </a:br>
            <a:r>
              <a:rPr lang="en-US" sz="2200" dirty="0" smtClean="0"/>
              <a:t>How </a:t>
            </a:r>
            <a:r>
              <a:rPr lang="en-US" sz="2200" dirty="0"/>
              <a:t>many feet tall is the </a:t>
            </a:r>
            <a:r>
              <a:rPr lang="en-US" sz="2200" dirty="0" smtClean="0"/>
              <a:t>tree?</a:t>
            </a:r>
            <a:br>
              <a:rPr lang="en-US" sz="2200" dirty="0" smtClean="0"/>
            </a:br>
            <a:r>
              <a:rPr lang="en-US" sz="2200" dirty="0" smtClean="0"/>
              <a:t>Round </a:t>
            </a:r>
            <a:r>
              <a:rPr lang="en-US" sz="2200" dirty="0"/>
              <a:t>your answer to 1 </a:t>
            </a:r>
            <a:r>
              <a:rPr lang="en-US" sz="2200" dirty="0" err="1"/>
              <a:t>d.p.</a:t>
            </a:r>
            <a:endParaRPr lang="en-US" sz="2200" dirty="0"/>
          </a:p>
          <a:p>
            <a:pPr marL="457200" indent="-457200">
              <a:buClr>
                <a:srgbClr val="C00000"/>
              </a:buClr>
              <a:buFont typeface="+mj-lt"/>
              <a:buAutoNum type="arabicPeriod" startAt="10"/>
              <a:tabLst>
                <a:tab pos="914400" algn="l"/>
                <a:tab pos="2286000" algn="l"/>
                <a:tab pos="2914650" algn="l"/>
              </a:tabLst>
            </a:pPr>
            <a:r>
              <a:rPr lang="en-US" sz="2200" dirty="0" smtClean="0"/>
              <a:t>Show </a:t>
            </a:r>
            <a:r>
              <a:rPr lang="en-US" sz="2200" dirty="0"/>
              <a:t>clearly </a:t>
            </a:r>
            <a:r>
              <a:rPr lang="en-US" sz="2200" dirty="0" smtClean="0"/>
              <a:t/>
            </a:r>
            <a:br>
              <a:rPr lang="en-US" sz="2200" dirty="0" smtClean="0"/>
            </a:br>
            <a:r>
              <a:rPr lang="en-US" sz="2200" dirty="0" smtClean="0"/>
              <a:t>that the </a:t>
            </a:r>
            <a:r>
              <a:rPr lang="en-US" sz="2200" dirty="0"/>
              <a:t>volume </a:t>
            </a:r>
            <a:r>
              <a:rPr lang="en-US" sz="2200" dirty="0" smtClean="0"/>
              <a:t/>
            </a:r>
            <a:br>
              <a:rPr lang="en-US" sz="2200" dirty="0" smtClean="0"/>
            </a:br>
            <a:r>
              <a:rPr lang="en-US" sz="2200" dirty="0" smtClean="0"/>
              <a:t>of this cuboid </a:t>
            </a:r>
            <a:br>
              <a:rPr lang="en-US" sz="2200" dirty="0" smtClean="0"/>
            </a:br>
            <a:r>
              <a:rPr lang="en-US" sz="2200" dirty="0" smtClean="0"/>
              <a:t>is 2</a:t>
            </a:r>
            <a:r>
              <a:rPr lang="en-US" sz="2200" i="1" dirty="0" smtClean="0"/>
              <a:t>x</a:t>
            </a:r>
            <a:r>
              <a:rPr lang="en-US" sz="2200" baseline="30000" dirty="0" smtClean="0"/>
              <a:t>3 </a:t>
            </a:r>
            <a:r>
              <a:rPr lang="en-US" sz="2200" dirty="0" smtClean="0"/>
              <a:t>+ 6x</a:t>
            </a:r>
            <a:r>
              <a:rPr lang="en-US" sz="2200" baseline="30000" dirty="0" smtClean="0"/>
              <a:t>2</a:t>
            </a:r>
            <a:r>
              <a:rPr lang="en-US" sz="2200" dirty="0" smtClean="0"/>
              <a:t> + 4</a:t>
            </a:r>
            <a:r>
              <a:rPr lang="en-US" sz="2200" i="1" dirty="0" smtClean="0"/>
              <a:t>x</a:t>
            </a:r>
            <a:r>
              <a:rPr lang="en-US" sz="2200" dirty="0"/>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970394" y="5085184"/>
            <a:ext cx="2537710" cy="1440160"/>
          </a:xfrm>
          <a:prstGeom prst="rect">
            <a:avLst/>
          </a:prstGeom>
          <a:noFill/>
          <a:ln w="9525">
            <a:noFill/>
            <a:miter lim="800000"/>
            <a:headEnd/>
            <a:tailEnd/>
          </a:ln>
          <a:effectLst/>
        </p:spPr>
      </p:pic>
    </p:spTree>
    <p:extLst>
      <p:ext uri="{BB962C8B-B14F-4D97-AF65-F5344CB8AC3E}">
        <p14:creationId xmlns:p14="http://schemas.microsoft.com/office/powerpoint/2010/main" val="4120628438"/>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cxnSp>
        <p:nvCxnSpPr>
          <p:cNvPr id="4" name="Straight Connector 3"/>
          <p:cNvCxnSpPr/>
          <p:nvPr/>
        </p:nvCxnSpPr>
        <p:spPr>
          <a:xfrm flipH="1">
            <a:off x="4427984" y="1152626"/>
            <a:ext cx="36004" cy="551673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ound Same Side Corner Rectangle 5">
            <a:hlinkClick r:id="rId3" action="ppaction://hlinkpres?slideindex=1&amp;slidetitle="/>
          </p:cNvPr>
          <p:cNvSpPr/>
          <p:nvPr/>
        </p:nvSpPr>
        <p:spPr>
          <a:xfrm>
            <a:off x="6948264" y="695546"/>
            <a:ext cx="64807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
        <p:nvSpPr>
          <p:cNvPr id="7" name="Rectangle 6"/>
          <p:cNvSpPr/>
          <p:nvPr/>
        </p:nvSpPr>
        <p:spPr>
          <a:xfrm>
            <a:off x="142844" y="1136907"/>
            <a:ext cx="8712968" cy="5826210"/>
          </a:xfrm>
          <a:prstGeom prst="rect">
            <a:avLst/>
          </a:prstGeom>
        </p:spPr>
        <p:txBody>
          <a:bodyPr wrap="square" numCol="2" spcCol="182880">
            <a:spAutoFit/>
          </a:bodyPr>
          <a:lstStyle/>
          <a:p>
            <a:pPr marL="508000" indent="-508000">
              <a:buAutoNum type="arabicPlain" startAt="17"/>
              <a:tabLst>
                <a:tab pos="566738" algn="l"/>
                <a:tab pos="3997325" algn="r"/>
              </a:tabLst>
            </a:pPr>
            <a:r>
              <a:rPr lang="en-US" sz="1620" b="1" dirty="0" smtClean="0">
                <a:solidFill>
                  <a:srgbClr val="C00000"/>
                </a:solidFill>
              </a:rPr>
              <a:t>Perimeter, area and volume 2	138</a:t>
            </a:r>
          </a:p>
          <a:p>
            <a:pPr>
              <a:tabLst>
                <a:tab pos="566738" algn="l"/>
                <a:tab pos="3997325" algn="r"/>
              </a:tabLst>
            </a:pPr>
            <a:r>
              <a:rPr lang="en-US" sz="1620" dirty="0" smtClean="0"/>
              <a:t>17.1	Circumference of a circle 1	138</a:t>
            </a:r>
          </a:p>
          <a:p>
            <a:pPr>
              <a:tabLst>
                <a:tab pos="566738" algn="l"/>
                <a:tab pos="3997325" algn="r"/>
              </a:tabLst>
            </a:pPr>
            <a:r>
              <a:rPr lang="en-US" sz="1620" dirty="0" smtClean="0"/>
              <a:t>17.2	Circumference of a circle 2	138</a:t>
            </a:r>
          </a:p>
          <a:p>
            <a:pPr>
              <a:tabLst>
                <a:tab pos="566738" algn="l"/>
                <a:tab pos="3997325" algn="r"/>
              </a:tabLst>
            </a:pPr>
            <a:r>
              <a:rPr lang="en-US" sz="1620" dirty="0" smtClean="0"/>
              <a:t>17.3	Area of a circle	139</a:t>
            </a:r>
          </a:p>
          <a:p>
            <a:pPr>
              <a:tabLst>
                <a:tab pos="566738" algn="l"/>
                <a:tab pos="3997325" algn="r"/>
              </a:tabLst>
            </a:pPr>
            <a:r>
              <a:rPr lang="en-US" sz="1620" dirty="0" smtClean="0"/>
              <a:t>17.4	Semicircles and sectors	140</a:t>
            </a:r>
          </a:p>
          <a:p>
            <a:pPr>
              <a:tabLst>
                <a:tab pos="566738" algn="l"/>
                <a:tab pos="3997325" algn="r"/>
              </a:tabLst>
            </a:pPr>
            <a:r>
              <a:rPr lang="en-US" sz="1620" dirty="0" smtClean="0"/>
              <a:t>17.5	Composite 2D shapes and </a:t>
            </a:r>
            <a:r>
              <a:rPr lang="en-US" sz="1620" dirty="0" smtClean="0"/>
              <a:t>cylinders</a:t>
            </a:r>
            <a:r>
              <a:rPr lang="en-US" sz="1620" dirty="0" smtClean="0"/>
              <a:t>		</a:t>
            </a:r>
            <a:r>
              <a:rPr lang="en-US" sz="1620" dirty="0" smtClean="0"/>
              <a:t>	142</a:t>
            </a:r>
            <a:endParaRPr lang="en-US" sz="1620" dirty="0" smtClean="0"/>
          </a:p>
          <a:p>
            <a:pPr>
              <a:tabLst>
                <a:tab pos="566738" algn="l"/>
                <a:tab pos="3997325" algn="r"/>
              </a:tabLst>
            </a:pPr>
            <a:r>
              <a:rPr lang="en-US" sz="1620" dirty="0" smtClean="0"/>
              <a:t>17.6	Pyramids and cones	143</a:t>
            </a:r>
          </a:p>
          <a:p>
            <a:pPr>
              <a:tabLst>
                <a:tab pos="566738" algn="l"/>
                <a:tab pos="3997325" algn="r"/>
              </a:tabLst>
            </a:pPr>
            <a:r>
              <a:rPr lang="en-US" sz="1620" dirty="0" smtClean="0"/>
              <a:t>17.7	Spheres and composite solids	144</a:t>
            </a:r>
          </a:p>
          <a:p>
            <a:pPr>
              <a:tabLst>
                <a:tab pos="566738" algn="l"/>
                <a:tab pos="3997325" algn="r"/>
              </a:tabLst>
            </a:pPr>
            <a:r>
              <a:rPr lang="en-US" sz="1620" dirty="0" smtClean="0"/>
              <a:t>17	Problem-solving	145</a:t>
            </a:r>
          </a:p>
          <a:p>
            <a:pPr>
              <a:tabLst>
                <a:tab pos="566738" algn="l"/>
                <a:tab pos="3997325" algn="r"/>
              </a:tabLst>
            </a:pPr>
            <a:endParaRPr lang="en-US" sz="1620" dirty="0" smtClean="0"/>
          </a:p>
          <a:p>
            <a:pPr>
              <a:tabLst>
                <a:tab pos="566738" algn="l"/>
                <a:tab pos="3997325" algn="r"/>
              </a:tabLst>
            </a:pPr>
            <a:r>
              <a:rPr lang="en-US" sz="1620" b="1" dirty="0" smtClean="0">
                <a:solidFill>
                  <a:srgbClr val="C00000"/>
                </a:solidFill>
              </a:rPr>
              <a:t>18</a:t>
            </a:r>
            <a:r>
              <a:rPr lang="en-US" sz="1620" dirty="0" smtClean="0">
                <a:solidFill>
                  <a:srgbClr val="C00000"/>
                </a:solidFill>
              </a:rPr>
              <a:t>	</a:t>
            </a:r>
            <a:r>
              <a:rPr lang="en-US" sz="1620" b="1" dirty="0" smtClean="0">
                <a:solidFill>
                  <a:srgbClr val="C00000"/>
                </a:solidFill>
              </a:rPr>
              <a:t>Fractions, indices and standard form	</a:t>
            </a:r>
            <a:r>
              <a:rPr lang="en-US" sz="1620" b="1" dirty="0" smtClean="0">
                <a:solidFill>
                  <a:srgbClr val="C00000"/>
                </a:solidFill>
              </a:rPr>
              <a:t>	147</a:t>
            </a:r>
            <a:endParaRPr lang="en-US" sz="1620" b="1" dirty="0" smtClean="0">
              <a:solidFill>
                <a:srgbClr val="C00000"/>
              </a:solidFill>
            </a:endParaRPr>
          </a:p>
          <a:p>
            <a:pPr>
              <a:tabLst>
                <a:tab pos="566738" algn="l"/>
                <a:tab pos="3997325" algn="r"/>
              </a:tabLst>
            </a:pPr>
            <a:r>
              <a:rPr lang="en-US" sz="1620" dirty="0" smtClean="0"/>
              <a:t>18.1	Multiplying and dividing fractions			147</a:t>
            </a:r>
          </a:p>
          <a:p>
            <a:pPr>
              <a:tabLst>
                <a:tab pos="566738" algn="l"/>
                <a:tab pos="3997325" algn="r"/>
              </a:tabLst>
            </a:pPr>
            <a:r>
              <a:rPr lang="en-US" sz="1620" dirty="0" smtClean="0"/>
              <a:t>18.2	The laws of indices	147</a:t>
            </a:r>
          </a:p>
          <a:p>
            <a:pPr>
              <a:tabLst>
                <a:tab pos="566738" algn="l"/>
                <a:tab pos="3997325" algn="r"/>
              </a:tabLst>
            </a:pPr>
            <a:r>
              <a:rPr lang="en-US" sz="1620" dirty="0" smtClean="0"/>
              <a:t>18.3	Writing large numbers in standard	 form	148</a:t>
            </a:r>
          </a:p>
          <a:p>
            <a:pPr>
              <a:tabLst>
                <a:tab pos="566738" algn="l"/>
                <a:tab pos="3997325" algn="r"/>
              </a:tabLst>
            </a:pPr>
            <a:r>
              <a:rPr lang="en-US" sz="1620" dirty="0" smtClean="0"/>
              <a:t>18.4	</a:t>
            </a:r>
            <a:r>
              <a:rPr lang="en-US" sz="1620" dirty="0" smtClean="0"/>
              <a:t>Writing </a:t>
            </a:r>
            <a:r>
              <a:rPr lang="en-US" sz="1620" dirty="0" smtClean="0"/>
              <a:t>small numbers in standard	form	</a:t>
            </a:r>
            <a:r>
              <a:rPr lang="en-US" sz="1620" dirty="0" smtClean="0"/>
              <a:t>	149</a:t>
            </a:r>
            <a:endParaRPr lang="en-US" sz="1620" dirty="0" smtClean="0"/>
          </a:p>
          <a:p>
            <a:pPr>
              <a:tabLst>
                <a:tab pos="566738" algn="l"/>
                <a:tab pos="3997325" algn="r"/>
              </a:tabLst>
            </a:pPr>
            <a:r>
              <a:rPr lang="en-US" sz="1620" dirty="0" smtClean="0"/>
              <a:t>18.5	Calculating with standard form	150</a:t>
            </a:r>
          </a:p>
          <a:p>
            <a:pPr>
              <a:tabLst>
                <a:tab pos="566738" algn="l"/>
                <a:tab pos="3997325" algn="r"/>
              </a:tabLst>
            </a:pPr>
            <a:r>
              <a:rPr lang="en-US" sz="1620" dirty="0" smtClean="0"/>
              <a:t>18	Problem-solving	152</a:t>
            </a:r>
          </a:p>
          <a:p>
            <a:pPr>
              <a:tabLst>
                <a:tab pos="566738" algn="l"/>
                <a:tab pos="3997325" algn="r"/>
              </a:tabLst>
            </a:pPr>
            <a:endParaRPr lang="en-US" sz="1620" dirty="0" smtClean="0"/>
          </a:p>
          <a:p>
            <a:pPr>
              <a:tabLst>
                <a:tab pos="566738" algn="l"/>
                <a:tab pos="3997325" algn="r"/>
              </a:tabLst>
            </a:pPr>
            <a:r>
              <a:rPr lang="en-US" sz="1620" b="1" dirty="0" smtClean="0">
                <a:solidFill>
                  <a:srgbClr val="C00000"/>
                </a:solidFill>
              </a:rPr>
              <a:t>19	Congruence, similarity and vectors	</a:t>
            </a:r>
            <a:r>
              <a:rPr lang="en-US" sz="1620" b="1" dirty="0" smtClean="0">
                <a:solidFill>
                  <a:srgbClr val="C00000"/>
                </a:solidFill>
              </a:rPr>
              <a:t>		153</a:t>
            </a:r>
            <a:endParaRPr lang="en-US" sz="1620" dirty="0" smtClean="0"/>
          </a:p>
          <a:p>
            <a:pPr>
              <a:tabLst>
                <a:tab pos="566738" algn="l"/>
                <a:tab pos="3997325" algn="r"/>
              </a:tabLst>
            </a:pPr>
            <a:r>
              <a:rPr lang="en-US" sz="1620" dirty="0" smtClean="0"/>
              <a:t>19.1	Similarity and enlargement	153</a:t>
            </a:r>
          </a:p>
          <a:p>
            <a:pPr>
              <a:tabLst>
                <a:tab pos="566738" algn="l"/>
                <a:tab pos="3997325" algn="r"/>
              </a:tabLst>
            </a:pPr>
            <a:r>
              <a:rPr lang="en-US" sz="1620" dirty="0" smtClean="0"/>
              <a:t>19.2	More similarity	154</a:t>
            </a:r>
          </a:p>
          <a:p>
            <a:pPr>
              <a:tabLst>
                <a:tab pos="566738" algn="l"/>
                <a:tab pos="3997325" algn="r"/>
              </a:tabLst>
            </a:pPr>
            <a:r>
              <a:rPr lang="en-US" sz="1620" dirty="0" smtClean="0"/>
              <a:t>19.3	Using similarity	155</a:t>
            </a:r>
          </a:p>
          <a:p>
            <a:pPr>
              <a:tabLst>
                <a:tab pos="566738" algn="l"/>
                <a:tab pos="3997325" algn="r"/>
              </a:tabLst>
            </a:pPr>
            <a:r>
              <a:rPr lang="en-US" sz="1620" dirty="0" smtClean="0"/>
              <a:t>19.4	Congruence 1	156</a:t>
            </a:r>
          </a:p>
          <a:p>
            <a:pPr>
              <a:tabLst>
                <a:tab pos="566738" algn="l"/>
                <a:tab pos="3997325" algn="r"/>
              </a:tabLst>
            </a:pPr>
            <a:r>
              <a:rPr lang="en-US" sz="1620" dirty="0" smtClean="0"/>
              <a:t>19.5	Congruence 2	157</a:t>
            </a:r>
          </a:p>
          <a:p>
            <a:pPr>
              <a:tabLst>
                <a:tab pos="566738" algn="l"/>
                <a:tab pos="3997325" algn="r"/>
              </a:tabLst>
            </a:pPr>
            <a:r>
              <a:rPr lang="en-US" sz="1620" dirty="0" smtClean="0"/>
              <a:t>19.6	Vectors 1	158</a:t>
            </a:r>
          </a:p>
          <a:p>
            <a:pPr>
              <a:tabLst>
                <a:tab pos="566738" algn="l"/>
                <a:tab pos="3997325" algn="r"/>
              </a:tabLst>
            </a:pPr>
            <a:r>
              <a:rPr lang="en-US" sz="1620" dirty="0" smtClean="0"/>
              <a:t>19.7	Vectors 2	159</a:t>
            </a:r>
          </a:p>
          <a:p>
            <a:pPr>
              <a:tabLst>
                <a:tab pos="566738" algn="l"/>
                <a:tab pos="3997325" algn="r"/>
              </a:tabLst>
            </a:pPr>
            <a:r>
              <a:rPr lang="en-US" sz="1620" dirty="0" smtClean="0"/>
              <a:t>19	Problem-solving	159</a:t>
            </a:r>
          </a:p>
          <a:p>
            <a:pPr>
              <a:tabLst>
                <a:tab pos="566738" algn="l"/>
                <a:tab pos="3997325" algn="r"/>
              </a:tabLst>
            </a:pPr>
            <a:endParaRPr lang="en-US" sz="1620" dirty="0" smtClean="0"/>
          </a:p>
          <a:p>
            <a:pPr>
              <a:tabLst>
                <a:tab pos="566738" algn="l"/>
                <a:tab pos="3997325" algn="r"/>
              </a:tabLst>
            </a:pPr>
            <a:r>
              <a:rPr lang="en-US" sz="1620" b="1" dirty="0" smtClean="0">
                <a:solidFill>
                  <a:srgbClr val="C00000"/>
                </a:solidFill>
              </a:rPr>
              <a:t>20</a:t>
            </a:r>
            <a:r>
              <a:rPr lang="en-US" sz="1620" dirty="0" smtClean="0">
                <a:solidFill>
                  <a:srgbClr val="C00000"/>
                </a:solidFill>
              </a:rPr>
              <a:t>	</a:t>
            </a:r>
            <a:r>
              <a:rPr lang="en-US" sz="1620" b="1" dirty="0" smtClean="0">
                <a:solidFill>
                  <a:srgbClr val="C00000"/>
                </a:solidFill>
              </a:rPr>
              <a:t>More algebra	161</a:t>
            </a:r>
            <a:endParaRPr lang="en-US" sz="1620" dirty="0" smtClean="0"/>
          </a:p>
          <a:p>
            <a:pPr>
              <a:tabLst>
                <a:tab pos="566738" algn="l"/>
                <a:tab pos="3997325" algn="r"/>
              </a:tabLst>
            </a:pPr>
            <a:r>
              <a:rPr lang="en-US" sz="1620" dirty="0" smtClean="0"/>
              <a:t>20.1	Graphs of cubic and reciprocal</a:t>
            </a:r>
          </a:p>
          <a:p>
            <a:pPr>
              <a:tabLst>
                <a:tab pos="566738" algn="l"/>
                <a:tab pos="3997325" algn="r"/>
              </a:tabLst>
            </a:pPr>
            <a:r>
              <a:rPr lang="en-US" sz="1620" dirty="0" smtClean="0"/>
              <a:t>	functions	161</a:t>
            </a:r>
          </a:p>
          <a:p>
            <a:pPr>
              <a:tabLst>
                <a:tab pos="566738" algn="l"/>
                <a:tab pos="3997325" algn="r"/>
              </a:tabLst>
            </a:pPr>
            <a:r>
              <a:rPr lang="en-US" sz="1620" dirty="0" smtClean="0"/>
              <a:t>20.2	Non-linear graphs	162</a:t>
            </a:r>
          </a:p>
          <a:p>
            <a:pPr>
              <a:tabLst>
                <a:tab pos="566738" algn="l"/>
                <a:tab pos="3997325" algn="r"/>
              </a:tabLst>
            </a:pPr>
            <a:r>
              <a:rPr lang="en-US" sz="1620" dirty="0" smtClean="0"/>
              <a:t>20.3	Solving simultaneous equations	graphically	164</a:t>
            </a:r>
          </a:p>
          <a:p>
            <a:pPr>
              <a:tabLst>
                <a:tab pos="566738" algn="l"/>
                <a:tab pos="3997325" algn="r"/>
              </a:tabLst>
            </a:pPr>
            <a:r>
              <a:rPr lang="en-US" sz="1620" dirty="0" smtClean="0"/>
              <a:t>20.4	Solving simultaneous equations	</a:t>
            </a:r>
          </a:p>
          <a:p>
            <a:pPr>
              <a:tabLst>
                <a:tab pos="566738" algn="l"/>
                <a:tab pos="3997325" algn="r"/>
              </a:tabLst>
            </a:pPr>
            <a:r>
              <a:rPr lang="en-US" sz="1620" dirty="0" smtClean="0"/>
              <a:t>	algebraically	164</a:t>
            </a:r>
          </a:p>
          <a:p>
            <a:pPr>
              <a:tabLst>
                <a:tab pos="566738" algn="l"/>
                <a:tab pos="3997325" algn="r"/>
              </a:tabLst>
            </a:pPr>
            <a:r>
              <a:rPr lang="en-US" sz="1620" dirty="0" smtClean="0"/>
              <a:t>20.5	Rearranging formulae	165</a:t>
            </a:r>
          </a:p>
          <a:p>
            <a:pPr>
              <a:tabLst>
                <a:tab pos="566738" algn="l"/>
                <a:tab pos="3997325" algn="r"/>
              </a:tabLst>
            </a:pPr>
            <a:r>
              <a:rPr lang="en-US" sz="1620" dirty="0" smtClean="0"/>
              <a:t>20.6	Proof	167</a:t>
            </a:r>
          </a:p>
          <a:p>
            <a:pPr>
              <a:tabLst>
                <a:tab pos="566738" algn="l"/>
                <a:tab pos="3997325" algn="r"/>
              </a:tabLst>
            </a:pPr>
            <a:r>
              <a:rPr lang="en-US" sz="1620" dirty="0" smtClean="0"/>
              <a:t>20	Problem-solving	168</a:t>
            </a: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17.3 – Area of a Circle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140</a:t>
            </a:r>
            <a:endParaRPr lang="en-GB" sz="1400" b="1" dirty="0">
              <a:latin typeface="Calibri" panose="020F0502020204030204" pitchFamily="34" charset="0"/>
            </a:endParaRPr>
          </a:p>
        </p:txBody>
      </p:sp>
      <p:sp>
        <p:nvSpPr>
          <p:cNvPr id="3" name="Rectangle 2"/>
          <p:cNvSpPr/>
          <p:nvPr/>
        </p:nvSpPr>
        <p:spPr>
          <a:xfrm>
            <a:off x="251519" y="1196752"/>
            <a:ext cx="6696745" cy="1477328"/>
          </a:xfrm>
          <a:prstGeom prst="rect">
            <a:avLst/>
          </a:prstGeom>
        </p:spPr>
        <p:txBody>
          <a:bodyPr wrap="square">
            <a:spAutoFit/>
          </a:bodyPr>
          <a:lstStyle/>
          <a:p>
            <a:pPr marL="685800" indent="-685800">
              <a:buClr>
                <a:srgbClr val="C00000"/>
              </a:buClr>
              <a:buFont typeface="+mj-lt"/>
              <a:buAutoNum type="arabicPeriod" startAt="10"/>
              <a:tabLst>
                <a:tab pos="857250" algn="l"/>
              </a:tabLst>
            </a:pPr>
            <a:r>
              <a:rPr lang="en-US" sz="3000" b="1" dirty="0">
                <a:solidFill>
                  <a:srgbClr val="FF0000"/>
                </a:solidFill>
              </a:rPr>
              <a:t>P</a:t>
            </a:r>
            <a:r>
              <a:rPr lang="en-US" sz="3000" dirty="0"/>
              <a:t> Here is a wooden picture </a:t>
            </a:r>
            <a:r>
              <a:rPr lang="en-US" sz="3000" dirty="0" smtClean="0"/>
              <a:t>frame.</a:t>
            </a:r>
            <a:br>
              <a:rPr lang="en-US" sz="3000" dirty="0" smtClean="0"/>
            </a:br>
            <a:r>
              <a:rPr lang="en-US" sz="3000" dirty="0" smtClean="0"/>
              <a:t>Work </a:t>
            </a:r>
            <a:r>
              <a:rPr lang="en-US" sz="3000" dirty="0"/>
              <a:t>out the area of the frame correct to 3 </a:t>
            </a:r>
            <a:r>
              <a:rPr lang="en-US" sz="3000" dirty="0" err="1"/>
              <a:t>s.f.</a:t>
            </a:r>
            <a:endParaRPr lang="en-US" sz="30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6948264" y="1268761"/>
            <a:ext cx="1872208" cy="1872208"/>
          </a:xfrm>
          <a:prstGeom prst="rect">
            <a:avLst/>
          </a:prstGeom>
          <a:noFill/>
          <a:ln w="9525">
            <a:noFill/>
            <a:miter lim="800000"/>
            <a:headEnd/>
            <a:tailEnd/>
          </a:ln>
          <a:effectLst/>
        </p:spPr>
      </p:pic>
      <p:grpSp>
        <p:nvGrpSpPr>
          <p:cNvPr id="9" name="Group 8"/>
          <p:cNvGrpSpPr/>
          <p:nvPr/>
        </p:nvGrpSpPr>
        <p:grpSpPr>
          <a:xfrm>
            <a:off x="305905" y="3212976"/>
            <a:ext cx="8514567" cy="3312368"/>
            <a:chOff x="3483872" y="1089031"/>
            <a:chExt cx="5264592" cy="3312368"/>
          </a:xfrm>
        </p:grpSpPr>
        <p:sp>
          <p:nvSpPr>
            <p:cNvPr id="10" name="Round Diagonal Corner Rectangle 9"/>
            <p:cNvSpPr/>
            <p:nvPr/>
          </p:nvSpPr>
          <p:spPr>
            <a:xfrm>
              <a:off x="3491880" y="1089031"/>
              <a:ext cx="5256584" cy="331236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3194220" cy="2613023"/>
            </a:xfrm>
            <a:prstGeom prst="rect">
              <a:avLst/>
            </a:prstGeom>
          </p:spPr>
          <p:txBody>
            <a:bodyPr wrap="square">
              <a:spAutoFit/>
            </a:bodyPr>
            <a:lstStyle/>
            <a:p>
              <a:pPr>
                <a:spcAft>
                  <a:spcPts val="0"/>
                </a:spcAft>
                <a:tabLst>
                  <a:tab pos="4972050" algn="r"/>
                </a:tabLst>
              </a:pPr>
              <a:r>
                <a:rPr lang="en-US" sz="2360" dirty="0"/>
                <a:t>An ornamental garden is rectangular with three circular ponds within it.</a:t>
              </a:r>
            </a:p>
            <a:p>
              <a:pPr>
                <a:spcAft>
                  <a:spcPts val="0"/>
                </a:spcAft>
                <a:tabLst>
                  <a:tab pos="4972050" algn="r"/>
                </a:tabLst>
              </a:pPr>
              <a:r>
                <a:rPr lang="en-US" sz="2360" dirty="0" smtClean="0"/>
                <a:t>The </a:t>
              </a:r>
              <a:r>
                <a:rPr lang="en-US" sz="2360" dirty="0"/>
                <a:t>rest of the garden is to be covered in turf.</a:t>
              </a:r>
            </a:p>
            <a:p>
              <a:pPr>
                <a:spcAft>
                  <a:spcPts val="0"/>
                </a:spcAft>
                <a:tabLst>
                  <a:tab pos="4972050" algn="r"/>
                </a:tabLst>
              </a:pPr>
              <a:r>
                <a:rPr lang="en-US" sz="2360" dirty="0"/>
                <a:t>Turf costs £12.99 per square </a:t>
              </a:r>
              <a:r>
                <a:rPr lang="en-US" sz="2360" dirty="0" err="1"/>
                <a:t>metre</a:t>
              </a:r>
              <a:r>
                <a:rPr lang="en-US" sz="2360" dirty="0"/>
                <a:t>.</a:t>
              </a:r>
            </a:p>
            <a:p>
              <a:pPr>
                <a:spcAft>
                  <a:spcPts val="0"/>
                </a:spcAft>
                <a:tabLst>
                  <a:tab pos="4972050" algn="r"/>
                </a:tabLst>
              </a:pPr>
              <a:r>
                <a:rPr lang="en-US" sz="2360" dirty="0"/>
                <a:t>Work out the cost of the turf.</a:t>
              </a:r>
            </a:p>
            <a:p>
              <a:pPr>
                <a:spcAft>
                  <a:spcPts val="0"/>
                </a:spcAft>
                <a:tabLst>
                  <a:tab pos="4972050" algn="r"/>
                </a:tabLst>
              </a:pPr>
              <a:r>
                <a:rPr lang="en-US" sz="2360" dirty="0"/>
                <a:t>Show all your workings. </a:t>
              </a:r>
              <a:r>
                <a:rPr lang="en-US" sz="2360" dirty="0" smtClean="0"/>
                <a:t>	</a:t>
              </a:r>
              <a:r>
                <a:rPr lang="en-US" sz="2360" b="1" dirty="0" smtClean="0"/>
                <a:t>(</a:t>
              </a:r>
              <a:r>
                <a:rPr lang="en-US" sz="2360" b="1" dirty="0"/>
                <a:t>5 marks)</a:t>
              </a:r>
              <a:endParaRPr lang="en-US" sz="2360" b="1" dirty="0"/>
            </a:p>
          </p:txBody>
        </p:sp>
      </p:grpSp>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5673426" y="3762676"/>
            <a:ext cx="3075038" cy="2690660"/>
          </a:xfrm>
          <a:prstGeom prst="rect">
            <a:avLst/>
          </a:prstGeom>
          <a:noFill/>
          <a:ln w="9525">
            <a:noFill/>
            <a:miter lim="800000"/>
            <a:headEnd/>
            <a:tailEnd/>
          </a:ln>
          <a:effectLst/>
        </p:spPr>
      </p:pic>
    </p:spTree>
    <p:extLst>
      <p:ext uri="{BB962C8B-B14F-4D97-AF65-F5344CB8AC3E}">
        <p14:creationId xmlns:p14="http://schemas.microsoft.com/office/powerpoint/2010/main" val="57004063"/>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17.4 – Semicircles and Sectors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140</a:t>
            </a:r>
            <a:endParaRPr lang="en-GB" sz="1400" b="1" dirty="0">
              <a:latin typeface="Calibri" panose="020F0502020204030204" pitchFamily="34" charset="0"/>
            </a:endParaRPr>
          </a:p>
        </p:txBody>
      </p:sp>
      <p:sp>
        <p:nvSpPr>
          <p:cNvPr id="3" name="Rectangle 2"/>
          <p:cNvSpPr/>
          <p:nvPr/>
        </p:nvSpPr>
        <p:spPr>
          <a:xfrm>
            <a:off x="251520" y="1196752"/>
            <a:ext cx="5256584" cy="3847207"/>
          </a:xfrm>
          <a:prstGeom prst="rect">
            <a:avLst/>
          </a:prstGeom>
        </p:spPr>
        <p:txBody>
          <a:bodyPr wrap="square">
            <a:spAutoFit/>
          </a:bodyPr>
          <a:lstStyle/>
          <a:p>
            <a:pPr marL="457200" indent="-457200">
              <a:buClr>
                <a:srgbClr val="C00000"/>
              </a:buClr>
              <a:buFont typeface="+mj-lt"/>
              <a:buAutoNum type="arabicPeriod"/>
              <a:tabLst>
                <a:tab pos="857250" algn="l"/>
              </a:tabLst>
            </a:pPr>
            <a:r>
              <a:rPr lang="en-US" sz="2200" dirty="0"/>
              <a:t>On this diagram </a:t>
            </a:r>
            <a:r>
              <a:rPr lang="en-US" sz="2200" dirty="0" smtClean="0"/>
              <a:t/>
            </a:r>
            <a:br>
              <a:rPr lang="en-US" sz="2200" dirty="0" smtClean="0"/>
            </a:br>
            <a:r>
              <a:rPr lang="en-US" sz="2200" dirty="0" smtClean="0"/>
              <a:t>what colour </a:t>
            </a:r>
            <a:r>
              <a:rPr lang="en-US" sz="2200" dirty="0"/>
              <a:t>is </a:t>
            </a:r>
            <a:r>
              <a:rPr lang="en-US" sz="2200" dirty="0" smtClean="0"/>
              <a:t>the</a:t>
            </a:r>
          </a:p>
          <a:p>
            <a:pPr marL="971550" lvl="1" indent="-514350">
              <a:buClr>
                <a:srgbClr val="C00000"/>
              </a:buClr>
              <a:buFont typeface="+mj-lt"/>
              <a:buAutoNum type="alphaLcPeriod"/>
              <a:tabLst>
                <a:tab pos="857250" algn="l"/>
              </a:tabLst>
            </a:pPr>
            <a:r>
              <a:rPr lang="en-US" sz="2200" dirty="0" smtClean="0"/>
              <a:t>chord</a:t>
            </a:r>
            <a:endParaRPr lang="en-US" sz="2200" dirty="0"/>
          </a:p>
          <a:p>
            <a:pPr marL="971550" lvl="1" indent="-514350">
              <a:buClr>
                <a:srgbClr val="C00000"/>
              </a:buClr>
              <a:buFont typeface="+mj-lt"/>
              <a:buAutoNum type="alphaLcPeriod"/>
              <a:tabLst>
                <a:tab pos="857250" algn="l"/>
              </a:tabLst>
            </a:pPr>
            <a:r>
              <a:rPr lang="en-US" sz="2200" dirty="0" smtClean="0"/>
              <a:t>arc</a:t>
            </a:r>
            <a:endParaRPr lang="en-US" sz="2200" dirty="0"/>
          </a:p>
          <a:p>
            <a:pPr marL="971550" lvl="1" indent="-514350">
              <a:buClr>
                <a:srgbClr val="C00000"/>
              </a:buClr>
              <a:buFont typeface="+mj-lt"/>
              <a:buAutoNum type="alphaLcPeriod"/>
              <a:tabLst>
                <a:tab pos="857250" algn="l"/>
              </a:tabLst>
            </a:pPr>
            <a:r>
              <a:rPr lang="en-US" sz="2200" dirty="0" smtClean="0"/>
              <a:t>sector</a:t>
            </a:r>
            <a:endParaRPr lang="en-US" sz="2200" dirty="0"/>
          </a:p>
          <a:p>
            <a:pPr marL="971550" lvl="1" indent="-514350">
              <a:buClr>
                <a:srgbClr val="C00000"/>
              </a:buClr>
              <a:buFont typeface="+mj-lt"/>
              <a:buAutoNum type="alphaLcPeriod"/>
              <a:tabLst>
                <a:tab pos="857250" algn="l"/>
              </a:tabLst>
            </a:pPr>
            <a:r>
              <a:rPr lang="en-US" sz="2200" dirty="0" smtClean="0"/>
              <a:t>segment </a:t>
            </a:r>
          </a:p>
          <a:p>
            <a:pPr marL="971550" lvl="1" indent="-514350">
              <a:buClr>
                <a:srgbClr val="C00000"/>
              </a:buClr>
              <a:buFont typeface="+mj-lt"/>
              <a:buAutoNum type="alphaLcPeriod"/>
              <a:tabLst>
                <a:tab pos="857250" algn="l"/>
              </a:tabLst>
            </a:pPr>
            <a:r>
              <a:rPr lang="en-US" sz="2200" dirty="0" smtClean="0"/>
              <a:t>tangent</a:t>
            </a:r>
            <a:r>
              <a:rPr lang="en-US" sz="2200" dirty="0"/>
              <a:t>?</a:t>
            </a:r>
          </a:p>
          <a:p>
            <a:pPr marL="514350" indent="-514350">
              <a:buClr>
                <a:srgbClr val="C00000"/>
              </a:buClr>
              <a:buFont typeface="+mj-lt"/>
              <a:buAutoNum type="arabicPeriod"/>
              <a:tabLst>
                <a:tab pos="857250" algn="l"/>
              </a:tabLst>
            </a:pPr>
            <a:r>
              <a:rPr lang="en-US" sz="2200" dirty="0"/>
              <a:t>Work out the area of each semicircle. Give your answers</a:t>
            </a:r>
          </a:p>
          <a:p>
            <a:pPr marL="971550" lvl="1" indent="-514350">
              <a:buClr>
                <a:srgbClr val="C00000"/>
              </a:buClr>
              <a:buFont typeface="+mj-lt"/>
              <a:buAutoNum type="romanLcPeriod"/>
              <a:tabLst>
                <a:tab pos="857250" algn="l"/>
              </a:tabLst>
            </a:pPr>
            <a:r>
              <a:rPr lang="en-US" sz="2200" dirty="0" smtClean="0"/>
              <a:t>in </a:t>
            </a:r>
            <a:r>
              <a:rPr lang="en-US" sz="2200" dirty="0"/>
              <a:t>terms of </a:t>
            </a:r>
            <a:r>
              <a:rPr lang="el-GR" sz="2400" dirty="0"/>
              <a:t>π</a:t>
            </a:r>
            <a:endParaRPr lang="en-US" sz="2200" dirty="0"/>
          </a:p>
          <a:p>
            <a:pPr marL="971550" lvl="1" indent="-514350">
              <a:buClr>
                <a:srgbClr val="C00000"/>
              </a:buClr>
              <a:buFont typeface="+mj-lt"/>
              <a:buAutoNum type="romanLcPeriod"/>
              <a:tabLst>
                <a:tab pos="857250" algn="l"/>
              </a:tabLst>
            </a:pPr>
            <a:r>
              <a:rPr lang="en-US" sz="2200" dirty="0" smtClean="0"/>
              <a:t>correct </a:t>
            </a:r>
            <a:r>
              <a:rPr lang="en-US" sz="2200" dirty="0"/>
              <a:t>to 3 </a:t>
            </a:r>
            <a:r>
              <a:rPr lang="en-US" sz="2200" dirty="0" err="1"/>
              <a:t>s.f.</a:t>
            </a:r>
            <a:endParaRPr lang="en-US" sz="22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3131840" y="1262263"/>
            <a:ext cx="2312147" cy="2238745"/>
          </a:xfrm>
          <a:prstGeom prst="rect">
            <a:avLst/>
          </a:prstGeom>
          <a:noFill/>
          <a:ln w="9525">
            <a:noFill/>
            <a:miter lim="800000"/>
            <a:headEnd/>
            <a:tailEnd/>
          </a:ln>
          <a:effectLst/>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755576" y="5103085"/>
            <a:ext cx="2118183" cy="1494267"/>
          </a:xfrm>
          <a:prstGeom prst="rect">
            <a:avLst/>
          </a:prstGeom>
          <a:noFill/>
          <a:ln w="9525">
            <a:noFill/>
            <a:miter lim="800000"/>
            <a:headEnd/>
            <a:tailEnd/>
          </a:ln>
          <a:effectLst/>
        </p:spPr>
      </p:pic>
      <p:pic>
        <p:nvPicPr>
          <p:cNvPr id="10" name="Picture 9"/>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2987824" y="5085184"/>
            <a:ext cx="2376264" cy="1494267"/>
          </a:xfrm>
          <a:prstGeom prst="rect">
            <a:avLst/>
          </a:prstGeom>
          <a:noFill/>
          <a:ln w="9525">
            <a:noFill/>
            <a:miter lim="800000"/>
            <a:headEnd/>
            <a:tailEnd/>
          </a:ln>
          <a:effectLst/>
        </p:spPr>
      </p:pic>
    </p:spTree>
    <p:extLst>
      <p:ext uri="{BB962C8B-B14F-4D97-AF65-F5344CB8AC3E}">
        <p14:creationId xmlns:p14="http://schemas.microsoft.com/office/powerpoint/2010/main" val="3461011776"/>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17.4 – Semicircles and Sectors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141</a:t>
            </a:r>
            <a:endParaRPr lang="en-GB" sz="1400" b="1" dirty="0">
              <a:latin typeface="Calibri" panose="020F0502020204030204" pitchFamily="34" charset="0"/>
            </a:endParaRPr>
          </a:p>
        </p:txBody>
      </p:sp>
      <p:sp>
        <p:nvSpPr>
          <p:cNvPr id="3" name="Rectangle 2"/>
          <p:cNvSpPr/>
          <p:nvPr/>
        </p:nvSpPr>
        <p:spPr>
          <a:xfrm>
            <a:off x="251520" y="1196752"/>
            <a:ext cx="5256584" cy="4524315"/>
          </a:xfrm>
          <a:prstGeom prst="rect">
            <a:avLst/>
          </a:prstGeom>
        </p:spPr>
        <p:txBody>
          <a:bodyPr wrap="square">
            <a:spAutoFit/>
          </a:bodyPr>
          <a:lstStyle/>
          <a:p>
            <a:pPr marL="457200" indent="-457200">
              <a:buClr>
                <a:srgbClr val="C00000"/>
              </a:buClr>
              <a:buFont typeface="+mj-lt"/>
              <a:buAutoNum type="arabicPeriod" startAt="3"/>
              <a:tabLst>
                <a:tab pos="857250" algn="l"/>
              </a:tabLst>
            </a:pPr>
            <a:r>
              <a:rPr lang="en-US" sz="2200" dirty="0"/>
              <a:t>Work out the area of each quarter circle. Give your answers</a:t>
            </a:r>
          </a:p>
          <a:p>
            <a:pPr marL="971550" lvl="1" indent="-514350">
              <a:buClr>
                <a:srgbClr val="C00000"/>
              </a:buClr>
              <a:buFont typeface="+mj-lt"/>
              <a:buAutoNum type="romanLcPeriod"/>
              <a:tabLst>
                <a:tab pos="857250" algn="l"/>
              </a:tabLst>
            </a:pPr>
            <a:r>
              <a:rPr lang="en-US" sz="2200" dirty="0" smtClean="0"/>
              <a:t>in </a:t>
            </a:r>
            <a:r>
              <a:rPr lang="en-US" sz="2200" dirty="0"/>
              <a:t>terms of </a:t>
            </a:r>
            <a:r>
              <a:rPr lang="el-GR" sz="2000" dirty="0"/>
              <a:t>π</a:t>
            </a:r>
            <a:endParaRPr lang="en-US" sz="2200" dirty="0"/>
          </a:p>
          <a:p>
            <a:pPr marL="971550" lvl="1" indent="-514350">
              <a:buClr>
                <a:srgbClr val="C00000"/>
              </a:buClr>
              <a:buFont typeface="+mj-lt"/>
              <a:buAutoNum type="romanLcPeriod"/>
              <a:tabLst>
                <a:tab pos="857250" algn="l"/>
              </a:tabLst>
            </a:pPr>
            <a:r>
              <a:rPr lang="en-US" sz="2200" dirty="0" smtClean="0"/>
              <a:t>correct </a:t>
            </a:r>
            <a:r>
              <a:rPr lang="en-US" sz="2200" dirty="0"/>
              <a:t>to 1 </a:t>
            </a:r>
            <a:r>
              <a:rPr lang="en-US" sz="2200" dirty="0" err="1"/>
              <a:t>d.p</a:t>
            </a:r>
            <a:r>
              <a:rPr lang="en-US" sz="2200" dirty="0" err="1" smtClean="0"/>
              <a:t>.</a:t>
            </a: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endParaRPr lang="en-US" sz="2200" dirty="0" smtClean="0"/>
          </a:p>
          <a:p>
            <a:pPr marL="514350" indent="-514350">
              <a:buClr>
                <a:srgbClr val="C00000"/>
              </a:buClr>
              <a:buFont typeface="+mj-lt"/>
              <a:buAutoNum type="arabicPeriod" startAt="5"/>
              <a:tabLst>
                <a:tab pos="857250" algn="l"/>
              </a:tabLst>
            </a:pPr>
            <a:r>
              <a:rPr lang="en-US" sz="2200" dirty="0" smtClean="0">
                <a:latin typeface="Arial" panose="020B0604020202020204" pitchFamily="34" charset="0"/>
                <a:cs typeface="Arial" panose="020B0604020202020204" pitchFamily="34" charset="0"/>
              </a:rPr>
              <a:t>Work out the perimeter of this semicircle in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terms of </a:t>
            </a:r>
            <a:r>
              <a:rPr lang="el-GR" sz="2400" dirty="0"/>
              <a:t>π</a:t>
            </a:r>
            <a:endParaRPr lang="en-US" sz="22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11" name="Picture 10"/>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3125930" y="2708920"/>
            <a:ext cx="1884029" cy="1768352"/>
          </a:xfrm>
          <a:prstGeom prst="rect">
            <a:avLst/>
          </a:prstGeom>
          <a:noFill/>
          <a:ln w="9525">
            <a:noFill/>
            <a:miter lim="800000"/>
            <a:headEnd/>
            <a:tailEnd/>
          </a:ln>
          <a:effectLst/>
        </p:spPr>
      </p:pic>
      <p:pic>
        <p:nvPicPr>
          <p:cNvPr id="12" name="Picture 1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1184577" y="2708920"/>
            <a:ext cx="1799160" cy="1768352"/>
          </a:xfrm>
          <a:prstGeom prst="rect">
            <a:avLst/>
          </a:prstGeom>
          <a:noFill/>
          <a:ln w="9525">
            <a:noFill/>
            <a:miter lim="800000"/>
            <a:headEnd/>
            <a:tailEnd/>
          </a:ln>
          <a:effectLst/>
        </p:spPr>
      </p:pic>
      <p:pic>
        <p:nvPicPr>
          <p:cNvPr id="6" name="Picture 5"/>
          <p:cNvPicPr>
            <a:picLocks noChangeAspect="1"/>
          </p:cNvPicPr>
          <p:nvPr/>
        </p:nvPicPr>
        <p:blipFill rotWithShape="1">
          <a:blip r:embed="rId7" cstate="print">
            <a:lum contrast="26000"/>
            <a:extLst>
              <a:ext uri="{28A0092B-C50C-407E-A947-70E740481C1C}">
                <a14:useLocalDpi xmlns:a14="http://schemas.microsoft.com/office/drawing/2010/main" val="0"/>
              </a:ext>
            </a:extLst>
          </a:blip>
          <a:srcRect/>
          <a:stretch/>
        </p:blipFill>
        <p:spPr>
          <a:xfrm>
            <a:off x="2987664" y="4941168"/>
            <a:ext cx="2490492" cy="1624234"/>
          </a:xfrm>
          <a:prstGeom prst="rect">
            <a:avLst/>
          </a:prstGeom>
          <a:noFill/>
          <a:ln w="9525">
            <a:noFill/>
            <a:miter lim="800000"/>
            <a:headEnd/>
            <a:tailEnd/>
          </a:ln>
          <a:effectLst/>
        </p:spPr>
      </p:pic>
    </p:spTree>
    <p:extLst>
      <p:ext uri="{BB962C8B-B14F-4D97-AF65-F5344CB8AC3E}">
        <p14:creationId xmlns:p14="http://schemas.microsoft.com/office/powerpoint/2010/main" val="2216291386"/>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17.4 – Semicircles and Sectors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141</a:t>
            </a:r>
            <a:endParaRPr lang="en-GB" sz="1400" b="1" dirty="0">
              <a:latin typeface="Calibri" panose="020F0502020204030204" pitchFamily="34" charset="0"/>
            </a:endParaRPr>
          </a:p>
        </p:txBody>
      </p:sp>
      <p:sp>
        <p:nvSpPr>
          <p:cNvPr id="3" name="Rectangle 2"/>
          <p:cNvSpPr/>
          <p:nvPr/>
        </p:nvSpPr>
        <p:spPr>
          <a:xfrm>
            <a:off x="251520" y="1196752"/>
            <a:ext cx="2880320" cy="3139321"/>
          </a:xfrm>
          <a:prstGeom prst="rect">
            <a:avLst/>
          </a:prstGeom>
        </p:spPr>
        <p:txBody>
          <a:bodyPr wrap="square">
            <a:spAutoFit/>
          </a:bodyPr>
          <a:lstStyle/>
          <a:p>
            <a:pPr marL="514350" indent="-514350">
              <a:buClr>
                <a:srgbClr val="C00000"/>
              </a:buClr>
              <a:buFont typeface="+mj-lt"/>
              <a:buAutoNum type="arabicPeriod" startAt="4"/>
              <a:tabLst>
                <a:tab pos="857250" algn="l"/>
              </a:tabLst>
            </a:pPr>
            <a:r>
              <a:rPr lang="en-US" sz="2200" dirty="0" smtClean="0">
                <a:solidFill>
                  <a:srgbClr val="C00000"/>
                </a:solidFill>
                <a:latin typeface="Arial" panose="020B0604020202020204" pitchFamily="34" charset="0"/>
                <a:cs typeface="Arial" panose="020B0604020202020204" pitchFamily="34" charset="0"/>
              </a:rPr>
              <a:t>a.</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Work out the </a:t>
            </a:r>
            <a:r>
              <a:rPr lang="en-US" sz="2200" dirty="0" smtClean="0">
                <a:latin typeface="Arial" panose="020B0604020202020204" pitchFamily="34" charset="0"/>
                <a:cs typeface="Arial" panose="020B0604020202020204" pitchFamily="34" charset="0"/>
              </a:rPr>
              <a:t>circumference </a:t>
            </a:r>
            <a:r>
              <a:rPr lang="en-US" sz="2200" dirty="0">
                <a:latin typeface="Arial" panose="020B0604020202020204" pitchFamily="34" charset="0"/>
                <a:cs typeface="Arial" panose="020B0604020202020204" pitchFamily="34" charset="0"/>
              </a:rPr>
              <a:t>of the circle</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circle is cut in half.</a:t>
            </a:r>
          </a:p>
          <a:p>
            <a:pPr marL="971550" lvl="1" indent="-514350">
              <a:buClr>
                <a:srgbClr val="C00000"/>
              </a:buClr>
              <a:buFont typeface="+mj-lt"/>
              <a:buAutoNum type="alphaLcPeriod" startAt="2"/>
              <a:tabLst>
                <a:tab pos="857250" algn="l"/>
              </a:tabLst>
            </a:pPr>
            <a:r>
              <a:rPr lang="en-US" sz="2200" dirty="0" smtClean="0">
                <a:latin typeface="Arial" panose="020B0604020202020204" pitchFamily="34" charset="0"/>
                <a:cs typeface="Arial" panose="020B0604020202020204" pitchFamily="34" charset="0"/>
              </a:rPr>
              <a:t>Work out the length of the arc on the semicircle.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5" name="Picture 4"/>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3159030" y="1295952"/>
            <a:ext cx="2277066" cy="2277064"/>
          </a:xfrm>
          <a:prstGeom prst="rect">
            <a:avLst/>
          </a:prstGeom>
          <a:noFill/>
          <a:ln w="9525">
            <a:noFill/>
            <a:miter lim="800000"/>
            <a:headEnd/>
            <a:tailEnd/>
          </a:ln>
          <a:effectLst/>
        </p:spPr>
      </p:pic>
      <p:pic>
        <p:nvPicPr>
          <p:cNvPr id="2" name="Picture 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1076364" y="4365104"/>
            <a:ext cx="3783668" cy="2212574"/>
          </a:xfrm>
          <a:prstGeom prst="rect">
            <a:avLst/>
          </a:prstGeom>
          <a:noFill/>
          <a:ln w="9525">
            <a:noFill/>
            <a:miter lim="800000"/>
            <a:headEnd/>
            <a:tailEnd/>
          </a:ln>
          <a:effectLst/>
        </p:spPr>
      </p:pic>
    </p:spTree>
    <p:extLst>
      <p:ext uri="{BB962C8B-B14F-4D97-AF65-F5344CB8AC3E}">
        <p14:creationId xmlns:p14="http://schemas.microsoft.com/office/powerpoint/2010/main" val="3873186146"/>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17.4 – Semicircles and Sectors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141</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478423"/>
              </a:xfrm>
              <a:prstGeom prst="rect">
                <a:avLst/>
              </a:prstGeom>
            </p:spPr>
            <p:txBody>
              <a:bodyPr wrap="square">
                <a:spAutoFit/>
              </a:bodyPr>
              <a:lstStyle/>
              <a:p>
                <a:pPr marL="400050" indent="-400050">
                  <a:buClr>
                    <a:srgbClr val="C00000"/>
                  </a:buClr>
                  <a:buFont typeface="+mj-lt"/>
                  <a:buAutoNum type="arabicPeriod" startAt="6"/>
                  <a:tabLst>
                    <a:tab pos="85725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perimeter of this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quarter </a:t>
                </a:r>
                <a:r>
                  <a:rPr lang="en-US" sz="2200" dirty="0">
                    <a:latin typeface="Arial" panose="020B0604020202020204" pitchFamily="34" charset="0"/>
                    <a:cs typeface="Arial" panose="020B0604020202020204" pitchFamily="34" charset="0"/>
                  </a:rPr>
                  <a:t>circle</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Give your answers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to 3 </a:t>
                </a:r>
                <a:r>
                  <a:rPr lang="en-US" sz="2200" dirty="0" err="1" smtClean="0">
                    <a:latin typeface="Arial" panose="020B0604020202020204" pitchFamily="34" charset="0"/>
                    <a:cs typeface="Arial" panose="020B0604020202020204" pitchFamily="34" charset="0"/>
                  </a:rPr>
                  <a:t>s.f.</a:t>
                </a:r>
                <a:endParaRPr lang="en-US" sz="2200" dirty="0" smtClean="0">
                  <a:latin typeface="Arial" panose="020B0604020202020204" pitchFamily="34" charset="0"/>
                  <a:cs typeface="Arial" panose="020B0604020202020204" pitchFamily="34" charset="0"/>
                </a:endParaRPr>
              </a:p>
              <a:p>
                <a:pPr marL="400050" indent="-400050">
                  <a:buClr>
                    <a:srgbClr val="C00000"/>
                  </a:buClr>
                  <a:buFont typeface="+mj-lt"/>
                  <a:buAutoNum type="arabicPeriod" startAt="6"/>
                  <a:tabLst>
                    <a:tab pos="857250" algn="l"/>
                  </a:tabLst>
                </a:pPr>
                <a:r>
                  <a:rPr lang="en-US" sz="2200" dirty="0">
                    <a:latin typeface="Arial" panose="020B0604020202020204" pitchFamily="34" charset="0"/>
                    <a:cs typeface="Arial" panose="020B0604020202020204" pitchFamily="34" charset="0"/>
                  </a:rPr>
                  <a:t>A circular track has radius 10 </a:t>
                </a:r>
                <a:r>
                  <a:rPr lang="en-US" sz="2200" dirty="0" smtClean="0">
                    <a:latin typeface="Arial" panose="020B0604020202020204" pitchFamily="34" charset="0"/>
                    <a:cs typeface="Arial" panose="020B0604020202020204" pitchFamily="34" charset="0"/>
                  </a:rPr>
                  <a:t>m.</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to the nearest m, how far you would run if you ran </a:t>
                </a:r>
                <a:endParaRPr lang="en-US" sz="22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round </a:t>
                </a:r>
                <a:r>
                  <a:rPr lang="en-US" sz="2200" dirty="0">
                    <a:latin typeface="Arial" panose="020B0604020202020204" pitchFamily="34" charset="0"/>
                    <a:cs typeface="Arial" panose="020B0604020202020204" pitchFamily="34" charset="0"/>
                  </a:rPr>
                  <a:t>the whole track </a:t>
                </a:r>
                <a:endParaRPr lang="en-US" sz="22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three </a:t>
                </a:r>
                <a:r>
                  <a:rPr lang="en-US" sz="2200" dirty="0">
                    <a:latin typeface="Arial" panose="020B0604020202020204" pitchFamily="34" charset="0"/>
                    <a:cs typeface="Arial" panose="020B0604020202020204" pitchFamily="34" charset="0"/>
                  </a:rPr>
                  <a:t>times round the track </a:t>
                </a:r>
                <a:endParaRPr lang="en-US" sz="2200" dirty="0" smtClean="0">
                  <a:latin typeface="Arial" panose="020B0604020202020204" pitchFamily="34" charset="0"/>
                  <a:cs typeface="Arial" panose="020B0604020202020204" pitchFamily="34" charset="0"/>
                </a:endParaRPr>
              </a:p>
              <a:p>
                <a:pPr marL="742950" lvl="1" indent="-342900">
                  <a:lnSpc>
                    <a:spcPts val="5200"/>
                  </a:lnSpc>
                  <a:buClr>
                    <a:srgbClr val="C00000"/>
                  </a:buClr>
                  <a:buFont typeface="+mj-lt"/>
                  <a:buAutoNum type="alphaLcPeriod"/>
                </a:pPr>
                <a:r>
                  <a:rPr lang="en-US" sz="2200" dirty="0" smtClean="0">
                    <a:latin typeface="Arial" panose="020B0604020202020204" pitchFamily="34" charset="0"/>
                    <a:cs typeface="Arial" panose="020B0604020202020204" pitchFamily="34" charset="0"/>
                  </a:rPr>
                  <a:t>round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2</m:t>
                        </m:r>
                      </m:den>
                    </m:f>
                  </m:oMath>
                </a14:m>
                <a:r>
                  <a:rPr lang="en-US" sz="2200" dirty="0">
                    <a:latin typeface="Arial" panose="020B0604020202020204" pitchFamily="34" charset="0"/>
                    <a:cs typeface="Arial" panose="020B0604020202020204" pitchFamily="34" charset="0"/>
                  </a:rPr>
                  <a:t> of the track </a:t>
                </a:r>
                <a:endParaRPr lang="en-US" sz="2200" dirty="0" smtClean="0">
                  <a:latin typeface="Arial" panose="020B0604020202020204" pitchFamily="34" charset="0"/>
                  <a:cs typeface="Arial" panose="020B0604020202020204" pitchFamily="34" charset="0"/>
                </a:endParaRPr>
              </a:p>
              <a:p>
                <a:pPr marL="742950" lvl="1" indent="-342900">
                  <a:lnSpc>
                    <a:spcPts val="5200"/>
                  </a:lnSpc>
                  <a:buClr>
                    <a:srgbClr val="C00000"/>
                  </a:buClr>
                  <a:buFont typeface="+mj-lt"/>
                  <a:buAutoNum type="alphaLcPeriod"/>
                </a:pPr>
                <a:r>
                  <a:rPr lang="en-US" sz="2200" dirty="0" smtClean="0">
                    <a:latin typeface="Arial" panose="020B0604020202020204" pitchFamily="34" charset="0"/>
                    <a:cs typeface="Arial" panose="020B0604020202020204" pitchFamily="34" charset="0"/>
                  </a:rPr>
                  <a:t>round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4</m:t>
                        </m:r>
                      </m:den>
                    </m:f>
                  </m:oMath>
                </a14:m>
                <a:r>
                  <a:rPr lang="en-US" sz="2200" dirty="0">
                    <a:latin typeface="Arial" panose="020B0604020202020204" pitchFamily="34" charset="0"/>
                    <a:cs typeface="Arial" panose="020B0604020202020204" pitchFamily="34" charset="0"/>
                  </a:rPr>
                  <a:t> of the track </a:t>
                </a:r>
                <a:endParaRPr lang="en-US" sz="2200" dirty="0" smtClean="0">
                  <a:latin typeface="Arial" panose="020B0604020202020204" pitchFamily="34" charset="0"/>
                  <a:cs typeface="Arial" panose="020B0604020202020204" pitchFamily="34" charset="0"/>
                </a:endParaRPr>
              </a:p>
              <a:p>
                <a:pPr marL="742950" lvl="1" indent="-342900">
                  <a:lnSpc>
                    <a:spcPts val="5200"/>
                  </a:lnSpc>
                  <a:buClr>
                    <a:srgbClr val="C00000"/>
                  </a:buClr>
                  <a:buFont typeface="+mj-lt"/>
                  <a:buAutoNum type="alphaLcPeriod"/>
                </a:pPr>
                <a:r>
                  <a:rPr lang="en-US" sz="2200" dirty="0" smtClean="0">
                    <a:latin typeface="Arial" panose="020B0604020202020204" pitchFamily="34" charset="0"/>
                    <a:cs typeface="Arial" panose="020B0604020202020204" pitchFamily="34" charset="0"/>
                  </a:rPr>
                  <a:t>round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6</m:t>
                        </m:r>
                      </m:den>
                    </m:f>
                  </m:oMath>
                </a14:m>
                <a:r>
                  <a:rPr lang="en-US" sz="2200" dirty="0">
                    <a:latin typeface="Arial" panose="020B0604020202020204" pitchFamily="34" charset="0"/>
                    <a:cs typeface="Arial" panose="020B0604020202020204" pitchFamily="34" charset="0"/>
                  </a:rPr>
                  <a:t> of the track.</a:t>
                </a:r>
                <a:endParaRPr lang="en-US" sz="2200" dirty="0" smtClean="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478423"/>
              </a:xfrm>
              <a:prstGeom prst="rect">
                <a:avLst/>
              </a:prstGeom>
              <a:blipFill rotWithShape="0">
                <a:blip r:embed="rId4"/>
                <a:stretch>
                  <a:fillRect l="-1275" t="-556"/>
                </a:stretch>
              </a:blipFill>
            </p:spPr>
            <p:txBody>
              <a:bodyPr/>
              <a:lstStyle/>
              <a:p>
                <a:r>
                  <a:rPr lang="en-US">
                    <a:noFill/>
                  </a:rPr>
                  <a:t> </a:t>
                </a:r>
              </a:p>
            </p:txBody>
          </p:sp>
        </mc:Fallback>
      </mc:AlternateContent>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3417672" y="1246024"/>
            <a:ext cx="2090432" cy="1462896"/>
          </a:xfrm>
          <a:prstGeom prst="rect">
            <a:avLst/>
          </a:prstGeom>
          <a:noFill/>
          <a:ln w="9525">
            <a:noFill/>
            <a:miter lim="800000"/>
            <a:headEnd/>
            <a:tailEnd/>
          </a:ln>
          <a:effectLst/>
        </p:spPr>
      </p:pic>
      <p:pic>
        <p:nvPicPr>
          <p:cNvPr id="6" name="Picture 5"/>
          <p:cNvPicPr>
            <a:picLocks noChangeAspect="1"/>
          </p:cNvPicPr>
          <p:nvPr/>
        </p:nvPicPr>
        <p:blipFill>
          <a:blip r:embed="rId7">
            <a:lum contrast="26000"/>
            <a:extLst>
              <a:ext uri="{28A0092B-C50C-407E-A947-70E740481C1C}">
                <a14:useLocalDpi xmlns:a14="http://schemas.microsoft.com/office/drawing/2010/main" val="0"/>
              </a:ext>
            </a:extLst>
          </a:blip>
          <a:stretch>
            <a:fillRect/>
          </a:stretch>
        </p:blipFill>
        <p:spPr>
          <a:xfrm>
            <a:off x="3707904" y="4710664"/>
            <a:ext cx="1812783" cy="1683321"/>
          </a:xfrm>
          <a:prstGeom prst="rect">
            <a:avLst/>
          </a:prstGeom>
          <a:noFill/>
          <a:ln w="9525">
            <a:noFill/>
            <a:miter lim="800000"/>
            <a:headEnd/>
            <a:tailEnd/>
          </a:ln>
          <a:effectLst/>
        </p:spPr>
      </p:pic>
    </p:spTree>
    <p:extLst>
      <p:ext uri="{BB962C8B-B14F-4D97-AF65-F5344CB8AC3E}">
        <p14:creationId xmlns:p14="http://schemas.microsoft.com/office/powerpoint/2010/main" val="4057310292"/>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17.4 – Semicircles and Sectors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141</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8"/>
              <a:tabLst>
                <a:tab pos="857250" algn="l"/>
              </a:tabLst>
            </a:pPr>
            <a:r>
              <a:rPr lang="en-US" sz="2500" b="1" dirty="0">
                <a:solidFill>
                  <a:srgbClr val="FF0000"/>
                </a:solidFill>
                <a:latin typeface="Arial" panose="020B0604020202020204" pitchFamily="34" charset="0"/>
                <a:cs typeface="Arial" panose="020B0604020202020204" pitchFamily="34" charset="0"/>
              </a:rPr>
              <a:t>R</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 </a:t>
            </a:r>
            <a:r>
              <a:rPr lang="en-US" sz="2500" dirty="0">
                <a:latin typeface="Arial" panose="020B0604020202020204" pitchFamily="34" charset="0"/>
                <a:cs typeface="Arial" panose="020B0604020202020204" pitchFamily="34" charset="0"/>
              </a:rPr>
              <a:t>cake has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radius 10cm</a:t>
            </a:r>
            <a:r>
              <a:rPr lang="en-US" sz="250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pPr>
            <a:r>
              <a:rPr lang="en-US" sz="2500" dirty="0" smtClean="0">
                <a:latin typeface="Arial" panose="020B0604020202020204" pitchFamily="34" charset="0"/>
                <a:cs typeface="Arial" panose="020B0604020202020204" pitchFamily="34" charset="0"/>
              </a:rPr>
              <a:t>Work </a:t>
            </a:r>
            <a:r>
              <a:rPr lang="en-US" sz="2500" dirty="0">
                <a:latin typeface="Arial" panose="020B0604020202020204" pitchFamily="34" charset="0"/>
                <a:cs typeface="Arial" panose="020B0604020202020204" pitchFamily="34" charset="0"/>
              </a:rPr>
              <a:t>out </a:t>
            </a:r>
            <a:br>
              <a:rPr lang="en-US" sz="2500" dirty="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the circumference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of the </a:t>
            </a:r>
            <a:r>
              <a:rPr lang="en-US" sz="2500" dirty="0">
                <a:latin typeface="Arial" panose="020B0604020202020204" pitchFamily="34" charset="0"/>
                <a:cs typeface="Arial" panose="020B0604020202020204" pitchFamily="34" charset="0"/>
              </a:rPr>
              <a:t>cake in terms </a:t>
            </a:r>
            <a:r>
              <a:rPr lang="en-US" sz="2500" dirty="0" smtClean="0">
                <a:latin typeface="Arial" panose="020B0604020202020204" pitchFamily="34" charset="0"/>
                <a:cs typeface="Arial" panose="020B0604020202020204" pitchFamily="34" charset="0"/>
              </a:rPr>
              <a:t>of </a:t>
            </a:r>
            <a:r>
              <a:rPr lang="el-GR" sz="2500" dirty="0"/>
              <a:t>π</a:t>
            </a:r>
            <a:r>
              <a:rPr lang="en-US" sz="2500" dirty="0" smtClean="0">
                <a:latin typeface="Arial" panose="020B0604020202020204" pitchFamily="34" charset="0"/>
                <a:cs typeface="Arial" panose="020B0604020202020204" pitchFamily="34" charset="0"/>
              </a:rPr>
              <a:t>.</a:t>
            </a:r>
            <a:endParaRPr lang="en-US" sz="2500" dirty="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500" dirty="0" smtClean="0">
                <a:latin typeface="Arial" panose="020B0604020202020204" pitchFamily="34" charset="0"/>
                <a:cs typeface="Arial" panose="020B0604020202020204" pitchFamily="34" charset="0"/>
              </a:rPr>
              <a:t>Diana </a:t>
            </a:r>
            <a:r>
              <a:rPr lang="en-US" sz="2500" dirty="0">
                <a:latin typeface="Arial" panose="020B0604020202020204" pitchFamily="34" charset="0"/>
                <a:cs typeface="Arial" panose="020B0604020202020204" pitchFamily="34" charset="0"/>
              </a:rPr>
              <a:t>cuts it into pieces with angles of 30°.</a:t>
            </a:r>
          </a:p>
          <a:p>
            <a:pPr marL="1257300" lvl="2" indent="-342900">
              <a:buClr>
                <a:srgbClr val="C00000"/>
              </a:buClr>
              <a:buFont typeface="+mj-lt"/>
              <a:buAutoNum type="romanLcPeriod"/>
              <a:tabLst>
                <a:tab pos="857250" algn="l"/>
              </a:tabLst>
            </a:pPr>
            <a:r>
              <a:rPr lang="en-US" sz="2500" dirty="0" smtClean="0">
                <a:latin typeface="Arial" panose="020B0604020202020204" pitchFamily="34" charset="0"/>
                <a:cs typeface="Arial" panose="020B0604020202020204" pitchFamily="34" charset="0"/>
              </a:rPr>
              <a:t>How </a:t>
            </a:r>
            <a:r>
              <a:rPr lang="en-US" sz="2500" dirty="0">
                <a:latin typeface="Arial" panose="020B0604020202020204" pitchFamily="34" charset="0"/>
                <a:cs typeface="Arial" panose="020B0604020202020204" pitchFamily="34" charset="0"/>
              </a:rPr>
              <a:t>many pieces can she cut?</a:t>
            </a:r>
          </a:p>
          <a:p>
            <a:pPr marL="1257300" lvl="2" indent="-342900">
              <a:buClr>
                <a:srgbClr val="C00000"/>
              </a:buClr>
              <a:buFont typeface="+mj-lt"/>
              <a:buAutoNum type="romanLcPeriod"/>
              <a:tabLst>
                <a:tab pos="857250" algn="l"/>
              </a:tabLst>
            </a:pPr>
            <a:r>
              <a:rPr lang="en-US" sz="2500" dirty="0" smtClean="0">
                <a:latin typeface="Arial" panose="020B0604020202020204" pitchFamily="34" charset="0"/>
                <a:cs typeface="Arial" panose="020B0604020202020204" pitchFamily="34" charset="0"/>
              </a:rPr>
              <a:t>What </a:t>
            </a:r>
            <a:r>
              <a:rPr lang="en-US" sz="2500" dirty="0">
                <a:latin typeface="Arial" panose="020B0604020202020204" pitchFamily="34" charset="0"/>
                <a:cs typeface="Arial" panose="020B0604020202020204" pitchFamily="34" charset="0"/>
              </a:rPr>
              <a:t>fraction of the cake is each slice?</a:t>
            </a:r>
          </a:p>
          <a:p>
            <a:pPr marL="400050" indent="-400050">
              <a:buClr>
                <a:srgbClr val="C00000"/>
              </a:buClr>
              <a:buFont typeface="+mj-lt"/>
              <a:buAutoNum type="arabicPeriod" startAt="8"/>
              <a:tabLst>
                <a:tab pos="857250" algn="l"/>
              </a:tabLst>
            </a:pPr>
            <a:r>
              <a:rPr lang="en-US" sz="2500" b="1" dirty="0">
                <a:latin typeface="Arial" panose="020B0604020202020204" pitchFamily="34" charset="0"/>
                <a:cs typeface="Arial" panose="020B0604020202020204" pitchFamily="34" charset="0"/>
              </a:rPr>
              <a:t>R </a:t>
            </a:r>
            <a:r>
              <a:rPr lang="en-US" sz="2500" dirty="0">
                <a:latin typeface="Arial" panose="020B0604020202020204" pitchFamily="34" charset="0"/>
                <a:cs typeface="Arial" panose="020B0604020202020204" pitchFamily="34" charset="0"/>
              </a:rPr>
              <a:t>Repeat </a:t>
            </a:r>
            <a:r>
              <a:rPr lang="en-US" sz="2500" b="1" dirty="0">
                <a:latin typeface="Arial" panose="020B0604020202020204" pitchFamily="34" charset="0"/>
                <a:cs typeface="Arial" panose="020B0604020202020204" pitchFamily="34" charset="0"/>
              </a:rPr>
              <a:t>Q8</a:t>
            </a:r>
            <a:r>
              <a:rPr lang="en-US" sz="2500" dirty="0">
                <a:latin typeface="Arial" panose="020B0604020202020204" pitchFamily="34" charset="0"/>
                <a:cs typeface="Arial" panose="020B0604020202020204" pitchFamily="34" charset="0"/>
              </a:rPr>
              <a:t> part </a:t>
            </a:r>
            <a:r>
              <a:rPr lang="en-US" sz="2500" b="1" dirty="0">
                <a:latin typeface="Arial" panose="020B0604020202020204" pitchFamily="34" charset="0"/>
                <a:cs typeface="Arial" panose="020B0604020202020204" pitchFamily="34" charset="0"/>
              </a:rPr>
              <a:t>b</a:t>
            </a:r>
            <a:r>
              <a:rPr lang="en-US" sz="2500" dirty="0">
                <a:latin typeface="Arial" panose="020B0604020202020204" pitchFamily="34" charset="0"/>
                <a:cs typeface="Arial" panose="020B0604020202020204" pitchFamily="34" charset="0"/>
              </a:rPr>
              <a:t> for these angle </a:t>
            </a:r>
            <a:r>
              <a:rPr lang="en-US" sz="2500" dirty="0" smtClean="0">
                <a:latin typeface="Arial" panose="020B0604020202020204" pitchFamily="34" charset="0"/>
                <a:cs typeface="Arial" panose="020B0604020202020204" pitchFamily="34" charset="0"/>
              </a:rPr>
              <a:t>sizes. </a:t>
            </a:r>
          </a:p>
          <a:p>
            <a:pPr marL="914400" lvl="1" indent="-457200">
              <a:buClr>
                <a:srgbClr val="C00000"/>
              </a:buClr>
              <a:buFont typeface="+mj-lt"/>
              <a:buAutoNum type="alphaLcPeriod"/>
              <a:tabLst>
                <a:tab pos="857250" algn="l"/>
                <a:tab pos="2057400" algn="l"/>
              </a:tabLst>
            </a:pPr>
            <a:r>
              <a:rPr lang="en-US" sz="2500" dirty="0" smtClean="0">
                <a:latin typeface="Arial" panose="020B0604020202020204" pitchFamily="34" charset="0"/>
                <a:cs typeface="Arial" panose="020B0604020202020204" pitchFamily="34" charset="0"/>
              </a:rPr>
              <a:t>60</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40°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c.</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120°</a:t>
            </a:r>
            <a:endParaRPr lang="en-US" sz="25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26000"/>
            <a:extLst>
              <a:ext uri="{28A0092B-C50C-407E-A947-70E740481C1C}">
                <a14:useLocalDpi xmlns:a14="http://schemas.microsoft.com/office/drawing/2010/main" val="0"/>
              </a:ext>
            </a:extLst>
          </a:blip>
          <a:stretch>
            <a:fillRect/>
          </a:stretch>
        </p:blipFill>
        <p:spPr>
          <a:xfrm>
            <a:off x="3203848" y="1196753"/>
            <a:ext cx="2319485" cy="1152127"/>
          </a:xfrm>
          <a:prstGeom prst="rect">
            <a:avLst/>
          </a:prstGeom>
          <a:noFill/>
          <a:ln w="9525">
            <a:noFill/>
            <a:miter lim="800000"/>
            <a:headEnd/>
            <a:tailEnd/>
          </a:ln>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742696919"/>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17.4 – Semicircles and Sectors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141</a:t>
            </a:r>
            <a:endParaRPr lang="en-GB" sz="1400" b="1" dirty="0">
              <a:latin typeface="Calibri" panose="020F0502020204030204" pitchFamily="34" charset="0"/>
            </a:endParaRPr>
          </a:p>
        </p:txBody>
      </p:sp>
      <p:sp>
        <p:nvSpPr>
          <p:cNvPr id="3" name="Rectangle 2"/>
          <p:cNvSpPr/>
          <p:nvPr/>
        </p:nvSpPr>
        <p:spPr>
          <a:xfrm>
            <a:off x="251520" y="1196752"/>
            <a:ext cx="4176464" cy="2308324"/>
          </a:xfrm>
          <a:prstGeom prst="rect">
            <a:avLst/>
          </a:prstGeom>
        </p:spPr>
        <p:txBody>
          <a:bodyPr wrap="square">
            <a:spAutoFit/>
          </a:bodyPr>
          <a:lstStyle/>
          <a:p>
            <a:pPr marL="571500" indent="-571500">
              <a:buClr>
                <a:srgbClr val="C00000"/>
              </a:buClr>
              <a:buFont typeface="+mj-lt"/>
              <a:buAutoNum type="arabicPeriod" startAt="10"/>
              <a:tabLst>
                <a:tab pos="857250"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arc length of each </a:t>
            </a:r>
            <a:r>
              <a:rPr lang="en-US" sz="2400" dirty="0" smtClean="0">
                <a:latin typeface="Arial" panose="020B0604020202020204" pitchFamily="34" charset="0"/>
                <a:cs typeface="Arial" panose="020B0604020202020204" pitchFamily="34" charset="0"/>
              </a:rPr>
              <a:t>sector.</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your answers to an appropriate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degree </a:t>
            </a:r>
            <a:r>
              <a:rPr lang="en-US" sz="2400" dirty="0">
                <a:latin typeface="Arial" panose="020B0604020202020204" pitchFamily="34" charset="0"/>
                <a:cs typeface="Arial" panose="020B0604020202020204" pitchFamily="34" charset="0"/>
              </a:rPr>
              <a:t>of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accuracy</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r="34757"/>
          <a:stretch/>
        </p:blipFill>
        <p:spPr>
          <a:xfrm>
            <a:off x="251520" y="4624657"/>
            <a:ext cx="5172553" cy="1936694"/>
          </a:xfrm>
          <a:prstGeom prst="rect">
            <a:avLst/>
          </a:prstGeom>
          <a:noFill/>
          <a:ln w="9525">
            <a:noFill/>
            <a:miter lim="800000"/>
            <a:headEnd/>
            <a:tailEnd/>
          </a:ln>
          <a:effectLst/>
        </p:spPr>
      </p:pic>
      <p:pic>
        <p:nvPicPr>
          <p:cNvPr id="5" name="Picture 4"/>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8226" t="2873" r="5619" b="6686"/>
          <a:stretch/>
        </p:blipFill>
        <p:spPr>
          <a:xfrm>
            <a:off x="4388954" y="1234258"/>
            <a:ext cx="1083145" cy="1224424"/>
          </a:xfrm>
          <a:prstGeom prst="rect">
            <a:avLst/>
          </a:prstGeom>
          <a:noFill/>
          <a:ln w="9525">
            <a:noFill/>
            <a:miter lim="800000"/>
            <a:headEnd/>
            <a:tailEnd/>
          </a:ln>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10" name="Picture 9"/>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l="67077"/>
          <a:stretch/>
        </p:blipFill>
        <p:spPr>
          <a:xfrm>
            <a:off x="3212994" y="2496188"/>
            <a:ext cx="2249233" cy="2019121"/>
          </a:xfrm>
          <a:prstGeom prst="rect">
            <a:avLst/>
          </a:prstGeom>
          <a:noFill/>
          <a:ln w="9525">
            <a:noFill/>
            <a:miter lim="800000"/>
            <a:headEnd/>
            <a:tailEnd/>
          </a:ln>
          <a:effectLst/>
        </p:spPr>
      </p:pic>
    </p:spTree>
    <p:extLst>
      <p:ext uri="{BB962C8B-B14F-4D97-AF65-F5344CB8AC3E}">
        <p14:creationId xmlns:p14="http://schemas.microsoft.com/office/powerpoint/2010/main" val="2397404282"/>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17.4 – Semicircles and Sectors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142</a:t>
            </a:r>
            <a:endParaRPr lang="en-GB" sz="1400" b="1" dirty="0">
              <a:latin typeface="Calibri" panose="020F0502020204030204" pitchFamily="34" charset="0"/>
            </a:endParaRPr>
          </a:p>
        </p:txBody>
      </p:sp>
      <p:sp>
        <p:nvSpPr>
          <p:cNvPr id="3" name="Rectangle 2"/>
          <p:cNvSpPr/>
          <p:nvPr/>
        </p:nvSpPr>
        <p:spPr>
          <a:xfrm>
            <a:off x="251520" y="1196752"/>
            <a:ext cx="5328592" cy="3539430"/>
          </a:xfrm>
          <a:prstGeom prst="rect">
            <a:avLst/>
          </a:prstGeom>
        </p:spPr>
        <p:txBody>
          <a:bodyPr wrap="square">
            <a:spAutoFit/>
          </a:bodyPr>
          <a:lstStyle/>
          <a:p>
            <a:pPr marL="571500" indent="-571500">
              <a:buClr>
                <a:srgbClr val="C00000"/>
              </a:buClr>
              <a:buFont typeface="+mj-lt"/>
              <a:buAutoNum type="arabicPeriod" startAt="11"/>
              <a:tabLst>
                <a:tab pos="857250" algn="l"/>
              </a:tabLst>
            </a:pPr>
            <a:r>
              <a:rPr lang="en-US" sz="2200" dirty="0">
                <a:latin typeface="Arial" panose="020B0604020202020204" pitchFamily="34" charset="0"/>
                <a:cs typeface="Arial" panose="020B0604020202020204" pitchFamily="34" charset="0"/>
              </a:rPr>
              <a:t>Work out the area of each sector. Give your answers correct to 3 </a:t>
            </a:r>
            <a:r>
              <a:rPr lang="en-US" sz="2200" dirty="0" err="1">
                <a:latin typeface="Arial" panose="020B0604020202020204" pitchFamily="34" charset="0"/>
                <a:cs typeface="Arial" panose="020B0604020202020204" pitchFamily="34" charset="0"/>
              </a:rPr>
              <a:t>s.f</a:t>
            </a:r>
            <a:r>
              <a:rPr lang="en-US" sz="2200" dirty="0" err="1"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marL="571500" indent="-571500">
              <a:buClr>
                <a:srgbClr val="C00000"/>
              </a:buClr>
              <a:buFont typeface="+mj-lt"/>
              <a:buAutoNum type="arabicPeriod" startAt="11"/>
              <a:tabLst>
                <a:tab pos="857250" algn="l"/>
              </a:tabLst>
            </a:pPr>
            <a:r>
              <a:rPr lang="en-US" sz="2200" dirty="0">
                <a:latin typeface="Arial" panose="020B0604020202020204" pitchFamily="34" charset="0"/>
                <a:cs typeface="Arial" panose="020B0604020202020204" pitchFamily="34" charset="0"/>
              </a:rPr>
              <a:t>Work out the perimeter of each sector. Give your answers correct to 3 </a:t>
            </a:r>
            <a:r>
              <a:rPr lang="en-US" sz="2200" dirty="0" err="1">
                <a:latin typeface="Arial" panose="020B0604020202020204" pitchFamily="34" charset="0"/>
                <a:cs typeface="Arial" panose="020B0604020202020204" pitchFamily="34" charset="0"/>
              </a:rPr>
              <a:t>s.f.</a:t>
            </a:r>
            <a:endParaRPr lang="en-US" sz="22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353244" y="1950760"/>
            <a:ext cx="5154860" cy="1612638"/>
          </a:xfrm>
          <a:prstGeom prst="rect">
            <a:avLst/>
          </a:prstGeom>
          <a:noFill/>
          <a:ln w="9525">
            <a:noFill/>
            <a:miter lim="800000"/>
            <a:headEnd/>
            <a:tailEnd/>
          </a:ln>
          <a:effectLst/>
        </p:spPr>
      </p:pic>
      <p:pic>
        <p:nvPicPr>
          <p:cNvPr id="6" name="Picture 5"/>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353244" y="4746635"/>
            <a:ext cx="2317126" cy="1850717"/>
          </a:xfrm>
          <a:prstGeom prst="rect">
            <a:avLst/>
          </a:prstGeom>
          <a:noFill/>
          <a:ln w="9525">
            <a:noFill/>
            <a:miter lim="800000"/>
            <a:headEnd/>
            <a:tailEnd/>
          </a:ln>
          <a:effectLst/>
        </p:spPr>
      </p:pic>
      <p:pic>
        <p:nvPicPr>
          <p:cNvPr id="7" name="Picture 6"/>
          <p:cNvPicPr>
            <a:picLocks noChangeAspect="1"/>
          </p:cNvPicPr>
          <p:nvPr/>
        </p:nvPicPr>
        <p:blipFill>
          <a:blip r:embed="rId7">
            <a:lum contrast="26000"/>
            <a:extLst>
              <a:ext uri="{28A0092B-C50C-407E-A947-70E740481C1C}">
                <a14:useLocalDpi xmlns:a14="http://schemas.microsoft.com/office/drawing/2010/main" val="0"/>
              </a:ext>
            </a:extLst>
          </a:blip>
          <a:stretch>
            <a:fillRect/>
          </a:stretch>
        </p:blipFill>
        <p:spPr>
          <a:xfrm>
            <a:off x="3401868" y="4767706"/>
            <a:ext cx="1879682" cy="1817568"/>
          </a:xfrm>
          <a:prstGeom prst="rect">
            <a:avLst/>
          </a:prstGeom>
          <a:noFill/>
          <a:ln w="9525">
            <a:noFill/>
            <a:miter lim="800000"/>
            <a:headEnd/>
            <a:tailEnd/>
          </a:ln>
          <a:effectLst/>
        </p:spPr>
      </p:pic>
    </p:spTree>
    <p:extLst>
      <p:ext uri="{BB962C8B-B14F-4D97-AF65-F5344CB8AC3E}">
        <p14:creationId xmlns:p14="http://schemas.microsoft.com/office/powerpoint/2010/main" val="812178319"/>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17.4 – Semicircles and Sectors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142</a:t>
            </a:r>
            <a:endParaRPr lang="en-GB" sz="1400" b="1" dirty="0">
              <a:latin typeface="Calibri" panose="020F050202020403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10" name="Group 9"/>
          <p:cNvGrpSpPr/>
          <p:nvPr/>
        </p:nvGrpSpPr>
        <p:grpSpPr>
          <a:xfrm>
            <a:off x="305905" y="1268760"/>
            <a:ext cx="5130191" cy="5256584"/>
            <a:chOff x="3483872" y="1089031"/>
            <a:chExt cx="5264592" cy="5256584"/>
          </a:xfrm>
        </p:grpSpPr>
        <p:sp>
          <p:nvSpPr>
            <p:cNvPr id="11" name="Round Diagonal Corner Rectangle 10"/>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13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666250"/>
              <a:ext cx="5095139" cy="4524315"/>
            </a:xfrm>
            <a:prstGeom prst="rect">
              <a:avLst/>
            </a:prstGeom>
          </p:spPr>
          <p:txBody>
            <a:bodyPr wrap="square">
              <a:spAutoFit/>
            </a:bodyPr>
            <a:lstStyle/>
            <a:p>
              <a:pPr>
                <a:spcAft>
                  <a:spcPts val="0"/>
                </a:spcAft>
                <a:tabLst>
                  <a:tab pos="4972050" algn="r"/>
                </a:tabLst>
              </a:pPr>
              <a:r>
                <a:rPr lang="en-US" sz="2400" dirty="0"/>
                <a:t>ABC is a sector of </a:t>
              </a:r>
              <a:r>
                <a:rPr lang="en-US" sz="2400" dirty="0" smtClean="0"/>
                <a:t/>
              </a:r>
              <a:br>
                <a:rPr lang="en-US" sz="2400" dirty="0" smtClean="0"/>
              </a:br>
              <a:r>
                <a:rPr lang="en-US" sz="2400" dirty="0" smtClean="0"/>
                <a:t>a </a:t>
              </a:r>
              <a:r>
                <a:rPr lang="en-US" sz="2400" dirty="0"/>
                <a:t>circle, centre B.</a:t>
              </a:r>
            </a:p>
            <a:p>
              <a:pPr>
                <a:spcAft>
                  <a:spcPts val="0"/>
                </a:spcAft>
                <a:tabLst>
                  <a:tab pos="4972050" algn="r"/>
                </a:tabLst>
              </a:pP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The </a:t>
              </a:r>
              <a:r>
                <a:rPr lang="en-US" sz="2400" dirty="0"/>
                <a:t>radius of the </a:t>
              </a:r>
              <a:r>
                <a:rPr lang="en-US" sz="2400" dirty="0" smtClean="0"/>
                <a:t/>
              </a:r>
              <a:br>
                <a:rPr lang="en-US" sz="2400" dirty="0" smtClean="0"/>
              </a:br>
              <a:r>
                <a:rPr lang="en-US" sz="2400" dirty="0" smtClean="0"/>
                <a:t>circle </a:t>
              </a:r>
              <a:r>
                <a:rPr lang="en-US" sz="2400" dirty="0"/>
                <a:t>is 10 cm.</a:t>
              </a:r>
            </a:p>
            <a:p>
              <a:pPr>
                <a:spcAft>
                  <a:spcPts val="0"/>
                </a:spcAft>
                <a:tabLst>
                  <a:tab pos="4972050" algn="r"/>
                </a:tabLst>
              </a:pPr>
              <a:r>
                <a:rPr lang="en-US" sz="2400" dirty="0"/>
                <a:t>The angle of the </a:t>
              </a:r>
              <a:r>
                <a:rPr lang="en-US" sz="2400" dirty="0" smtClean="0"/>
                <a:t/>
              </a:r>
              <a:br>
                <a:rPr lang="en-US" sz="2400" dirty="0" smtClean="0"/>
              </a:br>
              <a:r>
                <a:rPr lang="en-US" sz="2400" dirty="0" smtClean="0"/>
                <a:t>sector </a:t>
              </a:r>
              <a:r>
                <a:rPr lang="en-US" sz="2400" dirty="0"/>
                <a:t>removed is 55°. Calculate the area of the remaining shape. Give your answer correct to 3 significant figures. </a:t>
              </a:r>
              <a:r>
                <a:rPr lang="en-US" sz="2400" dirty="0" smtClean="0"/>
                <a:t>	</a:t>
              </a:r>
              <a:r>
                <a:rPr lang="en-US" sz="2400" b="1" dirty="0" smtClean="0"/>
                <a:t>(</a:t>
              </a:r>
              <a:r>
                <a:rPr lang="en-US" sz="2400" b="1" dirty="0"/>
                <a:t>3 marks)</a:t>
              </a:r>
              <a:endParaRPr lang="en-US" sz="2400" b="1" dirty="0"/>
            </a:p>
          </p:txBody>
        </p:sp>
      </p:grpSp>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3131840" y="1844824"/>
            <a:ext cx="2207053" cy="2312147"/>
          </a:xfrm>
          <a:prstGeom prst="rect">
            <a:avLst/>
          </a:prstGeom>
          <a:noFill/>
          <a:ln w="9525">
            <a:noFill/>
            <a:miter lim="800000"/>
            <a:headEnd/>
            <a:tailEnd/>
          </a:ln>
          <a:effectLst/>
        </p:spPr>
      </p:pic>
    </p:spTree>
    <p:extLst>
      <p:ext uri="{BB962C8B-B14F-4D97-AF65-F5344CB8AC3E}">
        <p14:creationId xmlns:p14="http://schemas.microsoft.com/office/powerpoint/2010/main" val="1781871941"/>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142</a:t>
            </a:r>
            <a:endParaRPr lang="en-GB" sz="1400" b="1" dirty="0">
              <a:latin typeface="Calibri" panose="020F0502020204030204" pitchFamily="34" charset="0"/>
            </a:endParaRPr>
          </a:p>
        </p:txBody>
      </p:sp>
      <p:sp>
        <p:nvSpPr>
          <p:cNvPr id="3" name="Rectangle 2"/>
          <p:cNvSpPr/>
          <p:nvPr/>
        </p:nvSpPr>
        <p:spPr>
          <a:xfrm>
            <a:off x="251520" y="1196752"/>
            <a:ext cx="4104456" cy="3108543"/>
          </a:xfrm>
          <a:prstGeom prst="rect">
            <a:avLst/>
          </a:prstGeom>
        </p:spPr>
        <p:txBody>
          <a:bodyPr wrap="square">
            <a:spAutoFit/>
          </a:bodyPr>
          <a:lstStyle/>
          <a:p>
            <a:pPr marL="571500" indent="-571500">
              <a:buClr>
                <a:srgbClr val="C00000"/>
              </a:buClr>
              <a:buFont typeface="+mj-lt"/>
              <a:buAutoNum type="arabicPeriod"/>
              <a:tabLst>
                <a:tab pos="857250" algn="l"/>
              </a:tabLst>
            </a:pPr>
            <a:r>
              <a:rPr lang="en-US" sz="2800" dirty="0">
                <a:latin typeface="Arial" panose="020B0604020202020204" pitchFamily="34" charset="0"/>
                <a:cs typeface="Arial" panose="020B0604020202020204" pitchFamily="34" charset="0"/>
              </a:rPr>
              <a:t>Work out the perimeter and area of each of these shapes. Give your answers to an appropriate degree of accuracy.</a:t>
            </a:r>
            <a:endParaRPr lang="en-US" sz="280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51520" y="4509120"/>
            <a:ext cx="5193295" cy="2016224"/>
          </a:xfrm>
          <a:prstGeom prst="rect">
            <a:avLst/>
          </a:prstGeom>
          <a:noFill/>
          <a:ln w="9525">
            <a:noFill/>
            <a:miter lim="800000"/>
            <a:headEnd/>
            <a:tailEnd/>
          </a:ln>
          <a:effectLst/>
        </p:spPr>
      </p:pic>
      <p:pic>
        <p:nvPicPr>
          <p:cNvPr id="12" name="Picture 1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4499992" y="1272673"/>
            <a:ext cx="972108" cy="1242138"/>
          </a:xfrm>
          <a:prstGeom prst="rect">
            <a:avLst/>
          </a:prstGeom>
          <a:noFill/>
          <a:ln w="9525">
            <a:noFill/>
            <a:miter lim="800000"/>
            <a:headEnd/>
            <a:tailEnd/>
          </a:ln>
          <a:effectLst/>
        </p:spPr>
      </p:pic>
      <p:sp>
        <p:nvSpPr>
          <p:cNvPr id="6" name="Rectangle 5"/>
          <p:cNvSpPr/>
          <p:nvPr/>
        </p:nvSpPr>
        <p:spPr>
          <a:xfrm>
            <a:off x="4067945" y="4509120"/>
            <a:ext cx="1368152" cy="144016"/>
          </a:xfrm>
          <a:prstGeom prst="rect">
            <a:avLst/>
          </a:prstGeom>
          <a:solidFill>
            <a:srgbClr val="EA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5496" y="47833"/>
            <a:ext cx="7560840" cy="641655"/>
          </a:xfrm>
        </p:spPr>
        <p:txBody>
          <a:bodyPr>
            <a:noAutofit/>
          </a:bodyPr>
          <a:lstStyle/>
          <a:p>
            <a:r>
              <a:rPr lang="en-GB" sz="3200" dirty="0" smtClean="0"/>
              <a:t>17.5 – </a:t>
            </a:r>
            <a:r>
              <a:rPr lang="en-US" sz="3200" dirty="0"/>
              <a:t>Composite 2D shapes and </a:t>
            </a:r>
            <a:r>
              <a:rPr lang="en-US" sz="3200" dirty="0" smtClean="0"/>
              <a:t>Cylinders</a:t>
            </a:r>
            <a:endParaRPr lang="en-GB" sz="3200" b="1" dirty="0" smtClean="0"/>
          </a:p>
        </p:txBody>
      </p:sp>
    </p:spTree>
    <p:extLst>
      <p:ext uri="{BB962C8B-B14F-4D97-AF65-F5344CB8AC3E}">
        <p14:creationId xmlns:p14="http://schemas.microsoft.com/office/powerpoint/2010/main" val="3049669331"/>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pic>
        <p:nvPicPr>
          <p:cNvPr id="3" name="Picture 2"/>
          <p:cNvPicPr>
            <a:picLocks noChangeAspect="1"/>
          </p:cNvPicPr>
          <p:nvPr/>
        </p:nvPicPr>
        <p:blipFill rotWithShape="1">
          <a:blip r:embed="rId3" cstate="print">
            <a:lum bright="3000"/>
            <a:extLst>
              <a:ext uri="{28A0092B-C50C-407E-A947-70E740481C1C}">
                <a14:useLocalDpi xmlns:a14="http://schemas.microsoft.com/office/drawing/2010/main" val="0"/>
              </a:ext>
            </a:extLst>
          </a:blip>
          <a:srcRect/>
          <a:stretch/>
        </p:blipFill>
        <p:spPr>
          <a:xfrm>
            <a:off x="2339752" y="1159982"/>
            <a:ext cx="4464496" cy="5509378"/>
          </a:xfrm>
          <a:prstGeom prst="rect">
            <a:avLst/>
          </a:prstGeom>
        </p:spPr>
      </p:pic>
      <p:sp>
        <p:nvSpPr>
          <p:cNvPr id="5" name="Rounded Rectangle 4"/>
          <p:cNvSpPr/>
          <p:nvPr/>
        </p:nvSpPr>
        <p:spPr>
          <a:xfrm>
            <a:off x="179512" y="1124744"/>
            <a:ext cx="2088232" cy="188056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Icons </a:t>
            </a:r>
            <a:r>
              <a:rPr lang="en-US" sz="1600" dirty="0">
                <a:solidFill>
                  <a:schemeClr val="tx1"/>
                </a:solidFill>
                <a:latin typeface="Arial" panose="020B0604020202020204" pitchFamily="34" charset="0"/>
                <a:cs typeface="Arial" panose="020B0604020202020204" pitchFamily="34" charset="0"/>
              </a:rPr>
              <a:t>alongside the questions show their level of </a:t>
            </a:r>
            <a:r>
              <a:rPr lang="en-US" sz="1600" dirty="0" smtClean="0">
                <a:solidFill>
                  <a:schemeClr val="tx1"/>
                </a:solidFill>
                <a:latin typeface="Arial" panose="020B0604020202020204" pitchFamily="34" charset="0"/>
                <a:cs typeface="Arial" panose="020B0604020202020204" pitchFamily="34" charset="0"/>
              </a:rPr>
              <a:t>difficulty. Questions </a:t>
            </a:r>
            <a:r>
              <a:rPr lang="en-US" sz="1600" dirty="0">
                <a:solidFill>
                  <a:schemeClr val="tx1"/>
                </a:solidFill>
                <a:latin typeface="Arial" panose="020B0604020202020204" pitchFamily="34" charset="0"/>
                <a:cs typeface="Arial" panose="020B0604020202020204" pitchFamily="34" charset="0"/>
              </a:rPr>
              <a:t>in this book will range from 2 </a:t>
            </a:r>
            <a:r>
              <a:rPr lang="en-US" sz="1600" dirty="0" smtClean="0">
                <a:solidFill>
                  <a:schemeClr val="tx1"/>
                </a:solidFill>
                <a:latin typeface="Arial" panose="020B0604020202020204" pitchFamily="34" charset="0"/>
                <a:cs typeface="Arial" panose="020B0604020202020204" pitchFamily="34" charset="0"/>
              </a:rPr>
              <a:t>      </a:t>
            </a:r>
            <a:br>
              <a:rPr lang="en-US" sz="1600" dirty="0" smtClean="0">
                <a:solidFill>
                  <a:schemeClr val="tx1"/>
                </a:solidFill>
                <a:latin typeface="Arial" panose="020B0604020202020204" pitchFamily="34" charset="0"/>
                <a:cs typeface="Arial" panose="020B0604020202020204" pitchFamily="34" charset="0"/>
              </a:rPr>
            </a:br>
            <a:r>
              <a:rPr lang="en-US" sz="1600" dirty="0" smtClean="0">
                <a:solidFill>
                  <a:schemeClr val="tx1"/>
                </a:solidFill>
                <a:latin typeface="Arial" panose="020B0604020202020204" pitchFamily="34" charset="0"/>
                <a:cs typeface="Arial" panose="020B0604020202020204" pitchFamily="34" charset="0"/>
              </a:rPr>
              <a:t>to    8</a:t>
            </a:r>
            <a:endParaRPr lang="en-US" sz="16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5148064" y="5957639"/>
            <a:ext cx="3754801" cy="71172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QR codes link to worked examples from the Student Book which will help you with the question they are alongside.</a:t>
            </a:r>
          </a:p>
        </p:txBody>
      </p:sp>
      <p:sp>
        <p:nvSpPr>
          <p:cNvPr id="8" name="Rounded Rectangle 7"/>
          <p:cNvSpPr/>
          <p:nvPr/>
        </p:nvSpPr>
        <p:spPr>
          <a:xfrm>
            <a:off x="6840252" y="4273485"/>
            <a:ext cx="2088232" cy="160378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Exam-style questions are included throughout to help you prepare for your GCSE exam.</a:t>
            </a:r>
          </a:p>
        </p:txBody>
      </p:sp>
      <p:sp>
        <p:nvSpPr>
          <p:cNvPr id="9" name="Rounded Rectangle 8"/>
          <p:cNvSpPr/>
          <p:nvPr/>
        </p:nvSpPr>
        <p:spPr>
          <a:xfrm>
            <a:off x="215516" y="3608505"/>
            <a:ext cx="2088232" cy="2340775"/>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letters </a:t>
            </a:r>
            <a:r>
              <a:rPr lang="en-US" sz="1600" b="1" dirty="0">
                <a:solidFill>
                  <a:srgbClr val="FF0000"/>
                </a:solidFill>
                <a:latin typeface="Arial" panose="020B0604020202020204" pitchFamily="34" charset="0"/>
                <a:cs typeface="Arial" panose="020B0604020202020204" pitchFamily="34" charset="0"/>
              </a:rPr>
              <a:t>P</a:t>
            </a:r>
            <a:r>
              <a:rPr lang="en-US" sz="1600" dirty="0">
                <a:solidFill>
                  <a:schemeClr val="tx1"/>
                </a:solidFill>
                <a:latin typeface="Arial" panose="020B0604020202020204" pitchFamily="34" charset="0"/>
                <a:cs typeface="Arial" panose="020B0604020202020204" pitchFamily="34" charset="0"/>
              </a:rPr>
              <a:t> and </a:t>
            </a:r>
            <a:r>
              <a:rPr lang="en-US" sz="1600" b="1" dirty="0" smtClean="0">
                <a:solidFill>
                  <a:srgbClr val="FF0000"/>
                </a:solidFill>
                <a:latin typeface="Arial" panose="020B0604020202020204" pitchFamily="34" charset="0"/>
                <a:cs typeface="Arial" panose="020B0604020202020204" pitchFamily="34" charset="0"/>
              </a:rPr>
              <a:t>R</a:t>
            </a:r>
            <a:r>
              <a:rPr lang="en-US" sz="1600" dirty="0" smtClean="0">
                <a:solidFill>
                  <a:schemeClr val="tx1"/>
                </a:solidFill>
                <a:latin typeface="Arial" panose="020B0604020202020204" pitchFamily="34" charset="0"/>
                <a:cs typeface="Arial" panose="020B0604020202020204" pitchFamily="34" charset="0"/>
              </a:rPr>
              <a:t> are </a:t>
            </a:r>
            <a:r>
              <a:rPr lang="en-US" sz="1600" dirty="0">
                <a:solidFill>
                  <a:schemeClr val="tx1"/>
                </a:solidFill>
                <a:latin typeface="Arial" panose="020B0604020202020204" pitchFamily="34" charset="0"/>
                <a:cs typeface="Arial" panose="020B0604020202020204" pitchFamily="34" charset="0"/>
              </a:rPr>
              <a:t>used to show where a question requires you to problem- solve or reason mathematically- essential skills for your GCSE.</a:t>
            </a:r>
          </a:p>
        </p:txBody>
      </p:sp>
      <p:sp>
        <p:nvSpPr>
          <p:cNvPr id="10" name="Rounded Rectangle 9"/>
          <p:cNvSpPr/>
          <p:nvPr/>
        </p:nvSpPr>
        <p:spPr>
          <a:xfrm>
            <a:off x="4211960" y="1124744"/>
            <a:ext cx="4189113" cy="592939"/>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There is a section relating to every mastery lesson in the Student Book</a:t>
            </a:r>
          </a:p>
        </p:txBody>
      </p:sp>
      <p:cxnSp>
        <p:nvCxnSpPr>
          <p:cNvPr id="11" name="Straight Arrow Connector 10"/>
          <p:cNvCxnSpPr/>
          <p:nvPr/>
        </p:nvCxnSpPr>
        <p:spPr>
          <a:xfrm flipH="1">
            <a:off x="3923928" y="1268760"/>
            <a:ext cx="288032" cy="533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21750" y="3861048"/>
            <a:ext cx="5643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156176" y="5027161"/>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761618" y="1830303"/>
            <a:ext cx="2184986" cy="2246769"/>
          </a:xfrm>
          <a:prstGeom prst="rect">
            <a:avLst/>
          </a:prstGeom>
        </p:spPr>
        <p:txBody>
          <a:bodyPr wrap="square">
            <a:spAutoFit/>
          </a:bodyPr>
          <a:lstStyle/>
          <a:p>
            <a:pPr indent="347663">
              <a:buClr>
                <a:srgbClr val="C00000"/>
              </a:buClr>
              <a:buFont typeface="Arial" panose="020B0604020202020204" pitchFamily="34" charset="0"/>
              <a:buChar char="►"/>
            </a:pPr>
            <a:r>
              <a:rPr lang="en-US" sz="1400" dirty="0"/>
              <a:t>This Practice Book is packed with extra practice on all the content of the Student Book - giving you more opportunities to </a:t>
            </a:r>
            <a:r>
              <a:rPr lang="en-US" sz="1400" dirty="0" err="1"/>
              <a:t>practise</a:t>
            </a:r>
            <a:r>
              <a:rPr lang="en-US" sz="1400" dirty="0"/>
              <a:t> answering simple questions as well as problem-solving and reasoning ones.</a:t>
            </a:r>
          </a:p>
        </p:txBody>
      </p:sp>
      <p:sp>
        <p:nvSpPr>
          <p:cNvPr id="31" name="Round Same Side Corner Rectangle 30">
            <a:hlinkClick r:id="rId4" action="ppaction://hlinkpres?slideindex=1&amp;slidetitle="/>
          </p:cNvPr>
          <p:cNvSpPr/>
          <p:nvPr/>
        </p:nvSpPr>
        <p:spPr>
          <a:xfrm>
            <a:off x="6948264" y="695546"/>
            <a:ext cx="64807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142</a:t>
            </a:r>
            <a:endParaRPr lang="en-GB" sz="1400" b="1" dirty="0">
              <a:latin typeface="Calibri" panose="020F0502020204030204" pitchFamily="34" charset="0"/>
            </a:endParaRPr>
          </a:p>
        </p:txBody>
      </p:sp>
      <p:sp>
        <p:nvSpPr>
          <p:cNvPr id="3" name="Rectangle 2"/>
          <p:cNvSpPr/>
          <p:nvPr/>
        </p:nvSpPr>
        <p:spPr>
          <a:xfrm>
            <a:off x="251520" y="1196752"/>
            <a:ext cx="5256584" cy="5355312"/>
          </a:xfrm>
          <a:prstGeom prst="rect">
            <a:avLst/>
          </a:prstGeom>
        </p:spPr>
        <p:txBody>
          <a:bodyPr wrap="square">
            <a:spAutoFit/>
          </a:bodyPr>
          <a:lstStyle/>
          <a:p>
            <a:pPr marL="457200" indent="-457200">
              <a:buClr>
                <a:srgbClr val="C00000"/>
              </a:buClr>
              <a:buFont typeface="+mj-lt"/>
              <a:buAutoNum type="arabicPeriod" startAt="2"/>
              <a:tabLst>
                <a:tab pos="857250" algn="l"/>
              </a:tabLst>
            </a:pPr>
            <a:r>
              <a:rPr lang="en-US" sz="2120" dirty="0">
                <a:latin typeface="Arial" panose="020B0604020202020204" pitchFamily="34" charset="0"/>
                <a:cs typeface="Arial" panose="020B0604020202020204" pitchFamily="34" charset="0"/>
              </a:rPr>
              <a:t>A company logo is made of two quarter circles with radius 11.2 mm and a square with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side </a:t>
            </a:r>
            <a:r>
              <a:rPr lang="en-US" sz="2120" dirty="0">
                <a:latin typeface="Arial" panose="020B0604020202020204" pitchFamily="34" charset="0"/>
                <a:cs typeface="Arial" panose="020B0604020202020204" pitchFamily="34" charset="0"/>
              </a:rPr>
              <a:t>length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11.2 </a:t>
            </a:r>
            <a:r>
              <a:rPr lang="en-US" sz="2120" dirty="0">
                <a:latin typeface="Arial" panose="020B0604020202020204" pitchFamily="34" charset="0"/>
                <a:cs typeface="Arial" panose="020B0604020202020204" pitchFamily="34" charset="0"/>
              </a:rPr>
              <a:t>mm</a:t>
            </a:r>
            <a:r>
              <a:rPr lang="en-US" sz="2120" dirty="0" smtClean="0">
                <a:latin typeface="Arial" panose="020B0604020202020204" pitchFamily="34" charset="0"/>
                <a:cs typeface="Arial" panose="020B0604020202020204" pitchFamily="34" charset="0"/>
              </a:rPr>
              <a:t>.</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endParaRPr lang="en-US" sz="212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Lst>
            </a:pPr>
            <a:r>
              <a:rPr lang="en-US" sz="2120" dirty="0" smtClean="0">
                <a:latin typeface="Arial" panose="020B0604020202020204" pitchFamily="34" charset="0"/>
                <a:cs typeface="Arial" panose="020B0604020202020204" pitchFamily="34" charset="0"/>
              </a:rPr>
              <a:t>Workout</a:t>
            </a:r>
            <a:endParaRPr lang="en-US" sz="2120" dirty="0">
              <a:latin typeface="Arial" panose="020B0604020202020204" pitchFamily="34" charset="0"/>
              <a:cs typeface="Arial" panose="020B0604020202020204" pitchFamily="34" charset="0"/>
            </a:endParaRPr>
          </a:p>
          <a:p>
            <a:pPr marL="1314450" lvl="2" indent="-400050">
              <a:buClr>
                <a:srgbClr val="C00000"/>
              </a:buClr>
              <a:buFont typeface="+mj-lt"/>
              <a:buAutoNum type="romanLcPeriod"/>
              <a:tabLst>
                <a:tab pos="857250" algn="l"/>
              </a:tabLst>
            </a:pPr>
            <a:r>
              <a:rPr lang="en-US" sz="2120" dirty="0" smtClean="0">
                <a:latin typeface="Arial" panose="020B0604020202020204" pitchFamily="34" charset="0"/>
                <a:cs typeface="Arial" panose="020B0604020202020204" pitchFamily="34" charset="0"/>
              </a:rPr>
              <a:t>the </a:t>
            </a:r>
            <a:r>
              <a:rPr lang="en-US" sz="2120" dirty="0">
                <a:latin typeface="Arial" panose="020B0604020202020204" pitchFamily="34" charset="0"/>
                <a:cs typeface="Arial" panose="020B0604020202020204" pitchFamily="34" charset="0"/>
              </a:rPr>
              <a:t>area of one of the quarter circles</a:t>
            </a:r>
          </a:p>
          <a:p>
            <a:pPr marL="1314450" lvl="2" indent="-400050">
              <a:buClr>
                <a:srgbClr val="C00000"/>
              </a:buClr>
              <a:buFont typeface="+mj-lt"/>
              <a:buAutoNum type="romanLcPeriod"/>
              <a:tabLst>
                <a:tab pos="857250" algn="l"/>
              </a:tabLst>
            </a:pPr>
            <a:r>
              <a:rPr lang="en-US" sz="2120" dirty="0" smtClean="0">
                <a:latin typeface="Arial" panose="020B0604020202020204" pitchFamily="34" charset="0"/>
                <a:cs typeface="Arial" panose="020B0604020202020204" pitchFamily="34" charset="0"/>
              </a:rPr>
              <a:t>the </a:t>
            </a:r>
            <a:r>
              <a:rPr lang="en-US" sz="2120" dirty="0">
                <a:latin typeface="Arial" panose="020B0604020202020204" pitchFamily="34" charset="0"/>
                <a:cs typeface="Arial" panose="020B0604020202020204" pitchFamily="34" charset="0"/>
              </a:rPr>
              <a:t>perimeter of one of the quarter circles.</a:t>
            </a:r>
          </a:p>
          <a:p>
            <a:pPr marL="914400" lvl="1" indent="-457200">
              <a:buClr>
                <a:srgbClr val="C00000"/>
              </a:buClr>
              <a:buFont typeface="+mj-lt"/>
              <a:buAutoNum type="alphaLcPeriod"/>
              <a:tabLst>
                <a:tab pos="857250" algn="l"/>
              </a:tabLst>
            </a:pPr>
            <a:r>
              <a:rPr lang="en-US" sz="2120" dirty="0" smtClean="0">
                <a:latin typeface="Arial" panose="020B0604020202020204" pitchFamily="34" charset="0"/>
                <a:cs typeface="Arial" panose="020B0604020202020204" pitchFamily="34" charset="0"/>
              </a:rPr>
              <a:t>Work </a:t>
            </a:r>
            <a:r>
              <a:rPr lang="en-US" sz="2120" dirty="0">
                <a:latin typeface="Arial" panose="020B0604020202020204" pitchFamily="34" charset="0"/>
                <a:cs typeface="Arial" panose="020B0604020202020204" pitchFamily="34" charset="0"/>
              </a:rPr>
              <a:t>out the area of the </a:t>
            </a:r>
            <a:r>
              <a:rPr lang="en-US" sz="2120" dirty="0" smtClean="0">
                <a:latin typeface="Arial" panose="020B0604020202020204" pitchFamily="34" charset="0"/>
                <a:cs typeface="Arial" panose="020B0604020202020204" pitchFamily="34" charset="0"/>
              </a:rPr>
              <a:t>logo. </a:t>
            </a:r>
          </a:p>
          <a:p>
            <a:pPr marL="914400" lvl="1" indent="-457200">
              <a:buClr>
                <a:srgbClr val="C00000"/>
              </a:buClr>
              <a:buFont typeface="+mj-lt"/>
              <a:buAutoNum type="alphaLcPeriod"/>
              <a:tabLst>
                <a:tab pos="857250" algn="l"/>
              </a:tabLst>
            </a:pPr>
            <a:r>
              <a:rPr lang="en-US" sz="2120" dirty="0" smtClean="0">
                <a:latin typeface="Arial" panose="020B0604020202020204" pitchFamily="34" charset="0"/>
                <a:cs typeface="Arial" panose="020B0604020202020204" pitchFamily="34" charset="0"/>
              </a:rPr>
              <a:t>Work </a:t>
            </a:r>
            <a:r>
              <a:rPr lang="en-US" sz="2120" dirty="0">
                <a:latin typeface="Arial" panose="020B0604020202020204" pitchFamily="34" charset="0"/>
                <a:cs typeface="Arial" panose="020B0604020202020204" pitchFamily="34" charset="0"/>
              </a:rPr>
              <a:t>out the perimeter of the logo.</a:t>
            </a:r>
            <a:endParaRPr lang="en-US" sz="212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2613433" y="2075619"/>
            <a:ext cx="2894671" cy="2358621"/>
          </a:xfrm>
          <a:prstGeom prst="rect">
            <a:avLst/>
          </a:prstGeom>
          <a:noFill/>
          <a:ln w="9525">
            <a:noFill/>
            <a:miter lim="800000"/>
            <a:headEnd/>
            <a:tailEnd/>
          </a:ln>
          <a:effectLst/>
        </p:spPr>
      </p:pic>
      <p:sp>
        <p:nvSpPr>
          <p:cNvPr id="13" name="Title 1"/>
          <p:cNvSpPr>
            <a:spLocks noGrp="1"/>
          </p:cNvSpPr>
          <p:nvPr>
            <p:ph type="title"/>
          </p:nvPr>
        </p:nvSpPr>
        <p:spPr>
          <a:xfrm>
            <a:off x="35496" y="47833"/>
            <a:ext cx="7560840" cy="641655"/>
          </a:xfrm>
        </p:spPr>
        <p:txBody>
          <a:bodyPr>
            <a:noAutofit/>
          </a:bodyPr>
          <a:lstStyle/>
          <a:p>
            <a:r>
              <a:rPr lang="en-GB" sz="3200" dirty="0" smtClean="0"/>
              <a:t>17.5 – </a:t>
            </a:r>
            <a:r>
              <a:rPr lang="en-US" sz="3200" dirty="0"/>
              <a:t>Composite 2D shapes and </a:t>
            </a:r>
            <a:r>
              <a:rPr lang="en-US" sz="3200" dirty="0" smtClean="0"/>
              <a:t>Cylinders</a:t>
            </a:r>
            <a:endParaRPr lang="en-GB" sz="3200" b="1" dirty="0" smtClean="0"/>
          </a:p>
        </p:txBody>
      </p:sp>
    </p:spTree>
    <p:extLst>
      <p:ext uri="{BB962C8B-B14F-4D97-AF65-F5344CB8AC3E}">
        <p14:creationId xmlns:p14="http://schemas.microsoft.com/office/powerpoint/2010/main" val="1798561517"/>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142</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3"/>
              <a:tabLst>
                <a:tab pos="857250" algn="l"/>
              </a:tabLst>
            </a:pPr>
            <a:r>
              <a:rPr lang="en-US" sz="2400" dirty="0">
                <a:latin typeface="Arial" panose="020B0604020202020204" pitchFamily="34" charset="0"/>
                <a:cs typeface="Arial" panose="020B0604020202020204" pitchFamily="34" charset="0"/>
              </a:rPr>
              <a:t>The diagram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shows </a:t>
            </a:r>
            <a:r>
              <a:rPr lang="en-US" sz="2400" dirty="0">
                <a:latin typeface="Arial" panose="020B0604020202020204" pitchFamily="34" charset="0"/>
                <a:cs typeface="Arial" panose="020B0604020202020204" pitchFamily="34" charset="0"/>
              </a:rPr>
              <a:t>a mirror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surrounded </a:t>
            </a:r>
            <a:r>
              <a:rPr lang="en-US" sz="2400" dirty="0">
                <a:latin typeface="Arial" panose="020B0604020202020204" pitchFamily="34" charset="0"/>
                <a:cs typeface="Arial" panose="020B0604020202020204" pitchFamily="34" charset="0"/>
              </a:rPr>
              <a:t>by a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square </a:t>
            </a:r>
            <a:r>
              <a:rPr lang="en-US" sz="2400" dirty="0">
                <a:latin typeface="Arial" panose="020B0604020202020204" pitchFamily="34" charset="0"/>
                <a:cs typeface="Arial" panose="020B0604020202020204" pitchFamily="34" charset="0"/>
              </a:rPr>
              <a:t>frame.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Calculate </a:t>
            </a:r>
            <a:r>
              <a:rPr lang="en-US" sz="2400" dirty="0">
                <a:latin typeface="Arial" panose="020B0604020202020204" pitchFamily="34" charset="0"/>
                <a:cs typeface="Arial" panose="020B0604020202020204" pitchFamily="34" charset="0"/>
              </a:rPr>
              <a:t>the area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the frame</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857250" algn="l"/>
              </a:tabLst>
            </a:pPr>
            <a:r>
              <a:rPr lang="en-US" sz="2400" dirty="0">
                <a:latin typeface="Arial" panose="020B0604020202020204" pitchFamily="34" charset="0"/>
                <a:cs typeface="Arial" panose="020B0604020202020204" pitchFamily="34" charset="0"/>
              </a:rPr>
              <a:t>Which of these is the correct formula for the volume of a cylinder?</a:t>
            </a:r>
          </a:p>
          <a:p>
            <a:pPr marL="914400" lvl="1" indent="-457200">
              <a:buClr>
                <a:srgbClr val="C00000"/>
              </a:buClr>
              <a:buFont typeface="+mj-lt"/>
              <a:buAutoNum type="alphaUcPeriod"/>
              <a:tabLst>
                <a:tab pos="857250" algn="l"/>
                <a:tab pos="2914650" algn="l"/>
                <a:tab pos="3429000" algn="l"/>
              </a:tabLst>
            </a:pPr>
            <a:r>
              <a:rPr lang="en-US" sz="2400" dirty="0" smtClean="0">
                <a:latin typeface="Arial" panose="020B0604020202020204" pitchFamily="34" charset="0"/>
                <a:cs typeface="Arial" panose="020B0604020202020204" pitchFamily="34" charset="0"/>
              </a:rPr>
              <a:t>V=</a:t>
            </a:r>
            <a:r>
              <a:rPr lang="el-GR" sz="2400" dirty="0">
                <a:latin typeface="Times New Roman" panose="02020603050405020304" pitchFamily="18" charset="0"/>
                <a:cs typeface="Times New Roman" panose="02020603050405020304" pitchFamily="18" charset="0"/>
              </a:rPr>
              <a:t> </a:t>
            </a:r>
            <a:r>
              <a:rPr lang="el-GR" sz="3200" dirty="0" smtClean="0">
                <a:latin typeface="Times New Roman" panose="02020603050405020304" pitchFamily="18" charset="0"/>
                <a:cs typeface="Times New Roman" panose="02020603050405020304" pitchFamily="18" charset="0"/>
              </a:rPr>
              <a:t>π</a:t>
            </a:r>
            <a:r>
              <a:rPr lang="en-US" sz="2400" dirty="0" smtClean="0">
                <a:latin typeface="Arial" panose="020B0604020202020204" pitchFamily="34" charset="0"/>
                <a:cs typeface="Arial" panose="020B0604020202020204" pitchFamily="34" charset="0"/>
              </a:rPr>
              <a:t>r</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h</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V</a:t>
            </a:r>
            <a:r>
              <a:rPr lang="en-US" sz="2400" dirty="0">
                <a:latin typeface="Arial" panose="020B0604020202020204" pitchFamily="34" charset="0"/>
                <a:cs typeface="Arial" panose="020B0604020202020204" pitchFamily="34" charset="0"/>
              </a:rPr>
              <a:t>= </a:t>
            </a:r>
            <a:r>
              <a:rPr lang="el-GR" sz="3200" dirty="0" smtClean="0">
                <a:latin typeface="Times New Roman" panose="02020603050405020304" pitchFamily="18" charset="0"/>
                <a:cs typeface="Times New Roman" panose="02020603050405020304" pitchFamily="18" charset="0"/>
              </a:rPr>
              <a:t>π</a:t>
            </a:r>
            <a:r>
              <a:rPr lang="en-US" sz="2400" dirty="0" smtClean="0">
                <a:latin typeface="Arial" panose="020B0604020202020204" pitchFamily="34" charset="0"/>
                <a:cs typeface="Arial" panose="020B0604020202020204" pitchFamily="34" charset="0"/>
              </a:rPr>
              <a:t>r</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h </a:t>
            </a:r>
          </a:p>
          <a:p>
            <a:pPr marL="914400" lvl="1" indent="-457200">
              <a:buClr>
                <a:srgbClr val="C00000"/>
              </a:buClr>
              <a:buFont typeface="+mj-lt"/>
              <a:buAutoNum type="alphaUcPeriod" startAt="3"/>
              <a:tabLst>
                <a:tab pos="857250" algn="l"/>
                <a:tab pos="2914650" algn="l"/>
                <a:tab pos="3429000" algn="l"/>
              </a:tabLst>
            </a:pPr>
            <a:r>
              <a:rPr lang="en-US" sz="2400" dirty="0" smtClean="0">
                <a:latin typeface="Arial" panose="020B0604020202020204" pitchFamily="34" charset="0"/>
                <a:cs typeface="Arial" panose="020B0604020202020204" pitchFamily="34" charset="0"/>
              </a:rPr>
              <a:t>V=</a:t>
            </a:r>
            <a:r>
              <a:rPr lang="el-GR" sz="2400" dirty="0">
                <a:latin typeface="Times New Roman" panose="02020603050405020304" pitchFamily="18" charset="0"/>
                <a:cs typeface="Times New Roman" panose="02020603050405020304" pitchFamily="18" charset="0"/>
              </a:rPr>
              <a:t> </a:t>
            </a:r>
            <a:r>
              <a:rPr lang="el-GR" sz="3200" dirty="0" smtClean="0">
                <a:latin typeface="Times New Roman" panose="02020603050405020304" pitchFamily="18" charset="0"/>
                <a:cs typeface="Times New Roman" panose="02020603050405020304" pitchFamily="18" charset="0"/>
              </a:rPr>
              <a:t>π</a:t>
            </a:r>
            <a:r>
              <a:rPr lang="en-US" sz="2400" dirty="0" smtClean="0">
                <a:latin typeface="Arial" panose="020B0604020202020204" pitchFamily="34" charset="0"/>
                <a:cs typeface="Arial" panose="020B0604020202020204" pitchFamily="34" charset="0"/>
              </a:rPr>
              <a:t>r</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h 	</a:t>
            </a:r>
            <a:r>
              <a:rPr lang="en-US" sz="2400" dirty="0" smtClean="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 </a:t>
            </a:r>
            <a:r>
              <a:rPr lang="el-GR" sz="3200" dirty="0" smtClean="0">
                <a:latin typeface="Times New Roman" panose="02020603050405020304" pitchFamily="18" charset="0"/>
                <a:cs typeface="Times New Roman" panose="02020603050405020304" pitchFamily="18" charset="0"/>
              </a:rPr>
              <a:t>π</a:t>
            </a:r>
            <a:r>
              <a:rPr lang="en-US" sz="2400" dirty="0" smtClean="0">
                <a:latin typeface="Arial" panose="020B0604020202020204" pitchFamily="34" charset="0"/>
                <a:cs typeface="Arial" panose="020B0604020202020204" pitchFamily="34" charset="0"/>
              </a:rPr>
              <a:t>rh</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UcPeriod" startAt="5"/>
              <a:tabLst>
                <a:tab pos="857250" algn="l"/>
              </a:tabLst>
            </a:pPr>
            <a:r>
              <a:rPr lang="en-US" sz="2400" dirty="0" smtClean="0">
                <a:latin typeface="Arial" panose="020B0604020202020204" pitchFamily="34" charset="0"/>
                <a:cs typeface="Arial" panose="020B0604020202020204" pitchFamily="34" charset="0"/>
              </a:rPr>
              <a:t>V=</a:t>
            </a:r>
            <a:r>
              <a:rPr lang="el-GR" sz="2400" dirty="0">
                <a:latin typeface="Times New Roman" panose="02020603050405020304" pitchFamily="18" charset="0"/>
                <a:cs typeface="Times New Roman" panose="02020603050405020304" pitchFamily="18" charset="0"/>
              </a:rPr>
              <a:t> </a:t>
            </a:r>
            <a:r>
              <a:rPr lang="el-GR" sz="3200" dirty="0" smtClean="0">
                <a:latin typeface="Times New Roman" panose="02020603050405020304" pitchFamily="18" charset="0"/>
                <a:cs typeface="Times New Roman" panose="02020603050405020304" pitchFamily="18" charset="0"/>
              </a:rPr>
              <a:t>π</a:t>
            </a:r>
            <a:r>
              <a:rPr lang="en-US" sz="2400" dirty="0" smtClean="0">
                <a:latin typeface="Arial" panose="020B0604020202020204" pitchFamily="34" charset="0"/>
                <a:cs typeface="Arial" panose="020B0604020202020204" pitchFamily="34" charset="0"/>
              </a:rPr>
              <a:t>r</a:t>
            </a:r>
            <a:r>
              <a:rPr lang="en-US" sz="2400" baseline="30000" dirty="0" smtClean="0">
                <a:latin typeface="Arial" panose="020B0604020202020204" pitchFamily="34" charset="0"/>
                <a:cs typeface="Arial" panose="020B0604020202020204" pitchFamily="34" charset="0"/>
              </a:rPr>
              <a:t>2</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3347864" y="1268760"/>
            <a:ext cx="2160240" cy="2464274"/>
          </a:xfrm>
          <a:prstGeom prst="rect">
            <a:avLst/>
          </a:prstGeom>
          <a:noFill/>
          <a:ln w="9525">
            <a:noFill/>
            <a:miter lim="800000"/>
            <a:headEnd/>
            <a:tailEnd/>
          </a:ln>
          <a:effectLst/>
        </p:spPr>
      </p:pic>
      <p:sp>
        <p:nvSpPr>
          <p:cNvPr id="9" name="Title 1"/>
          <p:cNvSpPr>
            <a:spLocks noGrp="1"/>
          </p:cNvSpPr>
          <p:nvPr>
            <p:ph type="title"/>
          </p:nvPr>
        </p:nvSpPr>
        <p:spPr>
          <a:xfrm>
            <a:off x="35496" y="47833"/>
            <a:ext cx="7560840" cy="641655"/>
          </a:xfrm>
        </p:spPr>
        <p:txBody>
          <a:bodyPr>
            <a:noAutofit/>
          </a:bodyPr>
          <a:lstStyle/>
          <a:p>
            <a:r>
              <a:rPr lang="en-GB" sz="3200" dirty="0" smtClean="0"/>
              <a:t>17.5 – </a:t>
            </a:r>
            <a:r>
              <a:rPr lang="en-US" sz="3200" dirty="0"/>
              <a:t>Composite 2D shapes and </a:t>
            </a:r>
            <a:r>
              <a:rPr lang="en-US" sz="3200" dirty="0" smtClean="0"/>
              <a:t>Cylinders</a:t>
            </a:r>
            <a:endParaRPr lang="en-GB" sz="3200" b="1" dirty="0" smtClean="0"/>
          </a:p>
        </p:txBody>
      </p:sp>
    </p:spTree>
    <p:extLst>
      <p:ext uri="{BB962C8B-B14F-4D97-AF65-F5344CB8AC3E}">
        <p14:creationId xmlns:p14="http://schemas.microsoft.com/office/powerpoint/2010/main" val="449584100"/>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142</a:t>
            </a:r>
            <a:endParaRPr lang="en-GB" sz="1400" b="1" dirty="0">
              <a:latin typeface="Calibri" panose="020F0502020204030204" pitchFamily="34" charset="0"/>
            </a:endParaRPr>
          </a:p>
        </p:txBody>
      </p:sp>
      <p:sp>
        <p:nvSpPr>
          <p:cNvPr id="3" name="Rectangle 2"/>
          <p:cNvSpPr/>
          <p:nvPr/>
        </p:nvSpPr>
        <p:spPr>
          <a:xfrm>
            <a:off x="251520" y="1196752"/>
            <a:ext cx="5256584" cy="1200329"/>
          </a:xfrm>
          <a:prstGeom prst="rect">
            <a:avLst/>
          </a:prstGeom>
        </p:spPr>
        <p:txBody>
          <a:bodyPr wrap="square">
            <a:spAutoFit/>
          </a:bodyPr>
          <a:lstStyle/>
          <a:p>
            <a:pPr marL="457200" indent="-457200">
              <a:buClr>
                <a:srgbClr val="C00000"/>
              </a:buClr>
              <a:buFont typeface="+mj-lt"/>
              <a:buAutoNum type="arabicPeriod" startAt="5"/>
              <a:tabLst>
                <a:tab pos="857250" algn="l"/>
              </a:tabLst>
            </a:pPr>
            <a:r>
              <a:rPr lang="en-US" sz="2400" dirty="0">
                <a:latin typeface="Arial" panose="020B0604020202020204" pitchFamily="34" charset="0"/>
                <a:cs typeface="Arial" panose="020B0604020202020204" pitchFamily="34" charset="0"/>
              </a:rPr>
              <a:t>Work out the volume of each cylinder. Give your answers to 3 </a:t>
            </a:r>
            <a:r>
              <a:rPr lang="en-US" sz="2400" dirty="0" err="1">
                <a:latin typeface="Arial" panose="020B0604020202020204" pitchFamily="34" charset="0"/>
                <a:cs typeface="Arial" panose="020B0604020202020204" pitchFamily="34" charset="0"/>
              </a:rPr>
              <a:t>s.f.</a:t>
            </a:r>
            <a:endParaRPr lang="en-US" sz="2400" baseline="3000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87728" y="2432155"/>
            <a:ext cx="5220376" cy="4165197"/>
          </a:xfrm>
          <a:prstGeom prst="rect">
            <a:avLst/>
          </a:prstGeom>
          <a:noFill/>
          <a:ln w="9525">
            <a:noFill/>
            <a:miter lim="800000"/>
            <a:headEnd/>
            <a:tailEnd/>
          </a:ln>
          <a:effectLst/>
        </p:spPr>
      </p:pic>
      <p:sp>
        <p:nvSpPr>
          <p:cNvPr id="9" name="Title 1"/>
          <p:cNvSpPr>
            <a:spLocks noGrp="1"/>
          </p:cNvSpPr>
          <p:nvPr>
            <p:ph type="title"/>
          </p:nvPr>
        </p:nvSpPr>
        <p:spPr>
          <a:xfrm>
            <a:off x="35496" y="47833"/>
            <a:ext cx="7560840" cy="641655"/>
          </a:xfrm>
        </p:spPr>
        <p:txBody>
          <a:bodyPr>
            <a:noAutofit/>
          </a:bodyPr>
          <a:lstStyle/>
          <a:p>
            <a:r>
              <a:rPr lang="en-GB" sz="3200" dirty="0" smtClean="0"/>
              <a:t>17.5 – </a:t>
            </a:r>
            <a:r>
              <a:rPr lang="en-US" sz="3200" dirty="0"/>
              <a:t>Composite 2D shapes and </a:t>
            </a:r>
            <a:r>
              <a:rPr lang="en-US" sz="3200" dirty="0" smtClean="0"/>
              <a:t>Cylinders</a:t>
            </a:r>
            <a:endParaRPr lang="en-GB" sz="3200" b="1" dirty="0" smtClean="0"/>
          </a:p>
        </p:txBody>
      </p:sp>
    </p:spTree>
    <p:extLst>
      <p:ext uri="{BB962C8B-B14F-4D97-AF65-F5344CB8AC3E}">
        <p14:creationId xmlns:p14="http://schemas.microsoft.com/office/powerpoint/2010/main" val="2067970270"/>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142</a:t>
            </a:r>
            <a:endParaRPr lang="en-GB" sz="1400" b="1" dirty="0">
              <a:latin typeface="Calibri" panose="020F0502020204030204" pitchFamily="34" charset="0"/>
            </a:endParaRPr>
          </a:p>
        </p:txBody>
      </p:sp>
      <p:sp>
        <p:nvSpPr>
          <p:cNvPr id="3" name="Rectangle 2"/>
          <p:cNvSpPr/>
          <p:nvPr/>
        </p:nvSpPr>
        <p:spPr>
          <a:xfrm>
            <a:off x="251520" y="1196752"/>
            <a:ext cx="5256584" cy="3785652"/>
          </a:xfrm>
          <a:prstGeom prst="rect">
            <a:avLst/>
          </a:prstGeom>
        </p:spPr>
        <p:txBody>
          <a:bodyPr wrap="square">
            <a:spAutoFit/>
          </a:bodyPr>
          <a:lstStyle/>
          <a:p>
            <a:pPr marL="457200" indent="-457200">
              <a:buClr>
                <a:srgbClr val="C00000"/>
              </a:buClr>
              <a:buFont typeface="+mj-lt"/>
              <a:buAutoNum type="arabicPeriod" startAt="6"/>
              <a:tabLst>
                <a:tab pos="857250" algn="l"/>
              </a:tabLst>
            </a:pPr>
            <a:r>
              <a:rPr lang="en-US" sz="2400" dirty="0">
                <a:latin typeface="Arial" panose="020B0604020202020204" pitchFamily="34" charset="0"/>
                <a:cs typeface="Arial" panose="020B0604020202020204" pitchFamily="34" charset="0"/>
              </a:rPr>
              <a:t>A soup can has a radius of 3cm and a height </a:t>
            </a:r>
            <a:r>
              <a:rPr lang="en-US" sz="2400" dirty="0" smtClean="0">
                <a:latin typeface="Arial" panose="020B0604020202020204" pitchFamily="34" charset="0"/>
                <a:cs typeface="Arial" panose="020B0604020202020204" pitchFamily="34" charset="0"/>
              </a:rPr>
              <a:t>11cm.</a:t>
            </a:r>
            <a:endParaRPr lang="en-US" sz="24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Lst>
            </a:pPr>
            <a:r>
              <a:rPr lang="en-US" sz="2400" dirty="0" smtClean="0">
                <a:latin typeface="Arial" panose="020B0604020202020204" pitchFamily="34" charset="0"/>
                <a:cs typeface="Arial" panose="020B0604020202020204" pitchFamily="34" charset="0"/>
              </a:rPr>
              <a:t>What is the volume of the can? </a:t>
            </a:r>
          </a:p>
          <a:p>
            <a:pPr marL="914400" lvl="1" indent="-457200">
              <a:buClr>
                <a:srgbClr val="C00000"/>
              </a:buClr>
              <a:buFont typeface="+mj-lt"/>
              <a:buAutoNum type="alphaLcPeriod"/>
              <a:tabLst>
                <a:tab pos="857250" algn="l"/>
              </a:tabLst>
            </a:pPr>
            <a:r>
              <a:rPr lang="en-US" sz="2400" dirty="0" smtClean="0">
                <a:latin typeface="Arial" panose="020B0604020202020204" pitchFamily="34" charset="0"/>
                <a:cs typeface="Arial" panose="020B0604020202020204" pitchFamily="34" charset="0"/>
              </a:rPr>
              <a:t>How many cans would you need to </a:t>
            </a:r>
            <a:r>
              <a:rPr lang="en-US" sz="2400" dirty="0">
                <a:latin typeface="Arial" panose="020B0604020202020204" pitchFamily="34" charset="0"/>
                <a:cs typeface="Arial" panose="020B0604020202020204" pitchFamily="34" charset="0"/>
              </a:rPr>
              <a:t>hold 10 litres of soup</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tabLst>
                <a:tab pos="85725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Which of these two paddling pools has the larger volume?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7" name="Rectangle 6"/>
          <p:cNvSpPr/>
          <p:nvPr/>
        </p:nvSpPr>
        <p:spPr>
          <a:xfrm flipH="1">
            <a:off x="251520" y="3543399"/>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Q6b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1 litre = 1000 cm</a:t>
            </a:r>
            <a:r>
              <a:rPr lang="en-US" sz="2400" baseline="30000" dirty="0" smtClean="0">
                <a:solidFill>
                  <a:schemeClr val="tx1"/>
                </a:solidFill>
                <a:latin typeface="Arial" panose="020B0604020202020204" pitchFamily="34" charset="0"/>
                <a:cs typeface="Arial" panose="020B0604020202020204" pitchFamily="34" charset="0"/>
              </a:rPr>
              <a:t>3</a:t>
            </a:r>
            <a:endParaRPr lang="en-US" sz="2400" baseline="300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611560" y="4980895"/>
            <a:ext cx="4561628" cy="1552893"/>
          </a:xfrm>
          <a:prstGeom prst="rect">
            <a:avLst/>
          </a:prstGeom>
          <a:noFill/>
          <a:ln w="9525">
            <a:noFill/>
            <a:miter lim="800000"/>
            <a:headEnd/>
            <a:tailEnd/>
          </a:ln>
          <a:effectLst/>
        </p:spPr>
      </p:pic>
      <p:sp>
        <p:nvSpPr>
          <p:cNvPr id="12" name="Title 1"/>
          <p:cNvSpPr>
            <a:spLocks noGrp="1"/>
          </p:cNvSpPr>
          <p:nvPr>
            <p:ph type="title"/>
          </p:nvPr>
        </p:nvSpPr>
        <p:spPr>
          <a:xfrm>
            <a:off x="35496" y="47833"/>
            <a:ext cx="7560840" cy="641655"/>
          </a:xfrm>
        </p:spPr>
        <p:txBody>
          <a:bodyPr>
            <a:noAutofit/>
          </a:bodyPr>
          <a:lstStyle/>
          <a:p>
            <a:r>
              <a:rPr lang="en-GB" sz="3200" dirty="0" smtClean="0"/>
              <a:t>17.5 – </a:t>
            </a:r>
            <a:r>
              <a:rPr lang="en-US" sz="3200" dirty="0"/>
              <a:t>Composite 2D shapes and </a:t>
            </a:r>
            <a:r>
              <a:rPr lang="en-US" sz="3200" dirty="0" smtClean="0"/>
              <a:t>Cylinders</a:t>
            </a:r>
            <a:endParaRPr lang="en-GB" sz="3200" b="1" dirty="0" smtClean="0"/>
          </a:p>
        </p:txBody>
      </p:sp>
    </p:spTree>
    <p:extLst>
      <p:ext uri="{BB962C8B-B14F-4D97-AF65-F5344CB8AC3E}">
        <p14:creationId xmlns:p14="http://schemas.microsoft.com/office/powerpoint/2010/main" val="1305684019"/>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143</a:t>
            </a:r>
            <a:endParaRPr lang="en-GB" sz="1400" b="1" dirty="0">
              <a:latin typeface="Calibri" panose="020F050202020403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19" y="1268760"/>
            <a:ext cx="664145" cy="681999"/>
          </a:xfrm>
          <a:prstGeom prst="rect">
            <a:avLst/>
          </a:prstGeom>
        </p:spPr>
      </p:pic>
      <p:grpSp>
        <p:nvGrpSpPr>
          <p:cNvPr id="9" name="Group 8"/>
          <p:cNvGrpSpPr/>
          <p:nvPr/>
        </p:nvGrpSpPr>
        <p:grpSpPr>
          <a:xfrm>
            <a:off x="305905" y="1268760"/>
            <a:ext cx="5130191" cy="4221756"/>
            <a:chOff x="3483872" y="1089031"/>
            <a:chExt cx="5264592" cy="4221756"/>
          </a:xfrm>
        </p:grpSpPr>
        <p:sp>
          <p:nvSpPr>
            <p:cNvPr id="12" name="Round Diagonal Corner Rectangle 11"/>
            <p:cNvSpPr/>
            <p:nvPr/>
          </p:nvSpPr>
          <p:spPr>
            <a:xfrm>
              <a:off x="3491880" y="1089031"/>
              <a:ext cx="5256584" cy="422175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8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63889" y="1666250"/>
              <a:ext cx="5095139" cy="3539430"/>
            </a:xfrm>
            <a:prstGeom prst="rect">
              <a:avLst/>
            </a:prstGeom>
          </p:spPr>
          <p:txBody>
            <a:bodyPr wrap="square">
              <a:spAutoFit/>
            </a:bodyPr>
            <a:lstStyle/>
            <a:p>
              <a:pPr>
                <a:spcAft>
                  <a:spcPts val="0"/>
                </a:spcAft>
                <a:tabLst>
                  <a:tab pos="4972050" algn="r"/>
                </a:tabLst>
              </a:pPr>
              <a:r>
                <a:rPr lang="en-US" sz="2800" dirty="0"/>
                <a:t>A cylindrical hosepipe is 15 m long.</a:t>
              </a:r>
            </a:p>
            <a:p>
              <a:pPr>
                <a:spcAft>
                  <a:spcPts val="0"/>
                </a:spcAft>
                <a:tabLst>
                  <a:tab pos="4972050" algn="r"/>
                </a:tabLst>
              </a:pPr>
              <a:r>
                <a:rPr lang="en-US" sz="2800" dirty="0"/>
                <a:t>The diameter of the circular end is 2 cm.</a:t>
              </a:r>
            </a:p>
            <a:p>
              <a:pPr>
                <a:spcAft>
                  <a:spcPts val="0"/>
                </a:spcAft>
                <a:tabLst>
                  <a:tab pos="4972050" algn="r"/>
                </a:tabLst>
              </a:pPr>
              <a:r>
                <a:rPr lang="en-US" sz="2800" dirty="0"/>
                <a:t>What is the volume of the hosepipe?</a:t>
              </a:r>
            </a:p>
            <a:p>
              <a:pPr>
                <a:spcAft>
                  <a:spcPts val="0"/>
                </a:spcAft>
                <a:tabLst>
                  <a:tab pos="4972050" algn="r"/>
                </a:tabLst>
              </a:pPr>
              <a:r>
                <a:rPr lang="en-US" sz="2800" dirty="0"/>
                <a:t>Give your answer in litres to 3 significant figures. </a:t>
              </a:r>
              <a:r>
                <a:rPr lang="en-US" sz="2800" dirty="0" smtClean="0"/>
                <a:t>	</a:t>
              </a:r>
              <a:r>
                <a:rPr lang="en-US" sz="2800" b="1" dirty="0" smtClean="0"/>
                <a:t>(</a:t>
              </a:r>
              <a:r>
                <a:rPr lang="en-US" sz="2800" b="1" dirty="0"/>
                <a:t>4 marks)</a:t>
              </a:r>
              <a:endParaRPr lang="en-US" sz="2800" b="1" dirty="0"/>
            </a:p>
          </p:txBody>
        </p:sp>
      </p:grpSp>
      <p:sp>
        <p:nvSpPr>
          <p:cNvPr id="15" name="Title 1"/>
          <p:cNvSpPr>
            <a:spLocks noGrp="1"/>
          </p:cNvSpPr>
          <p:nvPr>
            <p:ph type="title"/>
          </p:nvPr>
        </p:nvSpPr>
        <p:spPr>
          <a:xfrm>
            <a:off x="35496" y="47833"/>
            <a:ext cx="7560840" cy="641655"/>
          </a:xfrm>
        </p:spPr>
        <p:txBody>
          <a:bodyPr>
            <a:noAutofit/>
          </a:bodyPr>
          <a:lstStyle/>
          <a:p>
            <a:r>
              <a:rPr lang="en-GB" sz="3200" dirty="0" smtClean="0"/>
              <a:t>17.5 – </a:t>
            </a:r>
            <a:r>
              <a:rPr lang="en-US" sz="3200" dirty="0"/>
              <a:t>Composite 2D shapes and </a:t>
            </a:r>
            <a:r>
              <a:rPr lang="en-US" sz="3200" dirty="0" smtClean="0"/>
              <a:t>Cylinders</a:t>
            </a:r>
            <a:endParaRPr lang="en-GB" sz="3200" b="1" dirty="0" smtClean="0"/>
          </a:p>
        </p:txBody>
      </p:sp>
    </p:spTree>
    <p:extLst>
      <p:ext uri="{BB962C8B-B14F-4D97-AF65-F5344CB8AC3E}">
        <p14:creationId xmlns:p14="http://schemas.microsoft.com/office/powerpoint/2010/main" val="290503415"/>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143</a:t>
            </a:r>
            <a:endParaRPr lang="en-GB" sz="1400" b="1" dirty="0">
              <a:latin typeface="Calibri" panose="020F0502020204030204" pitchFamily="34" charset="0"/>
            </a:endParaRPr>
          </a:p>
        </p:txBody>
      </p:sp>
      <p:sp>
        <p:nvSpPr>
          <p:cNvPr id="3" name="Rectangle 2"/>
          <p:cNvSpPr/>
          <p:nvPr/>
        </p:nvSpPr>
        <p:spPr>
          <a:xfrm>
            <a:off x="251520" y="1212293"/>
            <a:ext cx="5256584" cy="4832092"/>
          </a:xfrm>
          <a:prstGeom prst="rect">
            <a:avLst/>
          </a:prstGeom>
        </p:spPr>
        <p:txBody>
          <a:bodyPr wrap="square">
            <a:spAutoFit/>
          </a:bodyPr>
          <a:lstStyle/>
          <a:p>
            <a:pPr marL="457200" indent="-457200">
              <a:buClr>
                <a:srgbClr val="C00000"/>
              </a:buClr>
              <a:buFont typeface="+mj-lt"/>
              <a:buAutoNum type="arabicPeriod" startAt="9"/>
              <a:tabLst>
                <a:tab pos="857250" algn="l"/>
              </a:tabLst>
            </a:pPr>
            <a:r>
              <a:rPr lang="en-US" sz="2200" dirty="0">
                <a:latin typeface="Arial" panose="020B0604020202020204" pitchFamily="34" charset="0"/>
                <a:cs typeface="Arial" panose="020B0604020202020204" pitchFamily="34" charset="0"/>
              </a:rPr>
              <a:t>Petrol is held in a cylindrical </a:t>
            </a:r>
            <a:r>
              <a:rPr lang="en-US" sz="2200" dirty="0" smtClean="0">
                <a:latin typeface="Arial" panose="020B0604020202020204" pitchFamily="34" charset="0"/>
                <a:cs typeface="Arial" panose="020B0604020202020204" pitchFamily="34" charset="0"/>
              </a:rPr>
              <a:t>tank.</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tank is 12 m long and has a radius of 2 m.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volume of the </a:t>
            </a:r>
            <a:r>
              <a:rPr lang="en-US" sz="2200" dirty="0" smtClean="0">
                <a:latin typeface="Arial" panose="020B0604020202020204" pitchFamily="34" charset="0"/>
                <a:cs typeface="Arial" panose="020B0604020202020204" pitchFamily="34" charset="0"/>
              </a:rPr>
              <a:t>tank.</a:t>
            </a:r>
          </a:p>
          <a:p>
            <a:pPr lvl="1">
              <a:buClr>
                <a:srgbClr val="C00000"/>
              </a:buClr>
              <a:tabLst>
                <a:tab pos="857250" algn="l"/>
              </a:tabLst>
            </a:pP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drum is completely filled with petrol. Petrol has a density of 720 kg/m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5725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mass of the petrol in the tank in kilograms</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9"/>
              <a:tabLst>
                <a:tab pos="857250" algn="l"/>
              </a:tabLst>
            </a:pPr>
            <a:r>
              <a:rPr lang="en-US" sz="2200" dirty="0">
                <a:latin typeface="Arial" panose="020B0604020202020204" pitchFamily="34" charset="0"/>
                <a:cs typeface="Arial" panose="020B0604020202020204" pitchFamily="34" charset="0"/>
              </a:rPr>
              <a:t>Work out the total surface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area </a:t>
            </a:r>
            <a:r>
              <a:rPr lang="en-US" sz="2200" dirty="0">
                <a:latin typeface="Arial" panose="020B0604020202020204" pitchFamily="34" charset="0"/>
                <a:cs typeface="Arial" panose="020B0604020202020204" pitchFamily="34" charset="0"/>
              </a:rPr>
              <a:t>of each cylinder in </a:t>
            </a:r>
            <a:r>
              <a:rPr lang="en-US" sz="2200" b="1" dirty="0">
                <a:latin typeface="Arial" panose="020B0604020202020204" pitchFamily="34" charset="0"/>
                <a:cs typeface="Arial" panose="020B0604020202020204" pitchFamily="34" charset="0"/>
              </a:rPr>
              <a:t>Q5</a:t>
            </a:r>
            <a:r>
              <a:rPr lang="en-US" sz="2200" dirty="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3680" y="1272136"/>
            <a:ext cx="657569" cy="6752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flipH="1">
                <a:off x="251520" y="4365104"/>
                <a:ext cx="5204539" cy="7512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Q9b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Density = </a:t>
                </a:r>
                <a14:m>
                  <m:oMath xmlns:m="http://schemas.openxmlformats.org/officeDocument/2006/math">
                    <m:f>
                      <m:fPr>
                        <m:ctrlPr>
                          <a:rPr lang="en-US" sz="3200" i="1">
                            <a:solidFill>
                              <a:schemeClr val="tx1"/>
                            </a:solidFill>
                            <a:latin typeface="Cambria Math" panose="02040503050406030204" pitchFamily="18" charset="0"/>
                            <a:cs typeface="Arial" panose="020B0604020202020204" pitchFamily="34" charset="0"/>
                          </a:rPr>
                        </m:ctrlPr>
                      </m:fPr>
                      <m:num>
                        <m:r>
                          <a:rPr lang="en-US" sz="3200" b="0" i="1" smtClean="0">
                            <a:solidFill>
                              <a:schemeClr val="tx1"/>
                            </a:solidFill>
                            <a:latin typeface="Cambria Math" panose="02040503050406030204" pitchFamily="18" charset="0"/>
                            <a:cs typeface="Arial" panose="020B0604020202020204" pitchFamily="34" charset="0"/>
                          </a:rPr>
                          <m:t>𝑚𝑎𝑠𝑠</m:t>
                        </m:r>
                      </m:num>
                      <m:den>
                        <m:r>
                          <a:rPr lang="en-US" sz="3200" b="0" i="1" smtClean="0">
                            <a:solidFill>
                              <a:schemeClr val="tx1"/>
                            </a:solidFill>
                            <a:latin typeface="Cambria Math" panose="02040503050406030204" pitchFamily="18" charset="0"/>
                            <a:cs typeface="Arial" panose="020B0604020202020204" pitchFamily="34" charset="0"/>
                          </a:rPr>
                          <m:t>𝑣𝑜𝑙𝑢𝑚𝑒</m:t>
                        </m:r>
                      </m:den>
                    </m:f>
                  </m:oMath>
                </a14:m>
                <a:endParaRPr lang="en-US" sz="2400" dirty="0">
                  <a:solidFill>
                    <a:schemeClr val="tx1"/>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flipH="1">
                <a:off x="251520" y="4365104"/>
                <a:ext cx="5204539" cy="751296"/>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2" name="Picture 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4355976" y="5205857"/>
            <a:ext cx="1152128" cy="1382554"/>
          </a:xfrm>
          <a:prstGeom prst="rect">
            <a:avLst/>
          </a:prstGeom>
          <a:noFill/>
          <a:ln w="9525">
            <a:noFill/>
            <a:miter lim="800000"/>
            <a:headEnd/>
            <a:tailEnd/>
          </a:ln>
          <a:effectLst/>
        </p:spPr>
      </p:pic>
      <p:sp>
        <p:nvSpPr>
          <p:cNvPr id="10" name="Title 1"/>
          <p:cNvSpPr>
            <a:spLocks noGrp="1"/>
          </p:cNvSpPr>
          <p:nvPr>
            <p:ph type="title"/>
          </p:nvPr>
        </p:nvSpPr>
        <p:spPr>
          <a:xfrm>
            <a:off x="35496" y="47833"/>
            <a:ext cx="7560840" cy="641655"/>
          </a:xfrm>
        </p:spPr>
        <p:txBody>
          <a:bodyPr>
            <a:noAutofit/>
          </a:bodyPr>
          <a:lstStyle/>
          <a:p>
            <a:r>
              <a:rPr lang="en-GB" sz="3200" dirty="0" smtClean="0"/>
              <a:t>17.5 – </a:t>
            </a:r>
            <a:r>
              <a:rPr lang="en-US" sz="3200" dirty="0"/>
              <a:t>Composite 2D shapes and </a:t>
            </a:r>
            <a:r>
              <a:rPr lang="en-US" sz="3200" dirty="0" smtClean="0"/>
              <a:t>Cylinders</a:t>
            </a:r>
            <a:endParaRPr lang="en-GB" sz="3200" b="1" dirty="0" smtClean="0"/>
          </a:p>
        </p:txBody>
      </p:sp>
    </p:spTree>
    <p:extLst>
      <p:ext uri="{BB962C8B-B14F-4D97-AF65-F5344CB8AC3E}">
        <p14:creationId xmlns:p14="http://schemas.microsoft.com/office/powerpoint/2010/main" val="479183067"/>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3200" dirty="0" smtClean="0"/>
              <a:t>17.5 – </a:t>
            </a:r>
            <a:r>
              <a:rPr lang="en-US" sz="3200" dirty="0"/>
              <a:t>Composite 2D shapes and </a:t>
            </a:r>
            <a:r>
              <a:rPr lang="en-US" sz="3200" dirty="0" smtClean="0"/>
              <a:t>Cylinders</a:t>
            </a:r>
            <a:endParaRPr lang="en-GB" sz="32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143</a:t>
            </a:r>
            <a:endParaRPr lang="en-GB" sz="1400" b="1" dirty="0">
              <a:latin typeface="Calibri" panose="020F0502020204030204" pitchFamily="34" charset="0"/>
            </a:endParaRPr>
          </a:p>
        </p:txBody>
      </p:sp>
      <p:sp>
        <p:nvSpPr>
          <p:cNvPr id="3" name="Rectangle 2"/>
          <p:cNvSpPr/>
          <p:nvPr/>
        </p:nvSpPr>
        <p:spPr>
          <a:xfrm>
            <a:off x="251520" y="1212293"/>
            <a:ext cx="5256584" cy="3662541"/>
          </a:xfrm>
          <a:prstGeom prst="rect">
            <a:avLst/>
          </a:prstGeom>
        </p:spPr>
        <p:txBody>
          <a:bodyPr wrap="square">
            <a:spAutoFit/>
          </a:bodyPr>
          <a:lstStyle/>
          <a:p>
            <a:pPr marL="571500" indent="-571500">
              <a:buClr>
                <a:srgbClr val="C00000"/>
              </a:buClr>
              <a:buFont typeface="+mj-lt"/>
              <a:buAutoNum type="arabicPeriod" startAt="11"/>
              <a:tabLst>
                <a:tab pos="857250" algn="l"/>
              </a:tabLst>
            </a:pPr>
            <a:r>
              <a:rPr lang="en-US" sz="2500" dirty="0">
                <a:latin typeface="Arial" panose="020B0604020202020204" pitchFamily="34" charset="0"/>
                <a:cs typeface="Arial" panose="020B0604020202020204" pitchFamily="34" charset="0"/>
              </a:rPr>
              <a:t>A drainpipe is 3 m </a:t>
            </a:r>
            <a:r>
              <a:rPr lang="en-US" sz="2500" dirty="0" smtClean="0">
                <a:latin typeface="Arial" panose="020B0604020202020204" pitchFamily="34" charset="0"/>
                <a:cs typeface="Arial" panose="020B0604020202020204" pitchFamily="34" charset="0"/>
              </a:rPr>
              <a:t>long.</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Its </a:t>
            </a:r>
            <a:r>
              <a:rPr lang="en-US" sz="2500" dirty="0">
                <a:latin typeface="Arial" panose="020B0604020202020204" pitchFamily="34" charset="0"/>
                <a:cs typeface="Arial" panose="020B0604020202020204" pitchFamily="34" charset="0"/>
              </a:rPr>
              <a:t>cross-section has diameter 15 </a:t>
            </a:r>
            <a:r>
              <a:rPr lang="en-US" sz="2500" dirty="0" smtClean="0">
                <a:latin typeface="Arial" panose="020B0604020202020204" pitchFamily="34" charset="0"/>
                <a:cs typeface="Arial" panose="020B0604020202020204" pitchFamily="34" charset="0"/>
              </a:rPr>
              <a:t>cm.</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Work </a:t>
            </a:r>
            <a:r>
              <a:rPr lang="en-US" sz="2500" dirty="0">
                <a:latin typeface="Arial" panose="020B0604020202020204" pitchFamily="34" charset="0"/>
                <a:cs typeface="Arial" panose="020B0604020202020204" pitchFamily="34" charset="0"/>
              </a:rPr>
              <a:t>out in terms of </a:t>
            </a:r>
            <a:r>
              <a:rPr lang="el-GR" sz="3200" dirty="0">
                <a:latin typeface="Times New Roman" panose="02020603050405020304" pitchFamily="18" charset="0"/>
                <a:cs typeface="Times New Roman" panose="02020603050405020304" pitchFamily="18" charset="0"/>
              </a:rPr>
              <a:t>π</a:t>
            </a:r>
            <a:r>
              <a:rPr lang="en-US" sz="2500" dirty="0" smtClean="0">
                <a:latin typeface="Arial" panose="020B0604020202020204" pitchFamily="34" charset="0"/>
                <a:cs typeface="Arial" panose="020B0604020202020204" pitchFamily="34" charset="0"/>
              </a:rPr>
              <a:t> </a:t>
            </a:r>
          </a:p>
          <a:p>
            <a:pPr marL="1028700" lvl="1" indent="-457200">
              <a:buClr>
                <a:srgbClr val="C00000"/>
              </a:buClr>
              <a:buFont typeface="+mj-lt"/>
              <a:buAutoNum type="alphaLcPeriod"/>
            </a:pPr>
            <a:r>
              <a:rPr lang="en-US" sz="2500" dirty="0" smtClean="0">
                <a:latin typeface="Arial" panose="020B0604020202020204" pitchFamily="34" charset="0"/>
                <a:cs typeface="Arial" panose="020B0604020202020204" pitchFamily="34" charset="0"/>
              </a:rPr>
              <a:t>the </a:t>
            </a:r>
            <a:r>
              <a:rPr lang="en-US" sz="2500" dirty="0">
                <a:latin typeface="Arial" panose="020B0604020202020204" pitchFamily="34" charset="0"/>
                <a:cs typeface="Arial" panose="020B0604020202020204" pitchFamily="34" charset="0"/>
              </a:rPr>
              <a:t>volume </a:t>
            </a:r>
            <a:endParaRPr lang="en-US" sz="2500" dirty="0" smtClean="0">
              <a:latin typeface="Arial" panose="020B0604020202020204" pitchFamily="34" charset="0"/>
              <a:cs typeface="Arial" panose="020B0604020202020204" pitchFamily="34" charset="0"/>
            </a:endParaRPr>
          </a:p>
          <a:p>
            <a:pPr marL="1028700" lvl="1" indent="-457200">
              <a:buClr>
                <a:srgbClr val="C00000"/>
              </a:buClr>
              <a:buFont typeface="+mj-lt"/>
              <a:buAutoNum type="alphaLcPeriod"/>
            </a:pPr>
            <a:r>
              <a:rPr lang="en-US" sz="2500" dirty="0" smtClean="0">
                <a:latin typeface="Arial" panose="020B0604020202020204" pitchFamily="34" charset="0"/>
                <a:cs typeface="Arial" panose="020B0604020202020204" pitchFamily="34" charset="0"/>
              </a:rPr>
              <a:t>the </a:t>
            </a:r>
            <a:r>
              <a:rPr lang="en-US" sz="2500" dirty="0">
                <a:latin typeface="Arial" panose="020B0604020202020204" pitchFamily="34" charset="0"/>
                <a:cs typeface="Arial" panose="020B0604020202020204" pitchFamily="34" charset="0"/>
              </a:rPr>
              <a:t>surface area.</a:t>
            </a:r>
          </a:p>
          <a:p>
            <a:pPr marL="571500" indent="-571500">
              <a:buClr>
                <a:srgbClr val="C00000"/>
              </a:buClr>
              <a:buFont typeface="+mj-lt"/>
              <a:buAutoNum type="arabicPeriod" startAt="11"/>
              <a:tabLst>
                <a:tab pos="857250" algn="l"/>
              </a:tabLst>
            </a:pPr>
            <a:r>
              <a:rPr lang="en-US" sz="2500" dirty="0" smtClean="0">
                <a:latin typeface="Arial" panose="020B0604020202020204" pitchFamily="34" charset="0"/>
                <a:cs typeface="Arial" panose="020B0604020202020204" pitchFamily="34" charset="0"/>
              </a:rPr>
              <a:t>Work </a:t>
            </a:r>
            <a:r>
              <a:rPr lang="en-US" sz="2500" dirty="0">
                <a:latin typeface="Arial" panose="020B0604020202020204" pitchFamily="34" charset="0"/>
                <a:cs typeface="Arial" panose="020B0604020202020204" pitchFamily="34" charset="0"/>
              </a:rPr>
              <a:t>out the area of cardboard needed to make the inside of a kitchen roll.</a:t>
            </a:r>
            <a:endParaRPr lang="en-US" sz="250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3680" y="1272136"/>
            <a:ext cx="657569" cy="675247"/>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833214" y="4845971"/>
            <a:ext cx="4237212" cy="1751381"/>
          </a:xfrm>
          <a:prstGeom prst="rect">
            <a:avLst/>
          </a:prstGeom>
          <a:noFill/>
          <a:ln w="9525">
            <a:noFill/>
            <a:miter lim="800000"/>
            <a:headEnd/>
            <a:tailEnd/>
          </a:ln>
          <a:effectLst/>
        </p:spPr>
      </p:pic>
    </p:spTree>
    <p:extLst>
      <p:ext uri="{BB962C8B-B14F-4D97-AF65-F5344CB8AC3E}">
        <p14:creationId xmlns:p14="http://schemas.microsoft.com/office/powerpoint/2010/main" val="3279954404"/>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17.6 – </a:t>
            </a:r>
            <a:r>
              <a:rPr lang="en-US" sz="4000" dirty="0" smtClean="0"/>
              <a:t>Pyramids and Cones</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143</a:t>
            </a:r>
            <a:endParaRPr lang="en-GB" sz="1400" b="1" dirty="0">
              <a:latin typeface="Calibri" panose="020F0502020204030204" pitchFamily="34" charset="0"/>
            </a:endParaRPr>
          </a:p>
        </p:txBody>
      </p:sp>
      <p:sp>
        <p:nvSpPr>
          <p:cNvPr id="3" name="Rectangle 2"/>
          <p:cNvSpPr/>
          <p:nvPr/>
        </p:nvSpPr>
        <p:spPr>
          <a:xfrm>
            <a:off x="251519" y="1212293"/>
            <a:ext cx="5231933" cy="1200329"/>
          </a:xfrm>
          <a:prstGeom prst="rect">
            <a:avLst/>
          </a:prstGeom>
        </p:spPr>
        <p:txBody>
          <a:bodyPr wrap="square">
            <a:spAutoFit/>
          </a:bodyPr>
          <a:lstStyle/>
          <a:p>
            <a:pPr marL="742950" indent="-742950">
              <a:buClr>
                <a:srgbClr val="C00000"/>
              </a:buClr>
              <a:buFont typeface="+mj-lt"/>
              <a:buAutoNum type="arabicPeriod"/>
              <a:tabLst>
                <a:tab pos="857250" algn="l"/>
              </a:tabLst>
            </a:pPr>
            <a:r>
              <a:rPr lang="en-US" sz="3600" dirty="0">
                <a:latin typeface="Arial" panose="020B0604020202020204" pitchFamily="34" charset="0"/>
                <a:cs typeface="Arial" panose="020B0604020202020204" pitchFamily="34" charset="0"/>
              </a:rPr>
              <a:t>Work out the volume of each pyramid.</a:t>
            </a:r>
            <a:endParaRPr lang="en-US" sz="36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6000"/>
            <a:extLst>
              <a:ext uri="{28A0092B-C50C-407E-A947-70E740481C1C}">
                <a14:useLocalDpi xmlns:a14="http://schemas.microsoft.com/office/drawing/2010/main" val="0"/>
              </a:ext>
            </a:extLst>
          </a:blip>
          <a:srcRect/>
          <a:stretch/>
        </p:blipFill>
        <p:spPr>
          <a:xfrm>
            <a:off x="251520" y="2564904"/>
            <a:ext cx="3019350" cy="2083678"/>
          </a:xfrm>
          <a:prstGeom prst="rect">
            <a:avLst/>
          </a:prstGeom>
          <a:noFill/>
          <a:ln w="9525">
            <a:noFill/>
            <a:miter lim="800000"/>
            <a:headEnd/>
            <a:tailEnd/>
          </a:ln>
          <a:effectLst/>
        </p:spPr>
      </p:pic>
      <p:pic>
        <p:nvPicPr>
          <p:cNvPr id="8" name="Picture 7"/>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4428215" y="2706445"/>
            <a:ext cx="1055238" cy="1275079"/>
          </a:xfrm>
          <a:prstGeom prst="rect">
            <a:avLst/>
          </a:prstGeom>
          <a:noFill/>
          <a:ln w="9525">
            <a:noFill/>
            <a:miter lim="800000"/>
            <a:headEnd/>
            <a:tailEnd/>
          </a:ln>
          <a:effectLst/>
        </p:spPr>
      </p:pic>
      <p:pic>
        <p:nvPicPr>
          <p:cNvPr id="9" name="Picture 8"/>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246520" y="4816794"/>
            <a:ext cx="5236933" cy="1780558"/>
          </a:xfrm>
          <a:prstGeom prst="rect">
            <a:avLst/>
          </a:prstGeom>
          <a:noFill/>
          <a:ln w="9525">
            <a:noFill/>
            <a:miter lim="800000"/>
            <a:headEnd/>
            <a:tailEnd/>
          </a:ln>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spTree>
    <p:extLst>
      <p:ext uri="{BB962C8B-B14F-4D97-AF65-F5344CB8AC3E}">
        <p14:creationId xmlns:p14="http://schemas.microsoft.com/office/powerpoint/2010/main" val="3042242844"/>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17.6 – </a:t>
            </a:r>
            <a:r>
              <a:rPr lang="en-US" sz="4000" dirty="0" smtClean="0"/>
              <a:t>Pyramids and Cones</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143</a:t>
            </a:r>
            <a:endParaRPr lang="en-GB" sz="1400" b="1" dirty="0">
              <a:latin typeface="Calibri" panose="020F0502020204030204" pitchFamily="34" charset="0"/>
            </a:endParaRPr>
          </a:p>
        </p:txBody>
      </p:sp>
      <p:sp>
        <p:nvSpPr>
          <p:cNvPr id="3" name="Rectangle 2"/>
          <p:cNvSpPr/>
          <p:nvPr/>
        </p:nvSpPr>
        <p:spPr>
          <a:xfrm>
            <a:off x="251519" y="1212293"/>
            <a:ext cx="5231933" cy="2569934"/>
          </a:xfrm>
          <a:prstGeom prst="rect">
            <a:avLst/>
          </a:prstGeom>
        </p:spPr>
        <p:txBody>
          <a:bodyPr wrap="square">
            <a:spAutoFit/>
          </a:bodyPr>
          <a:lstStyle/>
          <a:p>
            <a:pPr marL="457200" indent="-457200">
              <a:buClr>
                <a:srgbClr val="C00000"/>
              </a:buClr>
              <a:buFont typeface="+mj-lt"/>
              <a:buAutoNum type="arabicPeriod" startAt="2"/>
              <a:tabLst>
                <a:tab pos="857250" algn="l"/>
              </a:tabLst>
            </a:pPr>
            <a:r>
              <a:rPr lang="en-US" sz="2300" dirty="0">
                <a:latin typeface="Arial" panose="020B0604020202020204" pitchFamily="34" charset="0"/>
                <a:cs typeface="Arial" panose="020B0604020202020204" pitchFamily="34" charset="0"/>
              </a:rPr>
              <a:t>A pyramid tea bag has a square base with width 24 mm. It has height 32 </a:t>
            </a:r>
            <a:r>
              <a:rPr lang="en-US" sz="2300" dirty="0" smtClean="0">
                <a:latin typeface="Arial" panose="020B0604020202020204" pitchFamily="34" charset="0"/>
                <a:cs typeface="Arial" panose="020B0604020202020204" pitchFamily="34" charset="0"/>
              </a:rPr>
              <a:t>mm.</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volume of the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tea </a:t>
            </a:r>
            <a:r>
              <a:rPr lang="en-US" sz="2300" dirty="0">
                <a:latin typeface="Arial" panose="020B0604020202020204" pitchFamily="34" charset="0"/>
                <a:cs typeface="Arial" panose="020B0604020202020204" pitchFamily="34" charset="0"/>
              </a:rPr>
              <a:t>bag in </a:t>
            </a:r>
            <a:r>
              <a:rPr lang="en-US" sz="2300" dirty="0" smtClean="0">
                <a:latin typeface="Arial" panose="020B0604020202020204" pitchFamily="34" charset="0"/>
                <a:cs typeface="Arial" panose="020B0604020202020204" pitchFamily="34" charset="0"/>
              </a:rPr>
              <a:t>mm</a:t>
            </a:r>
            <a:r>
              <a:rPr lang="en-US" sz="2300" baseline="30000" dirty="0" smtClean="0">
                <a:latin typeface="Arial" panose="020B0604020202020204" pitchFamily="34" charset="0"/>
                <a:cs typeface="Arial" panose="020B0604020202020204" pitchFamily="34" charset="0"/>
              </a:rPr>
              <a:t>3</a:t>
            </a:r>
            <a:r>
              <a:rPr lang="en-US" sz="2300" dirty="0">
                <a:latin typeface="Arial" panose="020B0604020202020204" pitchFamily="34" charset="0"/>
                <a:cs typeface="Arial" panose="020B0604020202020204" pitchFamily="34" charset="0"/>
              </a:rPr>
              <a:t>.</a:t>
            </a: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57250"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surface area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of </a:t>
            </a:r>
            <a:r>
              <a:rPr lang="en-US" sz="2300" dirty="0">
                <a:latin typeface="Arial" panose="020B0604020202020204" pitchFamily="34" charset="0"/>
                <a:cs typeface="Arial" panose="020B0604020202020204" pitchFamily="34" charset="0"/>
              </a:rPr>
              <a:t>each pyramid.</a:t>
            </a:r>
            <a:endParaRPr lang="en-US" sz="23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4427984" y="2490002"/>
            <a:ext cx="1055468" cy="1299038"/>
          </a:xfrm>
          <a:prstGeom prst="rect">
            <a:avLst/>
          </a:prstGeom>
          <a:noFill/>
          <a:ln w="9525">
            <a:noFill/>
            <a:miter lim="800000"/>
            <a:headEnd/>
            <a:tailEnd/>
          </a:ln>
          <a:effectLst/>
        </p:spPr>
      </p:pic>
      <p:pic>
        <p:nvPicPr>
          <p:cNvPr id="5" name="Picture 4"/>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251519" y="3686836"/>
            <a:ext cx="3312369" cy="1356451"/>
          </a:xfrm>
          <a:prstGeom prst="rect">
            <a:avLst/>
          </a:prstGeom>
          <a:noFill/>
          <a:ln w="9525">
            <a:noFill/>
            <a:miter lim="800000"/>
            <a:headEnd/>
            <a:tailEnd/>
          </a:ln>
          <a:effectLst/>
        </p:spPr>
      </p:pic>
      <p:pic>
        <p:nvPicPr>
          <p:cNvPr id="6" name="Picture 5"/>
          <p:cNvPicPr>
            <a:picLocks noChangeAspect="1"/>
          </p:cNvPicPr>
          <p:nvPr/>
        </p:nvPicPr>
        <p:blipFill rotWithShape="1">
          <a:blip r:embed="rId7" cstate="print">
            <a:lum contrast="26000"/>
            <a:extLst>
              <a:ext uri="{28A0092B-C50C-407E-A947-70E740481C1C}">
                <a14:useLocalDpi xmlns:a14="http://schemas.microsoft.com/office/drawing/2010/main" val="0"/>
              </a:ext>
            </a:extLst>
          </a:blip>
          <a:srcRect l="17357"/>
          <a:stretch/>
        </p:blipFill>
        <p:spPr>
          <a:xfrm>
            <a:off x="248571" y="5098376"/>
            <a:ext cx="3315317" cy="1522336"/>
          </a:xfrm>
          <a:prstGeom prst="rect">
            <a:avLst/>
          </a:prstGeom>
          <a:noFill/>
          <a:ln w="9525">
            <a:noFill/>
            <a:miter lim="800000"/>
            <a:headEnd/>
            <a:tailEnd/>
          </a:ln>
          <a:effectLst/>
        </p:spPr>
      </p:pic>
    </p:spTree>
    <p:extLst>
      <p:ext uri="{BB962C8B-B14F-4D97-AF65-F5344CB8AC3E}">
        <p14:creationId xmlns:p14="http://schemas.microsoft.com/office/powerpoint/2010/main" val="3404467656"/>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17.6 – </a:t>
            </a:r>
            <a:r>
              <a:rPr lang="en-US" sz="4000" dirty="0" smtClean="0"/>
              <a:t>Pyramids and Cones</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143</a:t>
            </a:r>
            <a:endParaRPr lang="en-GB" sz="1400" b="1" dirty="0">
              <a:latin typeface="Calibri" panose="020F0502020204030204" pitchFamily="34" charset="0"/>
            </a:endParaRPr>
          </a:p>
        </p:txBody>
      </p:sp>
      <p:sp>
        <p:nvSpPr>
          <p:cNvPr id="3" name="Rectangle 2"/>
          <p:cNvSpPr/>
          <p:nvPr/>
        </p:nvSpPr>
        <p:spPr>
          <a:xfrm>
            <a:off x="251519" y="1212293"/>
            <a:ext cx="5231933" cy="2785378"/>
          </a:xfrm>
          <a:prstGeom prst="rect">
            <a:avLst/>
          </a:prstGeom>
        </p:spPr>
        <p:txBody>
          <a:bodyPr wrap="square">
            <a:spAutoFit/>
          </a:bodyPr>
          <a:lstStyle/>
          <a:p>
            <a:pPr marL="457200" indent="-457200">
              <a:buClr>
                <a:srgbClr val="C00000"/>
              </a:buClr>
              <a:buFont typeface="+mj-lt"/>
              <a:buAutoNum type="arabicPeriod" startAt="4"/>
              <a:tabLst>
                <a:tab pos="857250" algn="l"/>
              </a:tabLst>
            </a:pPr>
            <a:r>
              <a:rPr lang="en-US" sz="2500" dirty="0">
                <a:latin typeface="Arial" panose="020B0604020202020204" pitchFamily="34" charset="0"/>
                <a:cs typeface="Arial" panose="020B0604020202020204" pitchFamily="34" charset="0"/>
              </a:rPr>
              <a:t>Work out the volume of each pyramid in </a:t>
            </a:r>
            <a:r>
              <a:rPr lang="en-US" sz="2500" b="1" dirty="0">
                <a:latin typeface="Arial" panose="020B0604020202020204" pitchFamily="34" charset="0"/>
                <a:cs typeface="Arial" panose="020B0604020202020204" pitchFamily="34" charset="0"/>
              </a:rPr>
              <a:t>Q3</a:t>
            </a:r>
            <a:r>
              <a:rPr lang="en-US" sz="2500" dirty="0">
                <a:latin typeface="Arial" panose="020B0604020202020204" pitchFamily="34" charset="0"/>
                <a:cs typeface="Arial" panose="020B0604020202020204" pitchFamily="34" charset="0"/>
              </a:rPr>
              <a:t>.</a:t>
            </a:r>
          </a:p>
          <a:p>
            <a:pPr marL="457200" indent="-457200">
              <a:buClr>
                <a:srgbClr val="C00000"/>
              </a:buClr>
              <a:buFont typeface="+mj-lt"/>
              <a:buAutoNum type="arabicPeriod" startAt="4"/>
              <a:tabLst>
                <a:tab pos="857250" algn="l"/>
              </a:tabLst>
            </a:pPr>
            <a:r>
              <a:rPr lang="en-US" sz="2500" dirty="0" smtClean="0">
                <a:latin typeface="Arial" panose="020B0604020202020204" pitchFamily="34" charset="0"/>
                <a:cs typeface="Arial" panose="020B0604020202020204" pitchFamily="34" charset="0"/>
              </a:rPr>
              <a:t>By </a:t>
            </a:r>
            <a:r>
              <a:rPr lang="en-US" sz="2500" dirty="0">
                <a:latin typeface="Arial" panose="020B0604020202020204" pitchFamily="34" charset="0"/>
                <a:cs typeface="Arial" panose="020B0604020202020204" pitchFamily="34" charset="0"/>
              </a:rPr>
              <a:t>rounding the dimensions to 1 </a:t>
            </a:r>
            <a:r>
              <a:rPr lang="en-US" sz="2500" dirty="0" err="1">
                <a:latin typeface="Arial" panose="020B0604020202020204" pitchFamily="34" charset="0"/>
                <a:cs typeface="Arial" panose="020B0604020202020204" pitchFamily="34" charset="0"/>
              </a:rPr>
              <a:t>s.f.</a:t>
            </a:r>
            <a:r>
              <a:rPr lang="en-US" sz="2500" dirty="0">
                <a:latin typeface="Arial" panose="020B0604020202020204" pitchFamily="34" charset="0"/>
                <a:cs typeface="Arial" panose="020B0604020202020204" pitchFamily="34" charset="0"/>
              </a:rPr>
              <a:t> work out an estimate of</a:t>
            </a:r>
          </a:p>
          <a:p>
            <a:pPr marL="914400" lvl="1" indent="-457200">
              <a:buClr>
                <a:srgbClr val="C00000"/>
              </a:buClr>
              <a:buFont typeface="+mj-lt"/>
              <a:buAutoNum type="alphaLcPeriod"/>
              <a:tabLst>
                <a:tab pos="857250" algn="l"/>
              </a:tabLst>
            </a:pPr>
            <a:r>
              <a:rPr lang="en-US" sz="2500" dirty="0" smtClean="0">
                <a:latin typeface="Arial" panose="020B0604020202020204" pitchFamily="34" charset="0"/>
                <a:cs typeface="Arial" panose="020B0604020202020204" pitchFamily="34" charset="0"/>
              </a:rPr>
              <a:t>the </a:t>
            </a:r>
            <a:r>
              <a:rPr lang="en-US" sz="2500" dirty="0">
                <a:latin typeface="Arial" panose="020B0604020202020204" pitchFamily="34" charset="0"/>
                <a:cs typeface="Arial" panose="020B0604020202020204" pitchFamily="34" charset="0"/>
              </a:rPr>
              <a:t>volume of the pyramid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Lst>
            </a:pPr>
            <a:r>
              <a:rPr lang="en-US" sz="2500" dirty="0" smtClean="0">
                <a:latin typeface="Arial" panose="020B0604020202020204" pitchFamily="34" charset="0"/>
                <a:cs typeface="Arial" panose="020B0604020202020204" pitchFamily="34" charset="0"/>
              </a:rPr>
              <a:t>the </a:t>
            </a:r>
            <a:r>
              <a:rPr lang="en-US" sz="2500" dirty="0">
                <a:latin typeface="Arial" panose="020B0604020202020204" pitchFamily="34" charset="0"/>
                <a:cs typeface="Arial" panose="020B0604020202020204" pitchFamily="34" charset="0"/>
              </a:rPr>
              <a:t>surface area of the pyramid.</a:t>
            </a:r>
            <a:endParaRPr lang="en-US" sz="25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76171" y="4148364"/>
            <a:ext cx="5231933" cy="2448988"/>
          </a:xfrm>
          <a:prstGeom prst="rect">
            <a:avLst/>
          </a:prstGeom>
          <a:noFill/>
          <a:ln w="9525">
            <a:noFill/>
            <a:miter lim="800000"/>
            <a:headEnd/>
            <a:tailEnd/>
          </a:ln>
          <a:effectLst/>
        </p:spPr>
      </p:pic>
    </p:spTree>
    <p:extLst>
      <p:ext uri="{BB962C8B-B14F-4D97-AF65-F5344CB8AC3E}">
        <p14:creationId xmlns:p14="http://schemas.microsoft.com/office/powerpoint/2010/main" val="2082540309"/>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1669" y="1816327"/>
            <a:ext cx="5845297" cy="4447509"/>
          </a:xfrm>
          <a:prstGeom prst="rect">
            <a:avLst/>
          </a:prstGeom>
        </p:spPr>
      </p:pic>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cxnSp>
        <p:nvCxnSpPr>
          <p:cNvPr id="11" name="Straight Arrow Connector 10"/>
          <p:cNvCxnSpPr/>
          <p:nvPr/>
        </p:nvCxnSpPr>
        <p:spPr>
          <a:xfrm flipH="1">
            <a:off x="4788024" y="1431339"/>
            <a:ext cx="576064" cy="8455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67744" y="2060848"/>
            <a:ext cx="564386" cy="2160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364088" y="1124744"/>
            <a:ext cx="3600400" cy="1656184"/>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A QR code is given in the </a:t>
            </a:r>
            <a:r>
              <a:rPr lang="en-US" sz="1600" dirty="0" smtClean="0">
                <a:solidFill>
                  <a:schemeClr val="tx1"/>
                </a:solidFill>
                <a:latin typeface="Arial" panose="020B0604020202020204" pitchFamily="34" charset="0"/>
                <a:cs typeface="Arial" panose="020B0604020202020204" pitchFamily="34" charset="0"/>
              </a:rPr>
              <a:t>problem solving </a:t>
            </a:r>
            <a:r>
              <a:rPr lang="en-US" sz="1600" dirty="0">
                <a:solidFill>
                  <a:schemeClr val="tx1"/>
                </a:solidFill>
                <a:latin typeface="Arial" panose="020B0604020202020204" pitchFamily="34" charset="0"/>
                <a:cs typeface="Arial" panose="020B0604020202020204" pitchFamily="34" charset="0"/>
              </a:rPr>
              <a:t>section where you learn a new strategy in that unit in the Student Book. Scan it to see the worked example and remind yourself of the strategy.</a:t>
            </a:r>
          </a:p>
        </p:txBody>
      </p:sp>
      <p:sp>
        <p:nvSpPr>
          <p:cNvPr id="5" name="Rounded Rectangle 4"/>
          <p:cNvSpPr/>
          <p:nvPr/>
        </p:nvSpPr>
        <p:spPr>
          <a:xfrm>
            <a:off x="179512" y="1124744"/>
            <a:ext cx="2088232" cy="317253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These are strategies that you have learned so far in the Student Book. They build up as you work through the book. Consider whether they could help you to answer some of the following questions.</a:t>
            </a:r>
          </a:p>
        </p:txBody>
      </p:sp>
      <p:sp>
        <p:nvSpPr>
          <p:cNvPr id="9" name="Rounded Rectangle 8"/>
          <p:cNvSpPr/>
          <p:nvPr/>
        </p:nvSpPr>
        <p:spPr>
          <a:xfrm>
            <a:off x="5148064" y="5301208"/>
            <a:ext cx="3744416" cy="136815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R symbol indicates questions where you are required to reason mathematically. Questions in this section do not have the P symbol as they are all problem-solving.</a:t>
            </a:r>
          </a:p>
        </p:txBody>
      </p:sp>
      <p:cxnSp>
        <p:nvCxnSpPr>
          <p:cNvPr id="18" name="Straight Arrow Connector 17"/>
          <p:cNvCxnSpPr>
            <a:stCxn id="9" idx="0"/>
          </p:cNvCxnSpPr>
          <p:nvPr/>
        </p:nvCxnSpPr>
        <p:spPr>
          <a:xfrm flipH="1" flipV="1">
            <a:off x="5364088" y="3645024"/>
            <a:ext cx="1656184" cy="1656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 Same Side Corner Rectangle 20">
            <a:hlinkClick r:id="rId4" action="ppaction://hlinkpres?slideindex=1&amp;slidetitle="/>
          </p:cNvPr>
          <p:cNvSpPr/>
          <p:nvPr/>
        </p:nvSpPr>
        <p:spPr>
          <a:xfrm>
            <a:off x="6948264" y="695546"/>
            <a:ext cx="64807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17.6 – </a:t>
            </a:r>
            <a:r>
              <a:rPr lang="en-US" sz="4000" dirty="0" smtClean="0"/>
              <a:t>Pyramids and Cones</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143</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19" y="1212293"/>
                <a:ext cx="5231933" cy="3477875"/>
              </a:xfrm>
              <a:prstGeom prst="rect">
                <a:avLst/>
              </a:prstGeom>
            </p:spPr>
            <p:txBody>
              <a:bodyPr wrap="square">
                <a:spAutoFit/>
              </a:bodyPr>
              <a:lstStyle/>
              <a:p>
                <a:pPr marL="457200" indent="-457200">
                  <a:buClr>
                    <a:srgbClr val="C00000"/>
                  </a:buClr>
                  <a:buFont typeface="+mj-lt"/>
                  <a:buAutoNum type="arabicPeriod" startAt="6"/>
                  <a:tabLst>
                    <a:tab pos="857250" algn="l"/>
                  </a:tabLst>
                </a:pPr>
                <a:r>
                  <a:rPr lang="en-US" sz="2800" dirty="0" smtClean="0">
                    <a:latin typeface="Arial" panose="020B0604020202020204" pitchFamily="34" charset="0"/>
                    <a:cs typeface="Arial" panose="020B0604020202020204" pitchFamily="34" charset="0"/>
                  </a:rPr>
                  <a:t>Which of these is the correct formula for the volume of a cone?</a:t>
                </a:r>
              </a:p>
              <a:p>
                <a:pPr marL="914400" lvl="1" indent="-457200">
                  <a:lnSpc>
                    <a:spcPts val="4800"/>
                  </a:lnSpc>
                  <a:buClr>
                    <a:srgbClr val="C00000"/>
                  </a:buClr>
                  <a:buFont typeface="+mj-lt"/>
                  <a:buAutoNum type="alphaUcPeriod"/>
                  <a:tabLst>
                    <a:tab pos="857250" algn="l"/>
                    <a:tab pos="2743200" algn="l"/>
                    <a:tab pos="3257550" algn="l"/>
                  </a:tabLst>
                </a:pPr>
                <a:r>
                  <a:rPr lang="en-US" sz="2800" dirty="0" smtClean="0">
                    <a:latin typeface="Arial" panose="020B0604020202020204" pitchFamily="34" charset="0"/>
                    <a:cs typeface="Arial" panose="020B0604020202020204" pitchFamily="34" charset="0"/>
                  </a:rPr>
                  <a:t>V=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m:rPr>
                            <m:nor/>
                          </m:rPr>
                          <a:rPr lang="el-GR" sz="3200" dirty="0">
                            <a:latin typeface="Times New Roman" panose="02020603050405020304" pitchFamily="18" charset="0"/>
                            <a:cs typeface="Times New Roman" panose="02020603050405020304" pitchFamily="18" charset="0"/>
                          </a:rPr>
                          <m:t>π</m:t>
                        </m:r>
                        <m:r>
                          <a:rPr lang="en-US" sz="3200" b="0" i="1" dirty="0" smtClean="0">
                            <a:latin typeface="Cambria Math" panose="02040503050406030204" pitchFamily="18" charset="0"/>
                            <a:cs typeface="Times New Roman" panose="02020603050405020304" pitchFamily="18" charset="0"/>
                          </a:rPr>
                          <m:t>𝑟</m:t>
                        </m:r>
                        <m:r>
                          <a:rPr lang="en-US" sz="3200" b="0" i="1" baseline="30000" dirty="0" smtClean="0">
                            <a:latin typeface="Cambria Math" panose="02040503050406030204" pitchFamily="18" charset="0"/>
                            <a:cs typeface="Times New Roman" panose="02020603050405020304" pitchFamily="18" charset="0"/>
                          </a:rPr>
                          <m:t>2</m:t>
                        </m:r>
                        <m:r>
                          <a:rPr lang="en-US" sz="3200" b="0" i="1" dirty="0" smtClean="0">
                            <a:latin typeface="Cambria Math" panose="02040503050406030204" pitchFamily="18" charset="0"/>
                            <a:cs typeface="Times New Roman" panose="02020603050405020304" pitchFamily="18" charset="0"/>
                          </a:rPr>
                          <m:t>h</m:t>
                        </m:r>
                      </m:num>
                      <m:den>
                        <m:r>
                          <a:rPr lang="en-US" sz="3200" b="0" i="1" smtClean="0">
                            <a:latin typeface="Cambria Math" panose="02040503050406030204" pitchFamily="18" charset="0"/>
                            <a:cs typeface="Arial" panose="020B0604020202020204" pitchFamily="34" charset="0"/>
                          </a:rPr>
                          <m:t>2</m:t>
                        </m:r>
                      </m:den>
                    </m:f>
                  </m:oMath>
                </a14:m>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V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m:rPr>
                            <m:nor/>
                          </m:rPr>
                          <a:rPr lang="el-GR" sz="2800" dirty="0">
                            <a:latin typeface="Times New Roman" panose="02020603050405020304" pitchFamily="18" charset="0"/>
                            <a:cs typeface="Times New Roman" panose="02020603050405020304" pitchFamily="18" charset="0"/>
                          </a:rPr>
                          <m:t>π</m:t>
                        </m:r>
                        <m:r>
                          <a:rPr lang="en-US" sz="2800" i="1" dirty="0">
                            <a:latin typeface="Cambria Math" panose="02040503050406030204" pitchFamily="18" charset="0"/>
                            <a:cs typeface="Times New Roman" panose="02020603050405020304" pitchFamily="18" charset="0"/>
                          </a:rPr>
                          <m:t>𝑟</m:t>
                        </m:r>
                        <m:r>
                          <a:rPr lang="en-US" sz="2800" i="1" baseline="30000" dirty="0">
                            <a:latin typeface="Cambria Math" panose="02040503050406030204" pitchFamily="18" charset="0"/>
                            <a:cs typeface="Times New Roman" panose="02020603050405020304" pitchFamily="18" charset="0"/>
                          </a:rPr>
                          <m:t>2</m:t>
                        </m:r>
                      </m:num>
                      <m:den>
                        <m:r>
                          <a:rPr lang="en-US" sz="2800" b="0" i="1" smtClean="0">
                            <a:latin typeface="Cambria Math" panose="02040503050406030204" pitchFamily="18" charset="0"/>
                            <a:cs typeface="Arial" panose="020B0604020202020204" pitchFamily="34" charset="0"/>
                          </a:rPr>
                          <m:t>3</m:t>
                        </m:r>
                      </m:den>
                    </m:f>
                  </m:oMath>
                </a14:m>
                <a:endParaRPr lang="en-US" sz="2800" dirty="0">
                  <a:latin typeface="Arial" panose="020B0604020202020204" pitchFamily="34" charset="0"/>
                  <a:cs typeface="Arial" panose="020B0604020202020204" pitchFamily="34" charset="0"/>
                </a:endParaRPr>
              </a:p>
              <a:p>
                <a:pPr marL="914400" lvl="1" indent="-457200">
                  <a:lnSpc>
                    <a:spcPts val="4800"/>
                  </a:lnSpc>
                  <a:buClr>
                    <a:srgbClr val="C00000"/>
                  </a:buClr>
                  <a:buFont typeface="+mj-lt"/>
                  <a:buAutoNum type="alphaUcPeriod" startAt="3"/>
                  <a:tabLst>
                    <a:tab pos="857250" algn="l"/>
                    <a:tab pos="2743200" algn="l"/>
                    <a:tab pos="3200400" algn="l"/>
                  </a:tabLst>
                </a:pPr>
                <a:r>
                  <a:rPr lang="en-US" sz="2800" dirty="0" smtClean="0">
                    <a:cs typeface="Arial" panose="020B0604020202020204" pitchFamily="34" charset="0"/>
                  </a:rPr>
                  <a:t>V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m:rPr>
                            <m:nor/>
                          </m:rPr>
                          <a:rPr lang="el-GR" sz="2800" dirty="0">
                            <a:latin typeface="Times New Roman" panose="02020603050405020304" pitchFamily="18" charset="0"/>
                            <a:cs typeface="Times New Roman" panose="02020603050405020304" pitchFamily="18" charset="0"/>
                          </a:rPr>
                          <m:t>π</m:t>
                        </m:r>
                        <m:r>
                          <a:rPr lang="en-US" sz="2800" i="1" dirty="0">
                            <a:latin typeface="Cambria Math" panose="02040503050406030204" pitchFamily="18" charset="0"/>
                            <a:cs typeface="Times New Roman" panose="02020603050405020304" pitchFamily="18" charset="0"/>
                          </a:rPr>
                          <m:t>𝑟</m:t>
                        </m:r>
                        <m:r>
                          <a:rPr lang="en-US" sz="2800" i="1" baseline="30000" dirty="0">
                            <a:latin typeface="Cambria Math" panose="02040503050406030204" pitchFamily="18" charset="0"/>
                            <a:cs typeface="Times New Roman" panose="02020603050405020304" pitchFamily="18" charset="0"/>
                          </a:rPr>
                          <m:t>2</m:t>
                        </m:r>
                        <m:r>
                          <a:rPr lang="en-US" sz="2800" i="1" dirty="0">
                            <a:latin typeface="Cambria Math" panose="02040503050406030204" pitchFamily="18" charset="0"/>
                            <a:cs typeface="Times New Roman" panose="02020603050405020304" pitchFamily="18" charset="0"/>
                          </a:rPr>
                          <m:t>h</m:t>
                        </m:r>
                      </m:num>
                      <m:den>
                        <m:r>
                          <a:rPr lang="en-US" sz="2800" b="0" i="1" smtClean="0">
                            <a:latin typeface="Cambria Math" panose="02040503050406030204" pitchFamily="18" charset="0"/>
                            <a:cs typeface="Arial" panose="020B0604020202020204" pitchFamily="34" charset="0"/>
                          </a:rPr>
                          <m:t>3</m:t>
                        </m:r>
                      </m:den>
                    </m:f>
                  </m:oMath>
                </a14:m>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 </a:t>
                </a:r>
                <a:r>
                  <a:rPr lang="en-US" sz="2400" dirty="0" smtClean="0">
                    <a:latin typeface="Arial" panose="020B0604020202020204" pitchFamily="34" charset="0"/>
                    <a:cs typeface="Arial" panose="020B0604020202020204" pitchFamily="34" charset="0"/>
                  </a:rPr>
                  <a:t>= </a:t>
                </a:r>
                <a14:m>
                  <m:oMath xmlns:m="http://schemas.openxmlformats.org/officeDocument/2006/math">
                    <m:r>
                      <m:rPr>
                        <m:nor/>
                      </m:rPr>
                      <a:rPr lang="el-GR" sz="2800" dirty="0">
                        <a:latin typeface="Times New Roman" panose="02020603050405020304" pitchFamily="18" charset="0"/>
                        <a:cs typeface="Times New Roman" panose="02020603050405020304" pitchFamily="18" charset="0"/>
                      </a:rPr>
                      <m:t>π</m:t>
                    </m:r>
                    <m:r>
                      <a:rPr lang="en-US" sz="2800" i="1" dirty="0">
                        <a:latin typeface="Cambria Math" panose="02040503050406030204" pitchFamily="18" charset="0"/>
                        <a:cs typeface="Times New Roman" panose="02020603050405020304" pitchFamily="18" charset="0"/>
                      </a:rPr>
                      <m:t>𝑟</m:t>
                    </m:r>
                    <m:r>
                      <a:rPr lang="en-US" sz="2800" i="1" baseline="30000" dirty="0">
                        <a:latin typeface="Cambria Math" panose="02040503050406030204" pitchFamily="18" charset="0"/>
                        <a:cs typeface="Times New Roman" panose="02020603050405020304" pitchFamily="18" charset="0"/>
                      </a:rPr>
                      <m:t>2</m:t>
                    </m:r>
                    <m:r>
                      <a:rPr lang="en-US" sz="2800" i="1" dirty="0">
                        <a:latin typeface="Cambria Math" panose="02040503050406030204" pitchFamily="18" charset="0"/>
                        <a:cs typeface="Times New Roman" panose="02020603050405020304" pitchFamily="18" charset="0"/>
                      </a:rPr>
                      <m:t>h</m:t>
                    </m:r>
                    <m:r>
                      <a:rPr lang="en-US" sz="2800" i="1" dirty="0">
                        <a:latin typeface="Cambria Math" panose="02040503050406030204" pitchFamily="18" charset="0"/>
                        <a:cs typeface="Times New Roman" panose="02020603050405020304" pitchFamily="18" charset="0"/>
                      </a:rPr>
                      <m:t> </m:t>
                    </m:r>
                  </m:oMath>
                </a14:m>
                <a:endParaRPr lang="en-US" sz="2800" dirty="0" smtClean="0">
                  <a:latin typeface="Arial" panose="020B0604020202020204" pitchFamily="34" charset="0"/>
                  <a:cs typeface="Times New Roman" panose="02020603050405020304" pitchFamily="18" charset="0"/>
                </a:endParaRPr>
              </a:p>
              <a:p>
                <a:pPr marL="457200" indent="-457200">
                  <a:buClr>
                    <a:srgbClr val="C00000"/>
                  </a:buClr>
                  <a:buFont typeface="+mj-lt"/>
                  <a:buAutoNum type="arabicPeriod" startAt="6"/>
                  <a:tabLst>
                    <a:tab pos="857250" algn="l"/>
                    <a:tab pos="2743200" algn="l"/>
                    <a:tab pos="320040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volume of each </a:t>
                </a:r>
                <a:r>
                  <a:rPr lang="en-US" sz="2800" dirty="0" smtClean="0">
                    <a:latin typeface="Arial" panose="020B0604020202020204" pitchFamily="34" charset="0"/>
                    <a:cs typeface="Arial" panose="020B0604020202020204" pitchFamily="34" charset="0"/>
                  </a:rPr>
                  <a:t>cone.</a:t>
                </a:r>
              </a:p>
            </p:txBody>
          </p:sp>
        </mc:Choice>
        <mc:Fallback>
          <p:sp>
            <p:nvSpPr>
              <p:cNvPr id="3" name="Rectangle 2"/>
              <p:cNvSpPr>
                <a:spLocks noRot="1" noChangeAspect="1" noMove="1" noResize="1" noEditPoints="1" noAdjustHandles="1" noChangeArrowheads="1" noChangeShapeType="1" noTextEdit="1"/>
              </p:cNvSpPr>
              <p:nvPr/>
            </p:nvSpPr>
            <p:spPr>
              <a:xfrm>
                <a:off x="251519" y="1212293"/>
                <a:ext cx="5231933" cy="3477875"/>
              </a:xfrm>
              <a:prstGeom prst="rect">
                <a:avLst/>
              </a:prstGeom>
              <a:blipFill rotWithShape="0">
                <a:blip r:embed="rId4"/>
                <a:stretch>
                  <a:fillRect l="-2095" t="-1930" r="-3027" b="-4035"/>
                </a:stretch>
              </a:blipFill>
            </p:spPr>
            <p:txBody>
              <a:bodyPr/>
              <a:lstStyle/>
              <a:p>
                <a:r>
                  <a:rPr lang="en-US">
                    <a:noFill/>
                  </a:rPr>
                  <a:t> </a:t>
                </a:r>
              </a:p>
            </p:txBody>
          </p:sp>
        </mc:Fallback>
      </mc:AlternateContent>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899129"/>
            <a:ext cx="664145" cy="681999"/>
          </a:xfrm>
          <a:prstGeom prst="rect">
            <a:avLst/>
          </a:prstGeom>
        </p:spPr>
      </p:pic>
      <p:pic>
        <p:nvPicPr>
          <p:cNvPr id="4" name="Picture 3"/>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l="53434" b="50574"/>
          <a:stretch/>
        </p:blipFill>
        <p:spPr>
          <a:xfrm>
            <a:off x="1763688" y="4924977"/>
            <a:ext cx="1894215" cy="1671980"/>
          </a:xfrm>
          <a:prstGeom prst="rect">
            <a:avLst/>
          </a:prstGeom>
          <a:noFill/>
          <a:ln w="9525">
            <a:noFill/>
            <a:miter lim="800000"/>
            <a:headEnd/>
            <a:tailEnd/>
          </a:ln>
          <a:effectLst/>
        </p:spPr>
      </p:pic>
      <p:pic>
        <p:nvPicPr>
          <p:cNvPr id="8" name="Picture 7"/>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l="26477" t="51609" r="30365"/>
          <a:stretch/>
        </p:blipFill>
        <p:spPr>
          <a:xfrm>
            <a:off x="3758713" y="4919683"/>
            <a:ext cx="1755583" cy="1677669"/>
          </a:xfrm>
          <a:prstGeom prst="rect">
            <a:avLst/>
          </a:prstGeom>
          <a:noFill/>
          <a:ln w="9525">
            <a:noFill/>
            <a:miter lim="800000"/>
            <a:headEnd/>
            <a:tailEnd/>
          </a:ln>
          <a:effectLst/>
        </p:spPr>
      </p:pic>
      <p:pic>
        <p:nvPicPr>
          <p:cNvPr id="9" name="Picture 8"/>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l="5222" r="59136" b="50574"/>
          <a:stretch/>
        </p:blipFill>
        <p:spPr>
          <a:xfrm>
            <a:off x="251520" y="4909190"/>
            <a:ext cx="1449807" cy="1671980"/>
          </a:xfrm>
          <a:prstGeom prst="rect">
            <a:avLst/>
          </a:prstGeom>
          <a:noFill/>
          <a:ln w="9525">
            <a:noFill/>
            <a:miter lim="800000"/>
            <a:headEnd/>
            <a:tailEnd/>
          </a:ln>
          <a:effectLst/>
        </p:spPr>
      </p:pic>
      <p:sp>
        <p:nvSpPr>
          <p:cNvPr id="5" name="TextBox 4"/>
          <p:cNvSpPr txBox="1"/>
          <p:nvPr/>
        </p:nvSpPr>
        <p:spPr>
          <a:xfrm>
            <a:off x="199296" y="4797152"/>
            <a:ext cx="356188" cy="461665"/>
          </a:xfrm>
          <a:prstGeom prst="rect">
            <a:avLst/>
          </a:prstGeom>
          <a:noFill/>
        </p:spPr>
        <p:txBody>
          <a:bodyPr wrap="none" rtlCol="0">
            <a:spAutoFit/>
          </a:bodyPr>
          <a:lstStyle/>
          <a:p>
            <a:r>
              <a:rPr lang="en-US" sz="2400" b="1" dirty="0" smtClean="0">
                <a:solidFill>
                  <a:srgbClr val="0070C0"/>
                </a:solidFill>
              </a:rPr>
              <a:t>a</a:t>
            </a:r>
            <a:endParaRPr lang="en-US" b="1" dirty="0">
              <a:solidFill>
                <a:srgbClr val="0070C0"/>
              </a:solidFill>
            </a:endParaRPr>
          </a:p>
        </p:txBody>
      </p:sp>
      <p:sp>
        <p:nvSpPr>
          <p:cNvPr id="11" name="TextBox 10"/>
          <p:cNvSpPr txBox="1"/>
          <p:nvPr/>
        </p:nvSpPr>
        <p:spPr>
          <a:xfrm>
            <a:off x="3175730" y="4869160"/>
            <a:ext cx="316150" cy="461665"/>
          </a:xfrm>
          <a:prstGeom prst="rect">
            <a:avLst/>
          </a:prstGeom>
          <a:noFill/>
          <a:ln w="9525">
            <a:noFill/>
            <a:miter lim="800000"/>
            <a:headEnd/>
            <a:tailEnd/>
          </a:ln>
          <a:effectLst/>
        </p:spPr>
        <p:txBody>
          <a:bodyPr wrap="square" rtlCol="0">
            <a:spAutoFit/>
          </a:bodyPr>
          <a:lstStyle/>
          <a:p>
            <a:r>
              <a:rPr lang="en-US" sz="2400" b="1" dirty="0" smtClean="0">
                <a:solidFill>
                  <a:srgbClr val="0070C0"/>
                </a:solidFill>
              </a:rPr>
              <a:t>b</a:t>
            </a:r>
            <a:endParaRPr lang="en-US" b="1" dirty="0">
              <a:solidFill>
                <a:srgbClr val="0070C0"/>
              </a:solidFill>
            </a:endParaRPr>
          </a:p>
        </p:txBody>
      </p:sp>
      <p:sp>
        <p:nvSpPr>
          <p:cNvPr id="12" name="TextBox 11"/>
          <p:cNvSpPr txBox="1"/>
          <p:nvPr/>
        </p:nvSpPr>
        <p:spPr>
          <a:xfrm>
            <a:off x="3779912" y="6135687"/>
            <a:ext cx="356188" cy="461665"/>
          </a:xfrm>
          <a:prstGeom prst="rect">
            <a:avLst/>
          </a:prstGeom>
          <a:noFill/>
        </p:spPr>
        <p:txBody>
          <a:bodyPr wrap="none" rtlCol="0">
            <a:spAutoFit/>
          </a:bodyPr>
          <a:lstStyle/>
          <a:p>
            <a:r>
              <a:rPr lang="en-US" sz="2400" b="1" dirty="0" smtClean="0">
                <a:solidFill>
                  <a:srgbClr val="0070C0"/>
                </a:solidFill>
              </a:rPr>
              <a:t>c</a:t>
            </a:r>
            <a:endParaRPr lang="en-US" b="1" dirty="0">
              <a:solidFill>
                <a:srgbClr val="0070C0"/>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132275429"/>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17.6 – </a:t>
            </a:r>
            <a:r>
              <a:rPr lang="en-US" sz="4000" dirty="0" smtClean="0"/>
              <a:t>Pyramids and Cones</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144</a:t>
            </a:r>
            <a:endParaRPr lang="en-GB" sz="1400" b="1" dirty="0">
              <a:latin typeface="Calibri" panose="020F0502020204030204" pitchFamily="34" charset="0"/>
            </a:endParaRPr>
          </a:p>
        </p:txBody>
      </p:sp>
      <p:sp>
        <p:nvSpPr>
          <p:cNvPr id="3" name="Rectangle 2"/>
          <p:cNvSpPr/>
          <p:nvPr/>
        </p:nvSpPr>
        <p:spPr>
          <a:xfrm>
            <a:off x="251519" y="1212293"/>
            <a:ext cx="5231933" cy="4524315"/>
          </a:xfrm>
          <a:prstGeom prst="rect">
            <a:avLst/>
          </a:prstGeom>
        </p:spPr>
        <p:txBody>
          <a:bodyPr wrap="square">
            <a:spAutoFit/>
          </a:bodyPr>
          <a:lstStyle/>
          <a:p>
            <a:pPr marL="457200" indent="-457200">
              <a:buClr>
                <a:srgbClr val="C00000"/>
              </a:buClr>
              <a:buFont typeface="+mj-lt"/>
              <a:buAutoNum type="arabicPeriod" startAt="8"/>
              <a:tabLst>
                <a:tab pos="857250" algn="l"/>
              </a:tabLst>
            </a:pPr>
            <a:r>
              <a:rPr lang="en-US" sz="2400" dirty="0">
                <a:latin typeface="Arial" panose="020B0604020202020204" pitchFamily="34" charset="0"/>
                <a:cs typeface="Arial" panose="020B0604020202020204" pitchFamily="34" charset="0"/>
              </a:rPr>
              <a:t>An ice-cream cone has a diameter of 6 cm and a height of 15cm.</a:t>
            </a:r>
          </a:p>
          <a:p>
            <a:pPr marL="971550" lvl="1" indent="-514350">
              <a:buClr>
                <a:srgbClr val="C00000"/>
              </a:buClr>
              <a:buFont typeface="+mj-lt"/>
              <a:buAutoNum type="alphaLcPeriod"/>
              <a:tabLst>
                <a:tab pos="8572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radius of the base of the cone?</a:t>
            </a:r>
          </a:p>
          <a:p>
            <a:pPr marL="971550" lvl="1" indent="-514350">
              <a:buClr>
                <a:srgbClr val="C00000"/>
              </a:buClr>
              <a:buFont typeface="+mj-lt"/>
              <a:buAutoNum type="alphaLcPeriod"/>
              <a:tabLst>
                <a:tab pos="8572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volume of the cone?</a:t>
            </a:r>
          </a:p>
          <a:p>
            <a:pPr marL="971550" lvl="1" indent="-514350">
              <a:buClr>
                <a:srgbClr val="C00000"/>
              </a:buClr>
              <a:buFont typeface="+mj-lt"/>
              <a:buAutoNum type="alphaLcPeriod"/>
              <a:tabLst>
                <a:tab pos="857250" algn="l"/>
              </a:tabLst>
            </a:pPr>
            <a:r>
              <a:rPr lang="en-US" sz="2400" dirty="0">
                <a:latin typeface="Arial" panose="020B0604020202020204" pitchFamily="34" charset="0"/>
                <a:cs typeface="Arial" panose="020B0604020202020204" pitchFamily="34" charset="0"/>
              </a:rPr>
              <a:t>Give your answer correct to 3 </a:t>
            </a:r>
            <a:r>
              <a:rPr lang="en-US" sz="2400" dirty="0" err="1">
                <a:latin typeface="Arial" panose="020B0604020202020204" pitchFamily="34" charset="0"/>
                <a:cs typeface="Arial" panose="020B0604020202020204" pitchFamily="34" charset="0"/>
              </a:rPr>
              <a:t>s.f.</a:t>
            </a:r>
            <a:r>
              <a:rPr lang="en-US" sz="2400" dirty="0">
                <a:latin typeface="Arial" panose="020B0604020202020204" pitchFamily="34" charset="0"/>
                <a:cs typeface="Arial" panose="020B0604020202020204" pitchFamily="34" charset="0"/>
              </a:rPr>
              <a:t> c How many of these cones can be completely filled from a 2 litre box of ice cream?</a:t>
            </a:r>
            <a:endParaRPr lang="en-US" sz="24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14" name="Rectangle 13"/>
          <p:cNvSpPr/>
          <p:nvPr/>
        </p:nvSpPr>
        <p:spPr>
          <a:xfrm flipH="1">
            <a:off x="223753" y="5694347"/>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tabLst>
                <a:tab pos="1543050" algn="l"/>
              </a:tabLst>
            </a:pPr>
            <a:r>
              <a:rPr lang="en-US" sz="2400" b="1" dirty="0" smtClean="0">
                <a:solidFill>
                  <a:srgbClr val="C00000"/>
                </a:solidFill>
                <a:latin typeface="Arial" panose="020B0604020202020204" pitchFamily="34" charset="0"/>
                <a:cs typeface="Arial" panose="020B0604020202020204" pitchFamily="34" charset="0"/>
              </a:rPr>
              <a:t>Q8c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	</a:t>
            </a:r>
            <a:r>
              <a:rPr lang="fr-FR" sz="2400" dirty="0" smtClean="0">
                <a:solidFill>
                  <a:schemeClr val="tx1"/>
                </a:solidFill>
                <a:latin typeface="Arial" panose="020B0604020202020204" pitchFamily="34" charset="0"/>
                <a:cs typeface="Arial" panose="020B0604020202020204" pitchFamily="34" charset="0"/>
              </a:rPr>
              <a:t>1cm</a:t>
            </a:r>
            <a:r>
              <a:rPr lang="fr-FR" sz="2400" baseline="30000" dirty="0" smtClean="0">
                <a:solidFill>
                  <a:schemeClr val="tx1"/>
                </a:solidFill>
                <a:latin typeface="Arial" panose="020B0604020202020204" pitchFamily="34" charset="0"/>
                <a:cs typeface="Arial" panose="020B0604020202020204" pitchFamily="34" charset="0"/>
              </a:rPr>
              <a:t>3</a:t>
            </a:r>
            <a:r>
              <a:rPr lang="fr-FR" sz="2400" dirty="0" smtClean="0">
                <a:solidFill>
                  <a:schemeClr val="tx1"/>
                </a:solidFill>
                <a:latin typeface="Arial" panose="020B0604020202020204" pitchFamily="34" charset="0"/>
                <a:cs typeface="Arial" panose="020B0604020202020204" pitchFamily="34" charset="0"/>
              </a:rPr>
              <a:t> </a:t>
            </a:r>
            <a:r>
              <a:rPr lang="fr-FR" sz="2400" dirty="0">
                <a:solidFill>
                  <a:schemeClr val="tx1"/>
                </a:solidFill>
                <a:latin typeface="Arial" panose="020B0604020202020204" pitchFamily="34" charset="0"/>
                <a:cs typeface="Arial" panose="020B0604020202020204" pitchFamily="34" charset="0"/>
              </a:rPr>
              <a:t>= 1 ml </a:t>
            </a:r>
            <a:r>
              <a:rPr lang="fr-FR" sz="2400" dirty="0" smtClean="0">
                <a:solidFill>
                  <a:schemeClr val="tx1"/>
                </a:solidFill>
                <a:latin typeface="Arial" panose="020B0604020202020204" pitchFamily="34" charset="0"/>
                <a:cs typeface="Arial" panose="020B0604020202020204" pitchFamily="34" charset="0"/>
              </a:rPr>
              <a:t/>
            </a:r>
            <a:br>
              <a:rPr lang="fr-FR" sz="2400" dirty="0" smtClean="0">
                <a:solidFill>
                  <a:schemeClr val="tx1"/>
                </a:solidFill>
                <a:latin typeface="Arial" panose="020B0604020202020204" pitchFamily="34" charset="0"/>
                <a:cs typeface="Arial" panose="020B0604020202020204" pitchFamily="34" charset="0"/>
              </a:rPr>
            </a:br>
            <a:r>
              <a:rPr lang="fr-FR" sz="2400" dirty="0" smtClean="0">
                <a:solidFill>
                  <a:schemeClr val="tx1"/>
                </a:solidFill>
                <a:latin typeface="Arial" panose="020B0604020202020204" pitchFamily="34" charset="0"/>
                <a:cs typeface="Arial" panose="020B0604020202020204" pitchFamily="34" charset="0"/>
              </a:rPr>
              <a:t>	1 </a:t>
            </a:r>
            <a:r>
              <a:rPr lang="fr-FR" sz="2400" dirty="0">
                <a:solidFill>
                  <a:schemeClr val="tx1"/>
                </a:solidFill>
                <a:latin typeface="Arial" panose="020B0604020202020204" pitchFamily="34" charset="0"/>
                <a:cs typeface="Arial" panose="020B0604020202020204" pitchFamily="34" charset="0"/>
              </a:rPr>
              <a:t>litre = 1000 ml</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2364487"/>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17.6 – </a:t>
            </a:r>
            <a:r>
              <a:rPr lang="en-US" sz="4000" dirty="0" smtClean="0"/>
              <a:t>Pyramids and Cones</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144</a:t>
            </a:r>
            <a:endParaRPr lang="en-GB" sz="1400" b="1" dirty="0">
              <a:latin typeface="Calibri" panose="020F0502020204030204" pitchFamily="34" charset="0"/>
            </a:endParaRPr>
          </a:p>
        </p:txBody>
      </p:sp>
      <p:sp>
        <p:nvSpPr>
          <p:cNvPr id="3" name="Rectangle 2"/>
          <p:cNvSpPr/>
          <p:nvPr/>
        </p:nvSpPr>
        <p:spPr>
          <a:xfrm>
            <a:off x="251519" y="1212293"/>
            <a:ext cx="5231933" cy="2000548"/>
          </a:xfrm>
          <a:prstGeom prst="rect">
            <a:avLst/>
          </a:prstGeom>
        </p:spPr>
        <p:txBody>
          <a:bodyPr wrap="square">
            <a:spAutoFit/>
          </a:bodyPr>
          <a:lstStyle/>
          <a:p>
            <a:pPr marL="457200" indent="-457200">
              <a:buClr>
                <a:srgbClr val="C00000"/>
              </a:buClr>
              <a:buFont typeface="+mj-lt"/>
              <a:buAutoNum type="arabicPeriod" startAt="9"/>
              <a:tabLst>
                <a:tab pos="857250" algn="l"/>
              </a:tabLst>
            </a:pPr>
            <a:r>
              <a:rPr lang="en-US" sz="2400" dirty="0" smtClean="0">
                <a:latin typeface="Arial" panose="020B0604020202020204" pitchFamily="34" charset="0"/>
                <a:cs typeface="Arial" panose="020B0604020202020204" pitchFamily="34" charset="0"/>
              </a:rPr>
              <a:t>Work out the total surface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area of each cone</a:t>
            </a:r>
          </a:p>
          <a:p>
            <a:pPr marL="971550" lvl="1" indent="-514350">
              <a:buClr>
                <a:srgbClr val="C00000"/>
              </a:buClr>
              <a:buFont typeface="+mj-lt"/>
              <a:buAutoNum type="romanLcPeriod"/>
              <a:tabLst>
                <a:tab pos="857250" algn="l"/>
              </a:tabLst>
            </a:pPr>
            <a:r>
              <a:rPr lang="en-US" sz="2400" dirty="0" smtClean="0">
                <a:latin typeface="Arial" panose="020B0604020202020204" pitchFamily="34" charset="0"/>
                <a:cs typeface="Arial" panose="020B0604020202020204" pitchFamily="34" charset="0"/>
              </a:rPr>
              <a:t>In terms of </a:t>
            </a:r>
            <a:r>
              <a:rPr lang="el-GR" sz="2800" dirty="0" smtClean="0">
                <a:latin typeface="Times New Roman" panose="02020603050405020304" pitchFamily="18" charset="0"/>
                <a:cs typeface="Times New Roman" panose="02020603050405020304" pitchFamily="18" charset="0"/>
              </a:rPr>
              <a:t>π</a:t>
            </a:r>
            <a:endParaRPr lang="en-US" sz="24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romanLcPeriod"/>
              <a:tabLst>
                <a:tab pos="857250" algn="l"/>
              </a:tabLst>
            </a:pPr>
            <a:r>
              <a:rPr lang="en-US" sz="2400" dirty="0" smtClean="0">
                <a:latin typeface="Arial" panose="020B0604020202020204" pitchFamily="34" charset="0"/>
                <a:cs typeface="Arial" panose="020B0604020202020204" pitchFamily="34" charset="0"/>
              </a:rPr>
              <a:t>As a number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correct to 3 </a:t>
            </a:r>
            <a:r>
              <a:rPr lang="en-US" sz="2400" dirty="0" err="1" smtClean="0">
                <a:latin typeface="Arial" panose="020B0604020202020204" pitchFamily="34" charset="0"/>
                <a:cs typeface="Arial" panose="020B0604020202020204" pitchFamily="34" charset="0"/>
              </a:rPr>
              <a:t>s.f.</a:t>
            </a:r>
            <a:endParaRPr lang="en-US" sz="24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6124" t="48761" r="53250" b="-1"/>
          <a:stretch/>
        </p:blipFill>
        <p:spPr>
          <a:xfrm>
            <a:off x="281158" y="3292804"/>
            <a:ext cx="2490642" cy="2246561"/>
          </a:xfrm>
          <a:prstGeom prst="rect">
            <a:avLst/>
          </a:prstGeom>
          <a:noFill/>
          <a:ln w="9525">
            <a:noFill/>
            <a:miter lim="800000"/>
            <a:headEnd/>
            <a:tailEnd/>
          </a:ln>
          <a:effectLst/>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75094" t="1504" r="1343" b="57583"/>
          <a:stretch/>
        </p:blipFill>
        <p:spPr>
          <a:xfrm>
            <a:off x="4494845" y="1267870"/>
            <a:ext cx="1013259" cy="1153018"/>
          </a:xfrm>
          <a:prstGeom prst="rect">
            <a:avLst/>
          </a:prstGeom>
          <a:noFill/>
          <a:ln w="9525">
            <a:noFill/>
            <a:miter lim="800000"/>
            <a:headEnd/>
            <a:tailEnd/>
          </a:ln>
          <a:effectLst/>
        </p:spPr>
      </p:pic>
      <p:pic>
        <p:nvPicPr>
          <p:cNvPr id="9" name="Picture 8"/>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64531" t="45041" r="436"/>
          <a:stretch/>
        </p:blipFill>
        <p:spPr>
          <a:xfrm>
            <a:off x="3491368" y="2492896"/>
            <a:ext cx="2016736" cy="1946107"/>
          </a:xfrm>
          <a:prstGeom prst="rect">
            <a:avLst/>
          </a:prstGeom>
          <a:noFill/>
          <a:ln w="9525">
            <a:noFill/>
            <a:miter lim="800000"/>
            <a:headEnd/>
            <a:tailEnd/>
          </a:ln>
          <a:effectLst/>
        </p:spPr>
      </p:pic>
      <p:pic>
        <p:nvPicPr>
          <p:cNvPr id="5" name="Picture 4"/>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2902931" y="4511011"/>
            <a:ext cx="2563327" cy="1985319"/>
          </a:xfrm>
          <a:prstGeom prst="rect">
            <a:avLst/>
          </a:prstGeom>
          <a:noFill/>
          <a:ln w="9525">
            <a:noFill/>
            <a:miter lim="800000"/>
            <a:headEnd/>
            <a:tailEnd/>
          </a:ln>
          <a:effectLst/>
        </p:spPr>
      </p:pic>
    </p:spTree>
    <p:extLst>
      <p:ext uri="{BB962C8B-B14F-4D97-AF65-F5344CB8AC3E}">
        <p14:creationId xmlns:p14="http://schemas.microsoft.com/office/powerpoint/2010/main" val="692585521"/>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17.6 – </a:t>
            </a:r>
            <a:r>
              <a:rPr lang="en-US" sz="4000" dirty="0" smtClean="0"/>
              <a:t>Pyramids and Cones</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144</a:t>
            </a:r>
            <a:endParaRPr lang="en-GB" sz="1400" b="1" dirty="0">
              <a:latin typeface="Calibri" panose="020F0502020204030204" pitchFamily="34" charset="0"/>
            </a:endParaRPr>
          </a:p>
        </p:txBody>
      </p:sp>
      <p:sp>
        <p:nvSpPr>
          <p:cNvPr id="3" name="Rectangle 2"/>
          <p:cNvSpPr/>
          <p:nvPr/>
        </p:nvSpPr>
        <p:spPr>
          <a:xfrm>
            <a:off x="251519" y="1212293"/>
            <a:ext cx="5231933" cy="1692771"/>
          </a:xfrm>
          <a:prstGeom prst="rect">
            <a:avLst/>
          </a:prstGeom>
        </p:spPr>
        <p:txBody>
          <a:bodyPr wrap="square">
            <a:spAutoFit/>
          </a:bodyPr>
          <a:lstStyle/>
          <a:p>
            <a:pPr marL="457200" indent="-457200">
              <a:buClr>
                <a:srgbClr val="C00000"/>
              </a:buClr>
              <a:buFont typeface="+mj-lt"/>
              <a:buAutoNum type="arabicPeriod" startAt="10"/>
              <a:tabLst>
                <a:tab pos="857250" algn="l"/>
              </a:tabLst>
            </a:pPr>
            <a:r>
              <a:rPr lang="en-US" sz="2400" dirty="0">
                <a:latin typeface="Arial" panose="020B0604020202020204" pitchFamily="34" charset="0"/>
                <a:cs typeface="Arial" panose="020B0604020202020204" pitchFamily="34" charset="0"/>
              </a:rPr>
              <a:t>Work out the volume of each cone in </a:t>
            </a:r>
            <a:r>
              <a:rPr lang="en-US" sz="2400" b="1" dirty="0" smtClean="0">
                <a:latin typeface="Arial" panose="020B0604020202020204" pitchFamily="34" charset="0"/>
                <a:cs typeface="Arial" panose="020B0604020202020204" pitchFamily="34" charset="0"/>
              </a:rPr>
              <a:t>Q9</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857250" lvl="1" indent="-400050">
              <a:buClr>
                <a:srgbClr val="C00000"/>
              </a:buClr>
              <a:buFont typeface="+mj-lt"/>
              <a:buAutoNum type="romanLcPeriod"/>
            </a:pP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terms of </a:t>
            </a:r>
            <a:r>
              <a:rPr lang="el-GR" sz="3200" dirty="0">
                <a:latin typeface="Times New Roman" panose="02020603050405020304" pitchFamily="18" charset="0"/>
                <a:cs typeface="Times New Roman" panose="02020603050405020304" pitchFamily="18" charset="0"/>
              </a:rPr>
              <a:t>π</a:t>
            </a:r>
            <a:endParaRPr lang="en-US" sz="2400" dirty="0">
              <a:latin typeface="Arial" panose="020B0604020202020204" pitchFamily="34" charset="0"/>
              <a:cs typeface="Arial" panose="020B0604020202020204" pitchFamily="34" charset="0"/>
            </a:endParaRPr>
          </a:p>
          <a:p>
            <a:pPr marL="857250" lvl="1" indent="-400050">
              <a:buClr>
                <a:srgbClr val="C00000"/>
              </a:buClr>
              <a:buFont typeface="+mj-lt"/>
              <a:buAutoNum type="romanLcPeriod"/>
            </a:pPr>
            <a:r>
              <a:rPr lang="en-US" sz="2400" dirty="0" smtClean="0">
                <a:latin typeface="Arial" panose="020B0604020202020204" pitchFamily="34" charset="0"/>
                <a:cs typeface="Arial" panose="020B0604020202020204" pitchFamily="34" charset="0"/>
              </a:rPr>
              <a:t>as </a:t>
            </a:r>
            <a:r>
              <a:rPr lang="en-US" sz="2400" dirty="0">
                <a:latin typeface="Arial" panose="020B0604020202020204" pitchFamily="34" charset="0"/>
                <a:cs typeface="Arial" panose="020B0604020202020204" pitchFamily="34" charset="0"/>
              </a:rPr>
              <a:t>a number correct to 3 </a:t>
            </a:r>
            <a:r>
              <a:rPr lang="en-US" sz="2400" dirty="0" err="1">
                <a:latin typeface="Arial" panose="020B0604020202020204" pitchFamily="34" charset="0"/>
                <a:cs typeface="Arial" panose="020B0604020202020204" pitchFamily="34" charset="0"/>
              </a:rPr>
              <a:t>s.f.</a:t>
            </a:r>
            <a:endParaRPr lang="en-US" sz="24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11" name="Group 10"/>
          <p:cNvGrpSpPr/>
          <p:nvPr/>
        </p:nvGrpSpPr>
        <p:grpSpPr>
          <a:xfrm>
            <a:off x="305905" y="3068960"/>
            <a:ext cx="5130191" cy="3470319"/>
            <a:chOff x="3483872" y="1089031"/>
            <a:chExt cx="5264592" cy="3470319"/>
          </a:xfrm>
        </p:grpSpPr>
        <p:sp>
          <p:nvSpPr>
            <p:cNvPr id="12" name="Round Diagonal Corner Rectangle 11"/>
            <p:cNvSpPr/>
            <p:nvPr/>
          </p:nvSpPr>
          <p:spPr>
            <a:xfrm>
              <a:off x="3491880" y="1089031"/>
              <a:ext cx="5256584" cy="34563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63889" y="1666250"/>
              <a:ext cx="2302691" cy="2893100"/>
            </a:xfrm>
            <a:prstGeom prst="rect">
              <a:avLst/>
            </a:prstGeom>
          </p:spPr>
          <p:txBody>
            <a:bodyPr wrap="square">
              <a:spAutoFit/>
            </a:bodyPr>
            <a:lstStyle/>
            <a:p>
              <a:pPr>
                <a:spcAft>
                  <a:spcPts val="0"/>
                </a:spcAft>
                <a:tabLst>
                  <a:tab pos="4972050" algn="r"/>
                </a:tabLst>
              </a:pPr>
              <a:r>
                <a:rPr lang="en-US" sz="2600" dirty="0"/>
                <a:t>A conical water cup is shown.</a:t>
              </a:r>
            </a:p>
            <a:p>
              <a:pPr>
                <a:spcAft>
                  <a:spcPts val="0"/>
                </a:spcAft>
                <a:tabLst>
                  <a:tab pos="4972050" algn="r"/>
                </a:tabLst>
              </a:pPr>
              <a:r>
                <a:rPr lang="en-US" sz="2600" dirty="0"/>
                <a:t>Work out the surface area of </a:t>
              </a:r>
              <a:r>
                <a:rPr lang="en-US" sz="2600" dirty="0" smtClean="0"/>
                <a:t>the cup</a:t>
              </a:r>
              <a:r>
                <a:rPr lang="en-US" sz="2600" dirty="0"/>
                <a:t>. </a:t>
              </a:r>
              <a:r>
                <a:rPr lang="en-US" sz="2600" dirty="0" smtClean="0"/>
                <a:t/>
              </a:r>
              <a:br>
                <a:rPr lang="en-US" sz="2600" dirty="0" smtClean="0"/>
              </a:br>
              <a:r>
                <a:rPr lang="en-US" sz="2600" dirty="0" smtClean="0"/>
                <a:t>	</a:t>
              </a:r>
              <a:r>
                <a:rPr lang="en-US" sz="2600" b="1" dirty="0" smtClean="0"/>
                <a:t>(</a:t>
              </a:r>
              <a:r>
                <a:rPr lang="en-US" sz="2600" b="1" dirty="0"/>
                <a:t>3 marks)</a:t>
              </a:r>
              <a:endParaRPr lang="en-US" sz="2600" b="1" dirty="0"/>
            </a:p>
          </p:txBody>
        </p:sp>
      </p:grpSp>
      <p:pic>
        <p:nvPicPr>
          <p:cNvPr id="6" name="Picture 5"/>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635588" y="3717032"/>
            <a:ext cx="2690006" cy="2664296"/>
          </a:xfrm>
          <a:prstGeom prst="rect">
            <a:avLst/>
          </a:prstGeom>
          <a:noFill/>
          <a:ln w="9525">
            <a:noFill/>
            <a:miter lim="800000"/>
            <a:headEnd/>
            <a:tailEnd/>
          </a:ln>
          <a:effectLst/>
        </p:spPr>
      </p:pic>
    </p:spTree>
    <p:extLst>
      <p:ext uri="{BB962C8B-B14F-4D97-AF65-F5344CB8AC3E}">
        <p14:creationId xmlns:p14="http://schemas.microsoft.com/office/powerpoint/2010/main" val="3350899059"/>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3600" dirty="0" smtClean="0"/>
              <a:t>17.7 – </a:t>
            </a:r>
            <a:r>
              <a:rPr lang="en-US" sz="3600" dirty="0" smtClean="0"/>
              <a:t>Spheres and Composite Solids</a:t>
            </a:r>
            <a:endParaRPr lang="en-GB" sz="36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144</a:t>
            </a:r>
            <a:endParaRPr lang="en-GB" sz="1400" b="1" dirty="0">
              <a:latin typeface="Calibri" panose="020F0502020204030204" pitchFamily="34" charset="0"/>
            </a:endParaRPr>
          </a:p>
        </p:txBody>
      </p:sp>
      <p:sp>
        <p:nvSpPr>
          <p:cNvPr id="3" name="Rectangle 2"/>
          <p:cNvSpPr/>
          <p:nvPr/>
        </p:nvSpPr>
        <p:spPr>
          <a:xfrm>
            <a:off x="251519" y="1212293"/>
            <a:ext cx="5231933" cy="4401205"/>
          </a:xfrm>
          <a:prstGeom prst="rect">
            <a:avLst/>
          </a:prstGeom>
        </p:spPr>
        <p:txBody>
          <a:bodyPr wrap="square">
            <a:spAutoFit/>
          </a:bodyPr>
          <a:lstStyle/>
          <a:p>
            <a:pPr marL="514350" indent="-514350">
              <a:buClr>
                <a:srgbClr val="C00000"/>
              </a:buClr>
              <a:buFont typeface="+mj-lt"/>
              <a:buAutoNum type="arabicPeriod"/>
              <a:tabLst>
                <a:tab pos="857250" algn="l"/>
              </a:tabLst>
            </a:pPr>
            <a:r>
              <a:rPr lang="en-US" sz="2800" dirty="0">
                <a:latin typeface="Arial" panose="020B0604020202020204" pitchFamily="34" charset="0"/>
                <a:cs typeface="Arial" panose="020B0604020202020204" pitchFamily="34" charset="0"/>
              </a:rPr>
              <a:t>A tennis ball has </a:t>
            </a:r>
            <a:r>
              <a:rPr lang="en-US" sz="2800" dirty="0" smtClean="0">
                <a:latin typeface="Arial" panose="020B0604020202020204" pitchFamily="34" charset="0"/>
                <a:cs typeface="Arial" panose="020B0604020202020204" pitchFamily="34" charset="0"/>
              </a:rPr>
              <a:t>a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radius 2.6 inches.</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volume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of the </a:t>
            </a:r>
            <a:r>
              <a:rPr lang="en-US" sz="2800" dirty="0">
                <a:latin typeface="Arial" panose="020B0604020202020204" pitchFamily="34" charset="0"/>
                <a:cs typeface="Arial" panose="020B0604020202020204" pitchFamily="34" charset="0"/>
              </a:rPr>
              <a:t>tennis ball</a:t>
            </a:r>
          </a:p>
          <a:p>
            <a:pPr marL="971550" lvl="1" indent="-457200">
              <a:buClr>
                <a:srgbClr val="C00000"/>
              </a:buClr>
              <a:buFont typeface="+mj-lt"/>
              <a:buAutoNum type="alphaLcPeriod"/>
              <a:tabLst>
                <a:tab pos="857250" algn="l"/>
              </a:tabLst>
            </a:pPr>
            <a:r>
              <a:rPr lang="en-US" sz="2800" dirty="0" smtClean="0">
                <a:latin typeface="Arial" panose="020B0604020202020204" pitchFamily="34" charset="0"/>
                <a:cs typeface="Arial" panose="020B0604020202020204" pitchFamily="34" charset="0"/>
              </a:rPr>
              <a:t>in </a:t>
            </a:r>
            <a:r>
              <a:rPr lang="en-US" sz="2800" dirty="0">
                <a:latin typeface="Arial" panose="020B0604020202020204" pitchFamily="34" charset="0"/>
                <a:cs typeface="Arial" panose="020B0604020202020204" pitchFamily="34" charset="0"/>
              </a:rPr>
              <a:t>terms of 77</a:t>
            </a:r>
          </a:p>
          <a:p>
            <a:pPr marL="971550" lvl="1" indent="-457200">
              <a:buClr>
                <a:srgbClr val="C00000"/>
              </a:buClr>
              <a:buFont typeface="+mj-lt"/>
              <a:buAutoNum type="alphaLcPeriod"/>
              <a:tabLst>
                <a:tab pos="857250" algn="l"/>
              </a:tabLst>
            </a:pPr>
            <a:r>
              <a:rPr lang="en-US" sz="2800" dirty="0" smtClean="0">
                <a:latin typeface="Arial" panose="020B0604020202020204" pitchFamily="34" charset="0"/>
                <a:cs typeface="Arial" panose="020B0604020202020204" pitchFamily="34" charset="0"/>
              </a:rPr>
              <a:t>to </a:t>
            </a:r>
            <a:r>
              <a:rPr lang="en-US" sz="2800" dirty="0">
                <a:latin typeface="Arial" panose="020B0604020202020204" pitchFamily="34" charset="0"/>
                <a:cs typeface="Arial" panose="020B0604020202020204" pitchFamily="34" charset="0"/>
              </a:rPr>
              <a:t>the nearest </a:t>
            </a:r>
            <a:r>
              <a:rPr lang="en-US" sz="2800" dirty="0" smtClean="0">
                <a:latin typeface="Arial" panose="020B0604020202020204" pitchFamily="34" charset="0"/>
                <a:cs typeface="Arial" panose="020B0604020202020204" pitchFamily="34" charset="0"/>
              </a:rPr>
              <a:t>inch.</a:t>
            </a:r>
            <a:endParaRPr lang="en-US" sz="28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85725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football has a diameter of 25 cm</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Work out the volume of the football to the nearest cm</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4499992" y="1268760"/>
            <a:ext cx="961756" cy="1145922"/>
          </a:xfrm>
          <a:prstGeom prst="rect">
            <a:avLst/>
          </a:prstGeom>
          <a:noFill/>
          <a:ln w="9525">
            <a:noFill/>
            <a:miter lim="800000"/>
            <a:headEnd/>
            <a:tailEnd/>
          </a:ln>
          <a:effectLst/>
        </p:spPr>
      </p:pic>
      <p:sp>
        <p:nvSpPr>
          <p:cNvPr id="15" name="Rectangle 14"/>
          <p:cNvSpPr/>
          <p:nvPr/>
        </p:nvSpPr>
        <p:spPr>
          <a:xfrm flipH="1">
            <a:off x="223753" y="5998785"/>
            <a:ext cx="5204539" cy="47705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500" b="1" dirty="0" smtClean="0">
                <a:solidFill>
                  <a:srgbClr val="C00000"/>
                </a:solidFill>
                <a:latin typeface="Arial" panose="020B0604020202020204" pitchFamily="34" charset="0"/>
                <a:cs typeface="Arial" panose="020B0604020202020204" pitchFamily="34" charset="0"/>
              </a:rPr>
              <a:t>Q2 </a:t>
            </a:r>
            <a:r>
              <a:rPr lang="en-US" sz="2500" b="1" dirty="0">
                <a:solidFill>
                  <a:srgbClr val="C00000"/>
                </a:solidFill>
                <a:latin typeface="Arial" panose="020B0604020202020204" pitchFamily="34" charset="0"/>
                <a:cs typeface="Arial" panose="020B0604020202020204" pitchFamily="34" charset="0"/>
              </a:rPr>
              <a:t>hint</a:t>
            </a:r>
            <a:r>
              <a:rPr lang="en-US" sz="2500" dirty="0">
                <a:solidFill>
                  <a:schemeClr val="tx1"/>
                </a:solidFill>
                <a:latin typeface="Arial" panose="020B0604020202020204" pitchFamily="34" charset="0"/>
                <a:cs typeface="Arial" panose="020B0604020202020204" pitchFamily="34" charset="0"/>
              </a:rPr>
              <a:t> </a:t>
            </a:r>
            <a:r>
              <a:rPr lang="en-US" sz="2500" dirty="0" smtClean="0">
                <a:solidFill>
                  <a:schemeClr val="tx1"/>
                </a:solidFill>
                <a:latin typeface="Arial" panose="020B0604020202020204" pitchFamily="34" charset="0"/>
                <a:cs typeface="Arial" panose="020B0604020202020204" pitchFamily="34" charset="0"/>
              </a:rPr>
              <a:t>– Work out the radius first.</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655636"/>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3600" dirty="0" smtClean="0"/>
              <a:t>17.7 – </a:t>
            </a:r>
            <a:r>
              <a:rPr lang="en-US" sz="3600" dirty="0" smtClean="0"/>
              <a:t>Spheres and Composite Solids</a:t>
            </a:r>
            <a:endParaRPr lang="en-GB" sz="36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144</a:t>
            </a:r>
            <a:endParaRPr lang="en-GB" sz="1400" b="1" dirty="0">
              <a:latin typeface="Calibri" panose="020F0502020204030204" pitchFamily="34" charset="0"/>
            </a:endParaRPr>
          </a:p>
        </p:txBody>
      </p:sp>
      <p:sp>
        <p:nvSpPr>
          <p:cNvPr id="3" name="Rectangle 2"/>
          <p:cNvSpPr/>
          <p:nvPr/>
        </p:nvSpPr>
        <p:spPr>
          <a:xfrm>
            <a:off x="251519" y="1212293"/>
            <a:ext cx="5231933" cy="5395323"/>
          </a:xfrm>
          <a:prstGeom prst="rect">
            <a:avLst/>
          </a:prstGeom>
        </p:spPr>
        <p:txBody>
          <a:bodyPr wrap="square">
            <a:spAutoFit/>
          </a:bodyPr>
          <a:lstStyle/>
          <a:p>
            <a:pPr marL="400050" indent="-400050">
              <a:buClr>
                <a:srgbClr val="C00000"/>
              </a:buClr>
              <a:buFont typeface="+mj-lt"/>
              <a:buAutoNum type="arabicPeriod" startAt="3"/>
              <a:tabLst>
                <a:tab pos="857250" algn="l"/>
              </a:tabLst>
            </a:pPr>
            <a:r>
              <a:rPr lang="en-US" sz="2220" b="1" dirty="0">
                <a:solidFill>
                  <a:srgbClr val="FF0000"/>
                </a:solidFill>
                <a:latin typeface="Arial" panose="020B0604020202020204" pitchFamily="34" charset="0"/>
                <a:cs typeface="Arial" panose="020B0604020202020204" pitchFamily="34" charset="0"/>
              </a:rPr>
              <a:t>R</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A </a:t>
            </a:r>
            <a:r>
              <a:rPr lang="en-US" sz="2220" dirty="0">
                <a:latin typeface="Arial" panose="020B0604020202020204" pitchFamily="34" charset="0"/>
                <a:cs typeface="Arial" panose="020B0604020202020204" pitchFamily="34" charset="0"/>
              </a:rPr>
              <a:t>hemisphere has a radius of </a:t>
            </a:r>
            <a:r>
              <a:rPr lang="en-US" sz="2220" dirty="0" smtClean="0">
                <a:latin typeface="Arial" panose="020B0604020202020204" pitchFamily="34" charset="0"/>
                <a:cs typeface="Arial" panose="020B0604020202020204" pitchFamily="34" charset="0"/>
              </a:rPr>
              <a:t>12m </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What </a:t>
            </a:r>
            <a:r>
              <a:rPr lang="en-US" sz="2220" dirty="0">
                <a:latin typeface="Arial" panose="020B0604020202020204" pitchFamily="34" charset="0"/>
                <a:cs typeface="Arial" panose="020B0604020202020204" pitchFamily="34" charset="0"/>
              </a:rPr>
              <a:t>is the volume?</a:t>
            </a:r>
          </a:p>
          <a:p>
            <a:pPr marL="857250" lvl="1" indent="-457200">
              <a:buClr>
                <a:srgbClr val="C00000"/>
              </a:buClr>
              <a:buFont typeface="+mj-lt"/>
              <a:buAutoNum type="alphaLcPeriod"/>
            </a:pPr>
            <a:r>
              <a:rPr lang="en-US" sz="2220" dirty="0" smtClean="0">
                <a:latin typeface="Arial" panose="020B0604020202020204" pitchFamily="34" charset="0"/>
                <a:cs typeface="Arial" panose="020B0604020202020204" pitchFamily="34" charset="0"/>
              </a:rPr>
              <a:t>14477 </a:t>
            </a:r>
            <a:r>
              <a:rPr lang="en-US" sz="2220" dirty="0">
                <a:latin typeface="Arial" panose="020B0604020202020204" pitchFamily="34" charset="0"/>
                <a:cs typeface="Arial" panose="020B0604020202020204" pitchFamily="34" charset="0"/>
              </a:rPr>
              <a:t>m</a:t>
            </a:r>
            <a:r>
              <a:rPr lang="en-US" sz="2220" baseline="30000" dirty="0">
                <a:latin typeface="Arial" panose="020B0604020202020204" pitchFamily="34" charset="0"/>
                <a:cs typeface="Arial" panose="020B0604020202020204" pitchFamily="34" charset="0"/>
              </a:rPr>
              <a:t>3</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a:t>
            </a:r>
          </a:p>
          <a:p>
            <a:pPr marL="857250" lvl="1" indent="-457200">
              <a:buClr>
                <a:srgbClr val="C00000"/>
              </a:buClr>
              <a:buFont typeface="+mj-lt"/>
              <a:buAutoNum type="alphaLcPeriod"/>
            </a:pPr>
            <a:r>
              <a:rPr lang="en-US" sz="2220" dirty="0" smtClean="0">
                <a:latin typeface="Arial" panose="020B0604020202020204" pitchFamily="34" charset="0"/>
                <a:cs typeface="Arial" panose="020B0604020202020204" pitchFamily="34" charset="0"/>
              </a:rPr>
              <a:t>2304</a:t>
            </a:r>
            <a:r>
              <a:rPr lang="el-GR" sz="2800" dirty="0" smtClean="0">
                <a:latin typeface="Times New Roman" panose="02020603050405020304" pitchFamily="18" charset="0"/>
                <a:cs typeface="Times New Roman" panose="02020603050405020304" pitchFamily="18" charset="0"/>
              </a:rPr>
              <a:t>π</a:t>
            </a:r>
            <a:r>
              <a:rPr lang="en-US" sz="2220" dirty="0" smtClean="0">
                <a:latin typeface="Arial" panose="020B0604020202020204" pitchFamily="34" charset="0"/>
                <a:cs typeface="Arial" panose="020B0604020202020204" pitchFamily="34" charset="0"/>
              </a:rPr>
              <a:t> </a:t>
            </a:r>
            <a:r>
              <a:rPr lang="en-US" sz="2220" dirty="0">
                <a:latin typeface="Arial" panose="020B0604020202020204" pitchFamily="34" charset="0"/>
                <a:cs typeface="Arial" panose="020B0604020202020204" pitchFamily="34" charset="0"/>
              </a:rPr>
              <a:t>m</a:t>
            </a:r>
            <a:r>
              <a:rPr lang="en-US" sz="2220" baseline="30000" dirty="0">
                <a:latin typeface="Arial" panose="020B0604020202020204" pitchFamily="34" charset="0"/>
                <a:cs typeface="Arial" panose="020B0604020202020204" pitchFamily="34" charset="0"/>
              </a:rPr>
              <a:t>3</a:t>
            </a:r>
            <a:r>
              <a:rPr lang="en-US" sz="2220" dirty="0">
                <a:latin typeface="Arial" panose="020B0604020202020204" pitchFamily="34" charset="0"/>
                <a:cs typeface="Arial" panose="020B0604020202020204" pitchFamily="34" charset="0"/>
              </a:rPr>
              <a:t> </a:t>
            </a:r>
            <a:endParaRPr lang="en-US" sz="2220" dirty="0" smtClean="0">
              <a:latin typeface="Arial" panose="020B0604020202020204" pitchFamily="34" charset="0"/>
              <a:cs typeface="Arial" panose="020B0604020202020204" pitchFamily="34" charset="0"/>
            </a:endParaRPr>
          </a:p>
          <a:p>
            <a:pPr marL="857250" lvl="1" indent="-457200">
              <a:buClr>
                <a:srgbClr val="C00000"/>
              </a:buClr>
              <a:buFont typeface="+mj-lt"/>
              <a:buAutoNum type="alphaLcPeriod"/>
            </a:pPr>
            <a:r>
              <a:rPr lang="en-US" sz="2220" dirty="0" smtClean="0">
                <a:latin typeface="Arial" panose="020B0604020202020204" pitchFamily="34" charset="0"/>
                <a:cs typeface="Arial" panose="020B0604020202020204" pitchFamily="34" charset="0"/>
              </a:rPr>
              <a:t>2304 </a:t>
            </a:r>
            <a:r>
              <a:rPr lang="en-US" sz="2220" dirty="0">
                <a:latin typeface="Arial" panose="020B0604020202020204" pitchFamily="34" charset="0"/>
                <a:cs typeface="Arial" panose="020B0604020202020204" pitchFamily="34" charset="0"/>
              </a:rPr>
              <a:t>m</a:t>
            </a:r>
            <a:r>
              <a:rPr lang="en-US" sz="2220" baseline="30000" dirty="0">
                <a:latin typeface="Arial" panose="020B0604020202020204" pitchFamily="34" charset="0"/>
                <a:cs typeface="Arial" panose="020B0604020202020204" pitchFamily="34" charset="0"/>
              </a:rPr>
              <a:t>3</a:t>
            </a:r>
            <a:r>
              <a:rPr lang="en-US" sz="2220" dirty="0">
                <a:latin typeface="Arial" panose="020B0604020202020204" pitchFamily="34" charset="0"/>
                <a:cs typeface="Arial" panose="020B0604020202020204" pitchFamily="34" charset="0"/>
              </a:rPr>
              <a:t> </a:t>
            </a:r>
            <a:endParaRPr lang="en-US" sz="2220" dirty="0" smtClean="0">
              <a:latin typeface="Arial" panose="020B0604020202020204" pitchFamily="34" charset="0"/>
              <a:cs typeface="Arial" panose="020B0604020202020204" pitchFamily="34" charset="0"/>
            </a:endParaRPr>
          </a:p>
          <a:p>
            <a:pPr marL="857250" lvl="1" indent="-457200">
              <a:buClr>
                <a:srgbClr val="C00000"/>
              </a:buClr>
              <a:buFont typeface="+mj-lt"/>
              <a:buAutoNum type="alphaLcPeriod"/>
            </a:pPr>
            <a:r>
              <a:rPr lang="en-US" sz="2220" dirty="0" smtClean="0">
                <a:latin typeface="Arial" panose="020B0604020202020204" pitchFamily="34" charset="0"/>
                <a:cs typeface="Arial" panose="020B0604020202020204" pitchFamily="34" charset="0"/>
              </a:rPr>
              <a:t>1152</a:t>
            </a:r>
            <a:r>
              <a:rPr lang="el-GR" sz="2800" dirty="0" smtClean="0">
                <a:latin typeface="Times New Roman" panose="02020603050405020304" pitchFamily="18" charset="0"/>
                <a:cs typeface="Times New Roman" panose="02020603050405020304" pitchFamily="18" charset="0"/>
              </a:rPr>
              <a:t>π</a:t>
            </a:r>
            <a:r>
              <a:rPr lang="el-GR" sz="2220" dirty="0" smtClean="0">
                <a:latin typeface="Times New Roman" panose="02020603050405020304" pitchFamily="18" charset="0"/>
                <a:cs typeface="Times New Roman" panose="02020603050405020304" pitchFamily="18" charset="0"/>
              </a:rPr>
              <a:t> </a:t>
            </a:r>
            <a:r>
              <a:rPr lang="en-US" sz="2220" dirty="0" smtClean="0">
                <a:latin typeface="Arial" panose="020B0604020202020204" pitchFamily="34" charset="0"/>
                <a:cs typeface="Arial" panose="020B0604020202020204" pitchFamily="34" charset="0"/>
              </a:rPr>
              <a:t>m</a:t>
            </a:r>
            <a:r>
              <a:rPr lang="en-US" sz="2220" baseline="30000" dirty="0" smtClean="0">
                <a:latin typeface="Arial" panose="020B0604020202020204" pitchFamily="34" charset="0"/>
                <a:cs typeface="Arial" panose="020B0604020202020204" pitchFamily="34" charset="0"/>
              </a:rPr>
              <a:t>3</a:t>
            </a:r>
            <a:endParaRPr lang="en-US" sz="2220" baseline="30000" dirty="0">
              <a:latin typeface="Arial" panose="020B0604020202020204" pitchFamily="34" charset="0"/>
              <a:cs typeface="Arial" panose="020B0604020202020204" pitchFamily="34" charset="0"/>
            </a:endParaRPr>
          </a:p>
          <a:p>
            <a:pPr marL="400050" indent="-400050">
              <a:buClr>
                <a:srgbClr val="C00000"/>
              </a:buClr>
              <a:buFont typeface="+mj-lt"/>
              <a:buAutoNum type="arabicPeriod" startAt="3"/>
              <a:tabLst>
                <a:tab pos="857250" algn="l"/>
              </a:tabLst>
            </a:pPr>
            <a:r>
              <a:rPr lang="en-US" sz="2220" dirty="0" smtClean="0">
                <a:latin typeface="Arial" panose="020B0604020202020204" pitchFamily="34" charset="0"/>
                <a:cs typeface="Arial" panose="020B0604020202020204" pitchFamily="34" charset="0"/>
              </a:rPr>
              <a:t>Work </a:t>
            </a:r>
            <a:r>
              <a:rPr lang="en-US" sz="2220" dirty="0">
                <a:latin typeface="Arial" panose="020B0604020202020204" pitchFamily="34" charset="0"/>
                <a:cs typeface="Arial" panose="020B0604020202020204" pitchFamily="34" charset="0"/>
              </a:rPr>
              <a:t>out the surface area of the football in </a:t>
            </a:r>
            <a:r>
              <a:rPr lang="en-US" sz="2220" b="1" dirty="0">
                <a:latin typeface="Arial" panose="020B0604020202020204" pitchFamily="34" charset="0"/>
                <a:cs typeface="Arial" panose="020B0604020202020204" pitchFamily="34" charset="0"/>
              </a:rPr>
              <a:t>Q2</a:t>
            </a:r>
            <a:r>
              <a:rPr lang="en-US" sz="2220" dirty="0">
                <a:latin typeface="Arial" panose="020B0604020202020204" pitchFamily="34" charset="0"/>
                <a:cs typeface="Arial" panose="020B0604020202020204" pitchFamily="34" charset="0"/>
              </a:rPr>
              <a:t>. Give your answer to the nearest cm</a:t>
            </a:r>
            <a:r>
              <a:rPr lang="en-US" sz="2220" baseline="30000" dirty="0">
                <a:latin typeface="Arial" panose="020B0604020202020204" pitchFamily="34" charset="0"/>
                <a:cs typeface="Arial" panose="020B0604020202020204" pitchFamily="34" charset="0"/>
              </a:rPr>
              <a:t>3</a:t>
            </a:r>
            <a:r>
              <a:rPr lang="en-US" sz="2220" dirty="0">
                <a:latin typeface="Arial" panose="020B0604020202020204" pitchFamily="34" charset="0"/>
                <a:cs typeface="Arial" panose="020B0604020202020204" pitchFamily="34" charset="0"/>
              </a:rPr>
              <a:t>.</a:t>
            </a:r>
          </a:p>
          <a:p>
            <a:pPr marL="400050" indent="-400050">
              <a:buClr>
                <a:srgbClr val="C00000"/>
              </a:buClr>
              <a:buFont typeface="+mj-lt"/>
              <a:buAutoNum type="arabicPeriod" startAt="3"/>
              <a:tabLst>
                <a:tab pos="857250" algn="l"/>
              </a:tabLst>
            </a:pPr>
            <a:r>
              <a:rPr lang="en-US" sz="2220" dirty="0">
                <a:latin typeface="Arial" panose="020B0604020202020204" pitchFamily="34" charset="0"/>
                <a:cs typeface="Arial" panose="020B0604020202020204" pitchFamily="34" charset="0"/>
              </a:rPr>
              <a:t>The Earth can be modelled as a sphere with a diameter of 12 742 </a:t>
            </a:r>
            <a:r>
              <a:rPr lang="en-US" sz="2220" dirty="0" smtClean="0">
                <a:latin typeface="Arial" panose="020B0604020202020204" pitchFamily="34" charset="0"/>
                <a:cs typeface="Arial" panose="020B0604020202020204" pitchFamily="34" charset="0"/>
              </a:rPr>
              <a:t>km.</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Work </a:t>
            </a:r>
            <a:r>
              <a:rPr lang="en-US" sz="2220" dirty="0">
                <a:latin typeface="Arial" panose="020B0604020202020204" pitchFamily="34" charset="0"/>
                <a:cs typeface="Arial" panose="020B0604020202020204" pitchFamily="34" charset="0"/>
              </a:rPr>
              <a:t>out an estimate of the surface area of the </a:t>
            </a:r>
            <a:r>
              <a:rPr lang="en-US" sz="2220" dirty="0" smtClean="0">
                <a:latin typeface="Arial" panose="020B0604020202020204" pitchFamily="34" charset="0"/>
                <a:cs typeface="Arial" panose="020B0604020202020204" pitchFamily="34" charset="0"/>
              </a:rPr>
              <a:t>Earth.</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Give </a:t>
            </a:r>
            <a:r>
              <a:rPr lang="en-US" sz="2220" dirty="0">
                <a:latin typeface="Arial" panose="020B0604020202020204" pitchFamily="34" charset="0"/>
                <a:cs typeface="Arial" panose="020B0604020202020204" pitchFamily="34" charset="0"/>
              </a:rPr>
              <a:t>your answer to 3 significant figures.</a:t>
            </a:r>
            <a:endParaRPr lang="en-US" sz="222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2699792" y="1988840"/>
            <a:ext cx="2724066" cy="1414411"/>
          </a:xfrm>
          <a:prstGeom prst="rect">
            <a:avLst/>
          </a:prstGeom>
          <a:noFill/>
          <a:ln w="9525">
            <a:noFill/>
            <a:miter lim="800000"/>
            <a:headEnd/>
            <a:tailEnd/>
          </a:ln>
          <a:effectLst/>
        </p:spPr>
      </p:pic>
    </p:spTree>
    <p:extLst>
      <p:ext uri="{BB962C8B-B14F-4D97-AF65-F5344CB8AC3E}">
        <p14:creationId xmlns:p14="http://schemas.microsoft.com/office/powerpoint/2010/main" val="4064050865"/>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3600" dirty="0" smtClean="0"/>
              <a:t>17.7 – </a:t>
            </a:r>
            <a:r>
              <a:rPr lang="en-US" sz="3600" dirty="0" smtClean="0"/>
              <a:t>Spheres and Composite Solids</a:t>
            </a:r>
            <a:endParaRPr lang="en-GB" sz="36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144</a:t>
            </a:r>
            <a:endParaRPr lang="en-GB" sz="1400" b="1" dirty="0">
              <a:latin typeface="Calibri" panose="020F0502020204030204" pitchFamily="34" charset="0"/>
            </a:endParaRPr>
          </a:p>
        </p:txBody>
      </p:sp>
      <p:sp>
        <p:nvSpPr>
          <p:cNvPr id="3" name="Rectangle 2"/>
          <p:cNvSpPr/>
          <p:nvPr/>
        </p:nvSpPr>
        <p:spPr>
          <a:xfrm>
            <a:off x="251519" y="1212293"/>
            <a:ext cx="5231933" cy="4278094"/>
          </a:xfrm>
          <a:prstGeom prst="rect">
            <a:avLst/>
          </a:prstGeom>
        </p:spPr>
        <p:txBody>
          <a:bodyPr wrap="square">
            <a:spAutoFit/>
          </a:bodyPr>
          <a:lstStyle/>
          <a:p>
            <a:pPr marL="457200" indent="-457200">
              <a:buClr>
                <a:srgbClr val="C00000"/>
              </a:buClr>
              <a:buFont typeface="+mj-lt"/>
              <a:buAutoNum type="arabicPeriod" startAt="6"/>
              <a:tabLst>
                <a:tab pos="857250" algn="l"/>
              </a:tabLst>
            </a:pPr>
            <a:r>
              <a:rPr lang="en-US" sz="2400" dirty="0">
                <a:latin typeface="Arial" panose="020B0604020202020204" pitchFamily="34" charset="0"/>
                <a:cs typeface="Arial" panose="020B0604020202020204" pitchFamily="34" charset="0"/>
              </a:rPr>
              <a:t>Work out the total surface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area </a:t>
            </a:r>
            <a:r>
              <a:rPr lang="en-US" sz="2400" dirty="0">
                <a:latin typeface="Arial" panose="020B0604020202020204" pitchFamily="34" charset="0"/>
                <a:cs typeface="Arial" panose="020B0604020202020204" pitchFamily="34" charset="0"/>
              </a:rPr>
              <a:t>of the hemisphere in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Q3</a:t>
            </a:r>
            <a:r>
              <a:rPr lang="en-US" sz="2400" dirty="0">
                <a:latin typeface="Arial" panose="020B0604020202020204" pitchFamily="34" charset="0"/>
                <a:cs typeface="Arial" panose="020B0604020202020204" pitchFamily="34" charset="0"/>
              </a:rPr>
              <a:t>. Give your answer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Lst>
            </a:pP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terms of </a:t>
            </a:r>
            <a:r>
              <a:rPr lang="el-GR" sz="3200" dirty="0" smtClean="0">
                <a:latin typeface="Times New Roman" panose="02020603050405020304" pitchFamily="18" charset="0"/>
                <a:cs typeface="Times New Roman" panose="02020603050405020304" pitchFamily="18" charset="0"/>
              </a:rPr>
              <a:t>π</a:t>
            </a:r>
            <a:r>
              <a:rPr lang="en-US" sz="2400" dirty="0" smtClean="0">
                <a:latin typeface="Times New Roman" panose="02020603050405020304" pitchFamily="18" charset="0"/>
                <a:cs typeface="Times New Roman" panose="02020603050405020304" pitchFamily="18" charset="0"/>
              </a:rPr>
              <a:t>.</a:t>
            </a:r>
            <a:endParaRPr lang="en-US" sz="24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Lst>
            </a:pPr>
            <a:r>
              <a:rPr lang="en-US" sz="2400" dirty="0" smtClean="0">
                <a:latin typeface="Arial" panose="020B0604020202020204" pitchFamily="34" charset="0"/>
                <a:cs typeface="Arial" panose="020B0604020202020204" pitchFamily="34" charset="0"/>
              </a:rPr>
              <a:t>to </a:t>
            </a:r>
            <a:r>
              <a:rPr lang="en-US" sz="2400" dirty="0">
                <a:latin typeface="Arial" panose="020B0604020202020204" pitchFamily="34" charset="0"/>
                <a:cs typeface="Arial" panose="020B0604020202020204" pitchFamily="34" charset="0"/>
              </a:rPr>
              <a:t>2 decimal places (2 </a:t>
            </a:r>
            <a:r>
              <a:rPr lang="en-US" sz="2400" dirty="0" err="1">
                <a:latin typeface="Arial" panose="020B0604020202020204" pitchFamily="34" charset="0"/>
                <a:cs typeface="Arial" panose="020B0604020202020204" pitchFamily="34" charset="0"/>
              </a:rPr>
              <a:t>d.p.</a:t>
            </a:r>
            <a:r>
              <a:rPr lang="en-US" sz="2400" dirty="0">
                <a:latin typeface="Arial" panose="020B0604020202020204" pitchFamily="34" charset="0"/>
                <a:cs typeface="Arial" panose="020B0604020202020204" pitchFamily="34" charset="0"/>
              </a:rPr>
              <a:t>)</a:t>
            </a:r>
          </a:p>
          <a:p>
            <a:pPr marL="457200" indent="-457200">
              <a:buClr>
                <a:srgbClr val="C00000"/>
              </a:buClr>
              <a:buFont typeface="+mj-lt"/>
              <a:buAutoNum type="arabicPeriod" startAt="6"/>
              <a:tabLst>
                <a:tab pos="85725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Work </a:t>
            </a:r>
            <a:r>
              <a:rPr lang="en-US" sz="2400" dirty="0">
                <a:latin typeface="Arial" panose="020B0604020202020204" pitchFamily="34" charset="0"/>
                <a:cs typeface="Arial" panose="020B0604020202020204" pitchFamily="34" charset="0"/>
              </a:rPr>
              <a:t>out the volume of this </a:t>
            </a:r>
            <a:r>
              <a:rPr lang="en-US" sz="2400" dirty="0" smtClean="0">
                <a:latin typeface="Arial" panose="020B0604020202020204" pitchFamily="34" charset="0"/>
                <a:cs typeface="Arial" panose="020B0604020202020204" pitchFamily="34" charset="0"/>
              </a:rPr>
              <a:t>	solid. </a:t>
            </a:r>
          </a:p>
          <a:p>
            <a:pPr marL="857250" lvl="1" indent="-400050">
              <a:buClr>
                <a:srgbClr val="C00000"/>
              </a:buClr>
              <a:buFont typeface="+mj-lt"/>
              <a:buAutoNum type="alphaLcPeriod" startAt="2"/>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surface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area </a:t>
            </a:r>
            <a:r>
              <a:rPr lang="en-US" sz="2400" dirty="0">
                <a:latin typeface="Arial" panose="020B0604020202020204" pitchFamily="34" charset="0"/>
                <a:cs typeface="Arial" panose="020B0604020202020204" pitchFamily="34" charset="0"/>
              </a:rPr>
              <a:t>of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solid</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3383" t="2553" r="6974" b="4754"/>
          <a:stretch/>
        </p:blipFill>
        <p:spPr>
          <a:xfrm>
            <a:off x="4338524" y="1268761"/>
            <a:ext cx="1144927" cy="1296144"/>
          </a:xfrm>
          <a:prstGeom prst="rect">
            <a:avLst/>
          </a:prstGeom>
          <a:noFill/>
          <a:ln w="9525">
            <a:noFill/>
            <a:miter lim="800000"/>
            <a:headEnd/>
            <a:tailEnd/>
          </a:ln>
          <a:effectLst/>
        </p:spPr>
      </p:pic>
      <p:pic>
        <p:nvPicPr>
          <p:cNvPr id="5" name="Picture 4"/>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2771800" y="3717031"/>
            <a:ext cx="2698512" cy="2836537"/>
          </a:xfrm>
          <a:prstGeom prst="rect">
            <a:avLst/>
          </a:prstGeom>
          <a:noFill/>
          <a:ln w="9525">
            <a:noFill/>
            <a:miter lim="800000"/>
            <a:headEnd/>
            <a:tailEnd/>
          </a:ln>
          <a:effectLst/>
        </p:spPr>
      </p:pic>
    </p:spTree>
    <p:extLst>
      <p:ext uri="{BB962C8B-B14F-4D97-AF65-F5344CB8AC3E}">
        <p14:creationId xmlns:p14="http://schemas.microsoft.com/office/powerpoint/2010/main" val="3184522954"/>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3600" dirty="0" smtClean="0"/>
              <a:t>17.7 – </a:t>
            </a:r>
            <a:r>
              <a:rPr lang="en-US" sz="3600" dirty="0" smtClean="0"/>
              <a:t>Spheres and Composite Solids</a:t>
            </a:r>
            <a:endParaRPr lang="en-GB" sz="36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145</a:t>
            </a:r>
            <a:endParaRPr lang="en-GB" sz="1400" b="1" dirty="0">
              <a:latin typeface="Calibri" panose="020F0502020204030204" pitchFamily="34" charset="0"/>
            </a:endParaRPr>
          </a:p>
        </p:txBody>
      </p:sp>
      <p:sp>
        <p:nvSpPr>
          <p:cNvPr id="3" name="Rectangle 2"/>
          <p:cNvSpPr/>
          <p:nvPr/>
        </p:nvSpPr>
        <p:spPr>
          <a:xfrm>
            <a:off x="251519" y="1212293"/>
            <a:ext cx="5231933" cy="1323439"/>
          </a:xfrm>
          <a:prstGeom prst="rect">
            <a:avLst/>
          </a:prstGeom>
        </p:spPr>
        <p:txBody>
          <a:bodyPr wrap="square">
            <a:spAutoFit/>
          </a:bodyPr>
          <a:lstStyle/>
          <a:p>
            <a:pPr marL="457200" indent="-457200">
              <a:buClr>
                <a:srgbClr val="C00000"/>
              </a:buClr>
              <a:buFont typeface="+mj-lt"/>
              <a:buAutoNum type="arabicPeriod" startAt="8"/>
              <a:tabLst>
                <a:tab pos="857250" algn="l"/>
              </a:tabLst>
            </a:pPr>
            <a:r>
              <a:rPr lang="en-US" sz="2400" dirty="0">
                <a:latin typeface="Arial" panose="020B0604020202020204" pitchFamily="34" charset="0"/>
                <a:cs typeface="Arial" panose="020B0604020202020204" pitchFamily="34" charset="0"/>
              </a:rPr>
              <a:t>Work out the volume of each solid. Give your answers in terms of </a:t>
            </a:r>
            <a:r>
              <a:rPr lang="el-GR" sz="3200" dirty="0" smtClean="0">
                <a:latin typeface="Times New Roman" panose="02020603050405020304" pitchFamily="18" charset="0"/>
                <a:cs typeface="Times New Roman" panose="02020603050405020304" pitchFamily="18" charset="0"/>
              </a:rPr>
              <a:t>π</a:t>
            </a:r>
            <a:r>
              <a:rPr lang="en-US" sz="3200" dirty="0" smtClean="0">
                <a:latin typeface="Times New Roman" panose="02020603050405020304" pitchFamily="18" charset="0"/>
                <a:cs typeface="Times New Roman" panose="02020603050405020304" pitchFamily="18" charset="0"/>
              </a:rPr>
              <a:t>.</a:t>
            </a:r>
            <a:endParaRPr lang="en-US" sz="24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755576" y="2492896"/>
            <a:ext cx="4266342" cy="2160240"/>
          </a:xfrm>
          <a:prstGeom prst="rect">
            <a:avLst/>
          </a:prstGeom>
          <a:noFill/>
          <a:ln w="9525">
            <a:noFill/>
            <a:miter lim="800000"/>
            <a:headEnd/>
            <a:tailEnd/>
          </a:ln>
          <a:effectLst/>
        </p:spPr>
      </p:pic>
      <p:pic>
        <p:nvPicPr>
          <p:cNvPr id="9" name="Picture 8"/>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1542703" y="4732016"/>
            <a:ext cx="2692089" cy="1863653"/>
          </a:xfrm>
          <a:prstGeom prst="rect">
            <a:avLst/>
          </a:prstGeom>
          <a:noFill/>
          <a:ln w="9525">
            <a:noFill/>
            <a:miter lim="800000"/>
            <a:headEnd/>
            <a:tailEnd/>
          </a:ln>
          <a:effectLst/>
        </p:spPr>
      </p:pic>
    </p:spTree>
    <p:extLst>
      <p:ext uri="{BB962C8B-B14F-4D97-AF65-F5344CB8AC3E}">
        <p14:creationId xmlns:p14="http://schemas.microsoft.com/office/powerpoint/2010/main" val="473770555"/>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17.7 – </a:t>
            </a:r>
            <a:r>
              <a:rPr lang="en-US" sz="3600" dirty="0" smtClean="0"/>
              <a:t>Spheres and Composite Solids</a:t>
            </a:r>
            <a:endParaRPr lang="en-GB" sz="36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145</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19" y="1212293"/>
                <a:ext cx="8513018" cy="5457904"/>
              </a:xfrm>
              <a:prstGeom prst="rect">
                <a:avLst/>
              </a:prstGeom>
            </p:spPr>
            <p:txBody>
              <a:bodyPr wrap="square">
                <a:spAutoFit/>
              </a:bodyPr>
              <a:lstStyle/>
              <a:p>
                <a:pPr marL="457200" indent="-457200">
                  <a:buClr>
                    <a:srgbClr val="C00000"/>
                  </a:buClr>
                  <a:buFont typeface="+mj-lt"/>
                  <a:buAutoNum type="arabicPeriod" startAt="9"/>
                  <a:tabLst>
                    <a:tab pos="85725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Use </a:t>
                </a:r>
                <a:r>
                  <a:rPr lang="en-US" sz="2800" dirty="0">
                    <a:latin typeface="Arial" panose="020B0604020202020204" pitchFamily="34" charset="0"/>
                    <a:cs typeface="Arial" panose="020B0604020202020204" pitchFamily="34" charset="0"/>
                  </a:rPr>
                  <a:t>Pythagoras' theorem to </a:t>
                </a:r>
                <a:r>
                  <a:rPr lang="en-US" sz="2800" dirty="0" smtClean="0">
                    <a:latin typeface="Arial" panose="020B0604020202020204" pitchFamily="34" charset="0"/>
                    <a:cs typeface="Arial" panose="020B0604020202020204" pitchFamily="34" charset="0"/>
                  </a:rPr>
                  <a:t>work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out </a:t>
                </a:r>
                <a:r>
                  <a:rPr lang="en-US" sz="2800" dirty="0">
                    <a:latin typeface="Arial" panose="020B0604020202020204" pitchFamily="34" charset="0"/>
                    <a:cs typeface="Arial" panose="020B0604020202020204" pitchFamily="34" charset="0"/>
                  </a:rPr>
                  <a:t>the slant height of the </a:t>
                </a:r>
                <a:r>
                  <a:rPr lang="en-US" sz="2800" dirty="0" smtClean="0">
                    <a:latin typeface="Arial" panose="020B0604020202020204" pitchFamily="34" charset="0"/>
                    <a:cs typeface="Arial" panose="020B0604020202020204" pitchFamily="34" charset="0"/>
                  </a:rPr>
                  <a:t>cone.</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Copy </a:t>
                </a:r>
                <a:r>
                  <a:rPr lang="en-US" sz="2800" dirty="0">
                    <a:latin typeface="Arial" panose="020B0604020202020204" pitchFamily="34" charset="0"/>
                    <a:cs typeface="Arial" panose="020B0604020202020204" pitchFamily="34" charset="0"/>
                  </a:rPr>
                  <a:t>and complete the </a:t>
                </a:r>
                <a:r>
                  <a:rPr lang="en-US" sz="2800" dirty="0" smtClean="0">
                    <a:latin typeface="Arial" panose="020B0604020202020204" pitchFamily="34" charset="0"/>
                    <a:cs typeface="Arial" panose="020B0604020202020204" pitchFamily="34" charset="0"/>
                  </a:rPr>
                  <a:t>working.</a:t>
                </a:r>
              </a:p>
              <a:p>
                <a:pPr lvl="1">
                  <a:lnSpc>
                    <a:spcPts val="3400"/>
                  </a:lnSpc>
                  <a:buClr>
                    <a:srgbClr val="C00000"/>
                  </a:buClr>
                  <a:tabLst>
                    <a:tab pos="857250" algn="l"/>
                  </a:tabLst>
                </a:pPr>
                <a:r>
                  <a:rPr lang="en-US" sz="2800" dirty="0" smtClean="0">
                    <a:latin typeface="Arial" panose="020B0604020202020204" pitchFamily="34" charset="0"/>
                    <a:cs typeface="Arial" panose="020B0604020202020204" pitchFamily="34" charset="0"/>
                  </a:rPr>
                  <a:t>	6</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+ 8</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a:t>
                </a:r>
                <a:r>
                  <a:rPr lang="en-US" sz="4000"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Slant </a:t>
                </a:r>
                <a:r>
                  <a:rPr lang="en-US" sz="2800" dirty="0">
                    <a:latin typeface="Arial" panose="020B0604020202020204" pitchFamily="34" charset="0"/>
                    <a:cs typeface="Arial" panose="020B0604020202020204" pitchFamily="34" charset="0"/>
                  </a:rPr>
                  <a:t>height, </a:t>
                </a:r>
                <a:r>
                  <a:rPr lang="en-US" sz="2800" i="1" dirty="0" smtClean="0">
                    <a:latin typeface="Arial" panose="020B0604020202020204" pitchFamily="34" charset="0"/>
                    <a:cs typeface="Arial" panose="020B0604020202020204" pitchFamily="34" charset="0"/>
                  </a:rPr>
                  <a:t>l</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dirty="0" smtClean="0">
                            <a:latin typeface="Cambria Math" panose="02040503050406030204" pitchFamily="18" charset="0"/>
                            <a:cs typeface="Arial" panose="020B0604020202020204" pitchFamily="34" charset="0"/>
                          </a:rPr>
                        </m:ctrlPr>
                      </m:radPr>
                      <m:deg/>
                      <m:e>
                        <m:r>
                          <m:rPr>
                            <m:nor/>
                          </m:rPr>
                          <a:rPr lang="en-US" sz="4000" dirty="0">
                            <a:latin typeface="Arial" panose="020B0604020202020204" pitchFamily="34" charset="0"/>
                            <a:cs typeface="Arial" panose="020B0604020202020204" pitchFamily="34" charset="0"/>
                          </a:rPr>
                          <m:t>□</m:t>
                        </m:r>
                      </m:e>
                    </m:rad>
                  </m:oMath>
                </a14:m>
                <a:r>
                  <a:rPr lang="en-US" sz="2800" dirty="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5725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area of the curved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surface </a:t>
                </a:r>
                <a:r>
                  <a:rPr lang="en-US" sz="2800" dirty="0">
                    <a:latin typeface="Arial" panose="020B0604020202020204" pitchFamily="34" charset="0"/>
                    <a:cs typeface="Arial" panose="020B0604020202020204" pitchFamily="34" charset="0"/>
                  </a:rPr>
                  <a:t>in terms of </a:t>
                </a:r>
                <a:r>
                  <a:rPr lang="el-GR" sz="3200" dirty="0">
                    <a:latin typeface="Times New Roman" panose="02020603050405020304" pitchFamily="18" charset="0"/>
                    <a:cs typeface="Times New Roman" panose="02020603050405020304" pitchFamily="18" charset="0"/>
                  </a:rPr>
                  <a:t>π</a:t>
                </a:r>
                <a:r>
                  <a:rPr lang="en-US" sz="28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startAt="2"/>
                  <a:tabLst>
                    <a:tab pos="85725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area of the base in terms of </a:t>
                </a:r>
                <a:r>
                  <a:rPr lang="el-GR" sz="3200" dirty="0">
                    <a:latin typeface="Times New Roman" panose="02020603050405020304" pitchFamily="18" charset="0"/>
                    <a:cs typeface="Times New Roman" panose="02020603050405020304" pitchFamily="18" charset="0"/>
                  </a:rPr>
                  <a:t>π</a:t>
                </a:r>
                <a:r>
                  <a:rPr lang="en-US" sz="28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startAt="2"/>
                  <a:tabLst>
                    <a:tab pos="85725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total surface area of the cone in terms of </a:t>
                </a:r>
                <a:r>
                  <a:rPr lang="el-GR" sz="3200" dirty="0">
                    <a:latin typeface="Times New Roman" panose="02020603050405020304" pitchFamily="18" charset="0"/>
                    <a:cs typeface="Times New Roman" panose="02020603050405020304" pitchFamily="18" charset="0"/>
                  </a:rPr>
                  <a:t>π</a:t>
                </a:r>
                <a:r>
                  <a:rPr lang="en-US" sz="28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startAt="2"/>
                  <a:tabLst>
                    <a:tab pos="85725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total surface area of the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cone </a:t>
                </a:r>
                <a:r>
                  <a:rPr lang="en-US" sz="2800" dirty="0">
                    <a:latin typeface="Arial" panose="020B0604020202020204" pitchFamily="34" charset="0"/>
                    <a:cs typeface="Arial" panose="020B0604020202020204" pitchFamily="34" charset="0"/>
                  </a:rPr>
                  <a:t>as a decimal correct to 1 </a:t>
                </a:r>
                <a:r>
                  <a:rPr lang="en-US" sz="2800" dirty="0" err="1">
                    <a:latin typeface="Arial" panose="020B0604020202020204" pitchFamily="34" charset="0"/>
                    <a:cs typeface="Arial" panose="020B0604020202020204" pitchFamily="34" charset="0"/>
                  </a:rPr>
                  <a:t>d.p.</a:t>
                </a:r>
                <a:endParaRPr lang="en-US" sz="2800" dirty="0" smtClean="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19" y="1212293"/>
                <a:ext cx="8513018" cy="5457904"/>
              </a:xfrm>
              <a:prstGeom prst="rect">
                <a:avLst/>
              </a:prstGeom>
              <a:blipFill rotWithShape="0">
                <a:blip r:embed="rId4"/>
                <a:stretch>
                  <a:fillRect l="-1288" t="-1229" b="-2123"/>
                </a:stretch>
              </a:blipFill>
            </p:spPr>
            <p:txBody>
              <a:bodyPr/>
              <a:lstStyle/>
              <a:p>
                <a:r>
                  <a:rPr lang="en-US">
                    <a:noFill/>
                  </a:rPr>
                  <a:t> </a:t>
                </a:r>
              </a:p>
            </p:txBody>
          </p:sp>
        </mc:Fallback>
      </mc:AlternateContent>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8335" y="5987361"/>
            <a:ext cx="664145" cy="681999"/>
          </a:xfrm>
          <a:prstGeom prst="rect">
            <a:avLst/>
          </a:prstGeom>
        </p:spPr>
      </p:pic>
      <p:pic>
        <p:nvPicPr>
          <p:cNvPr id="2" name="Picture 1"/>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6372200" y="1244293"/>
            <a:ext cx="2448272" cy="2379692"/>
          </a:xfrm>
          <a:prstGeom prst="rect">
            <a:avLst/>
          </a:prstGeom>
          <a:noFill/>
          <a:ln w="9525">
            <a:noFill/>
            <a:miter lim="800000"/>
            <a:headEnd/>
            <a:tailEnd/>
          </a:ln>
          <a:effectLst/>
        </p:spPr>
      </p:pic>
    </p:spTree>
    <p:extLst>
      <p:ext uri="{BB962C8B-B14F-4D97-AF65-F5344CB8AC3E}">
        <p14:creationId xmlns:p14="http://schemas.microsoft.com/office/powerpoint/2010/main" val="2659925815"/>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3600" dirty="0" smtClean="0"/>
              <a:t>17.7 – </a:t>
            </a:r>
            <a:r>
              <a:rPr lang="en-US" sz="3600" dirty="0" smtClean="0"/>
              <a:t>Spheres and Composite Solids</a:t>
            </a:r>
            <a:endParaRPr lang="en-GB" sz="36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145</a:t>
            </a:r>
            <a:endParaRPr lang="en-GB" sz="1400" b="1" dirty="0">
              <a:latin typeface="Calibri" panose="020F0502020204030204" pitchFamily="34" charset="0"/>
            </a:endParaRPr>
          </a:p>
        </p:txBody>
      </p:sp>
      <p:sp>
        <p:nvSpPr>
          <p:cNvPr id="3" name="Rectangle 2"/>
          <p:cNvSpPr/>
          <p:nvPr/>
        </p:nvSpPr>
        <p:spPr>
          <a:xfrm>
            <a:off x="251519" y="1212293"/>
            <a:ext cx="5231933" cy="5286062"/>
          </a:xfrm>
          <a:prstGeom prst="rect">
            <a:avLst/>
          </a:prstGeom>
        </p:spPr>
        <p:txBody>
          <a:bodyPr wrap="square">
            <a:spAutoFit/>
          </a:bodyPr>
          <a:lstStyle/>
          <a:p>
            <a:pPr marL="628650" indent="-628650">
              <a:lnSpc>
                <a:spcPts val="2700"/>
              </a:lnSpc>
              <a:buClr>
                <a:srgbClr val="C00000"/>
              </a:buClr>
              <a:buFont typeface="+mj-lt"/>
              <a:buAutoNum type="arabicPeriod" startAt="10"/>
              <a:tabLst>
                <a:tab pos="857250" algn="l"/>
              </a:tabLst>
            </a:pPr>
            <a:r>
              <a:rPr lang="en-US" sz="2400" dirty="0">
                <a:latin typeface="Arial" panose="020B0604020202020204" pitchFamily="34" charset="0"/>
                <a:cs typeface="Arial" panose="020B0604020202020204" pitchFamily="34" charset="0"/>
              </a:rPr>
              <a:t>Work out the total surface area of each solid</a:t>
            </a:r>
          </a:p>
          <a:p>
            <a:pPr marL="1085850" lvl="3" indent="-457200">
              <a:lnSpc>
                <a:spcPts val="2700"/>
              </a:lnSpc>
              <a:buClr>
                <a:srgbClr val="C00000"/>
              </a:buClr>
              <a:buFont typeface="+mj-lt"/>
              <a:buAutoNum type="romanLcPeriod"/>
            </a:pP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terms of </a:t>
            </a:r>
            <a:r>
              <a:rPr lang="el-GR" sz="3200" dirty="0">
                <a:latin typeface="Times New Roman" panose="02020603050405020304" pitchFamily="18" charset="0"/>
                <a:cs typeface="Times New Roman" panose="02020603050405020304" pitchFamily="18" charset="0"/>
              </a:rPr>
              <a:t>π</a:t>
            </a:r>
            <a:endParaRPr lang="en-US" sz="2400" dirty="0">
              <a:latin typeface="Arial" panose="020B0604020202020204" pitchFamily="34" charset="0"/>
              <a:cs typeface="Arial" panose="020B0604020202020204" pitchFamily="34" charset="0"/>
            </a:endParaRPr>
          </a:p>
          <a:p>
            <a:pPr marL="1085850" lvl="3" indent="-457200">
              <a:lnSpc>
                <a:spcPts val="2700"/>
              </a:lnSpc>
              <a:buClr>
                <a:srgbClr val="C00000"/>
              </a:buClr>
              <a:buFont typeface="+mj-lt"/>
              <a:buAutoNum type="romanLcPeriod"/>
            </a:pPr>
            <a:r>
              <a:rPr lang="en-US" sz="2400" dirty="0" smtClean="0">
                <a:latin typeface="Arial" panose="020B0604020202020204" pitchFamily="34" charset="0"/>
                <a:cs typeface="Arial" panose="020B0604020202020204" pitchFamily="34" charset="0"/>
              </a:rPr>
              <a:t>as </a:t>
            </a:r>
            <a:r>
              <a:rPr lang="en-US" sz="2400" dirty="0">
                <a:latin typeface="Arial" panose="020B0604020202020204" pitchFamily="34" charset="0"/>
                <a:cs typeface="Arial" panose="020B0604020202020204" pitchFamily="34" charset="0"/>
              </a:rPr>
              <a:t>a decimal correct to 1 </a:t>
            </a:r>
            <a:r>
              <a:rPr lang="en-US" sz="2400" dirty="0" err="1" smtClean="0">
                <a:latin typeface="Arial" panose="020B0604020202020204" pitchFamily="34" charset="0"/>
                <a:cs typeface="Arial" panose="020B0604020202020204" pitchFamily="34" charset="0"/>
              </a:rPr>
              <a:t>d.p</a:t>
            </a:r>
            <a:r>
              <a:rPr lang="en-US" sz="3200" dirty="0" err="1"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endParaRPr lang="en-US" sz="3200" dirty="0" smtClean="0">
              <a:latin typeface="Times New Roman" panose="02020603050405020304" pitchFamily="18" charset="0"/>
              <a:cs typeface="Times New Roman" panose="02020603050405020304" pitchFamily="18" charset="0"/>
            </a:endParaRPr>
          </a:p>
          <a:p>
            <a:pPr marL="628650" indent="-628650">
              <a:lnSpc>
                <a:spcPts val="2700"/>
              </a:lnSpc>
              <a:buClr>
                <a:srgbClr val="C00000"/>
              </a:buClr>
              <a:buFont typeface="+mj-lt"/>
              <a:buAutoNum type="arabicPeriod" startAt="10"/>
            </a:pPr>
            <a:r>
              <a:rPr lang="en-US" sz="2400" dirty="0">
                <a:latin typeface="Arial" panose="020B0604020202020204" pitchFamily="34" charset="0"/>
                <a:cs typeface="Arial" panose="020B0604020202020204" pitchFamily="34" charset="0"/>
              </a:rPr>
              <a:t>Work out the total surface area of each solid </a:t>
            </a:r>
            <a:r>
              <a:rPr lang="en-US" sz="2400" dirty="0" smtClean="0">
                <a:latin typeface="Arial" panose="020B0604020202020204" pitchFamily="34" charset="0"/>
                <a:cs typeface="Arial" panose="020B0604020202020204" pitchFamily="34" charset="0"/>
              </a:rPr>
              <a:t>in </a:t>
            </a:r>
            <a:r>
              <a:rPr lang="en-US" sz="2400" b="1" dirty="0">
                <a:latin typeface="Arial" panose="020B0604020202020204" pitchFamily="34" charset="0"/>
                <a:cs typeface="Arial" panose="020B0604020202020204" pitchFamily="34" charset="0"/>
              </a:rPr>
              <a:t>Q8</a:t>
            </a:r>
          </a:p>
          <a:p>
            <a:pPr marL="1085850" lvl="1" indent="-457200">
              <a:lnSpc>
                <a:spcPts val="2700"/>
              </a:lnSpc>
              <a:buClr>
                <a:srgbClr val="C00000"/>
              </a:buClr>
              <a:buFont typeface="+mj-lt"/>
              <a:buAutoNum type="romanLcPeriod"/>
            </a:pP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terms of </a:t>
            </a:r>
            <a:r>
              <a:rPr lang="el-GR" sz="3200" dirty="0">
                <a:latin typeface="Times New Roman" panose="02020603050405020304" pitchFamily="18" charset="0"/>
                <a:cs typeface="Times New Roman" panose="02020603050405020304" pitchFamily="18" charset="0"/>
              </a:rPr>
              <a:t>π</a:t>
            </a:r>
            <a:endParaRPr lang="en-US" sz="2400" dirty="0">
              <a:latin typeface="Arial" panose="020B0604020202020204" pitchFamily="34" charset="0"/>
              <a:cs typeface="Arial" panose="020B0604020202020204" pitchFamily="34" charset="0"/>
            </a:endParaRPr>
          </a:p>
          <a:p>
            <a:pPr marL="1085850" lvl="1" indent="-457200">
              <a:lnSpc>
                <a:spcPts val="2700"/>
              </a:lnSpc>
              <a:buClr>
                <a:srgbClr val="C00000"/>
              </a:buClr>
              <a:buFont typeface="+mj-lt"/>
              <a:buAutoNum type="romanLcPeriod"/>
            </a:pPr>
            <a:r>
              <a:rPr lang="en-US" sz="2400" dirty="0" smtClean="0">
                <a:latin typeface="Arial" panose="020B0604020202020204" pitchFamily="34" charset="0"/>
                <a:cs typeface="Arial" panose="020B0604020202020204" pitchFamily="34" charset="0"/>
              </a:rPr>
              <a:t>as </a:t>
            </a:r>
            <a:r>
              <a:rPr lang="en-US" sz="2400" dirty="0">
                <a:latin typeface="Arial" panose="020B0604020202020204" pitchFamily="34" charset="0"/>
                <a:cs typeface="Arial" panose="020B0604020202020204" pitchFamily="34" charset="0"/>
              </a:rPr>
              <a:t>a number correct to 3 </a:t>
            </a:r>
            <a:r>
              <a:rPr lang="en-US" sz="2400" dirty="0" err="1">
                <a:latin typeface="Arial" panose="020B0604020202020204" pitchFamily="34" charset="0"/>
                <a:cs typeface="Arial" panose="020B0604020202020204" pitchFamily="34" charset="0"/>
              </a:rPr>
              <a:t>s.f.</a:t>
            </a:r>
            <a:endParaRPr lang="en-US" sz="24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a:blip r:embed="rId5">
            <a:lum contrast="26000"/>
            <a:extLst>
              <a:ext uri="{28A0092B-C50C-407E-A947-70E740481C1C}">
                <a14:useLocalDpi xmlns:a14="http://schemas.microsoft.com/office/drawing/2010/main" val="0"/>
              </a:ext>
            </a:extLst>
          </a:blip>
          <a:stretch>
            <a:fillRect/>
          </a:stretch>
        </p:blipFill>
        <p:spPr>
          <a:xfrm>
            <a:off x="335240" y="2708921"/>
            <a:ext cx="2652584" cy="2232248"/>
          </a:xfrm>
          <a:prstGeom prst="rect">
            <a:avLst/>
          </a:prstGeom>
          <a:noFill/>
          <a:ln w="9525">
            <a:noFill/>
            <a:miter lim="800000"/>
            <a:headEnd/>
            <a:tailEnd/>
          </a:ln>
          <a:effectLst/>
        </p:spPr>
      </p:pic>
      <p:pic>
        <p:nvPicPr>
          <p:cNvPr id="5" name="Picture 4"/>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3129939" y="2708922"/>
            <a:ext cx="2306157" cy="2232247"/>
          </a:xfrm>
          <a:prstGeom prst="rect">
            <a:avLst/>
          </a:prstGeom>
          <a:noFill/>
          <a:ln w="9525">
            <a:noFill/>
            <a:miter lim="800000"/>
            <a:headEnd/>
            <a:tailEnd/>
          </a:ln>
          <a:effectLst/>
        </p:spPr>
      </p:pic>
    </p:spTree>
    <p:extLst>
      <p:ext uri="{BB962C8B-B14F-4D97-AF65-F5344CB8AC3E}">
        <p14:creationId xmlns:p14="http://schemas.microsoft.com/office/powerpoint/2010/main" val="1053419103"/>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17.1 – Circumference of a Circle 1</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138</a:t>
            </a:r>
            <a:endParaRPr lang="en-GB" sz="1300" b="1" dirty="0">
              <a:latin typeface="Calibri" panose="020F0502020204030204" pitchFamily="34" charset="0"/>
            </a:endParaRPr>
          </a:p>
        </p:txBody>
      </p:sp>
      <p:sp>
        <p:nvSpPr>
          <p:cNvPr id="3" name="Rectangle 2"/>
          <p:cNvSpPr/>
          <p:nvPr/>
        </p:nvSpPr>
        <p:spPr>
          <a:xfrm>
            <a:off x="251520" y="1196752"/>
            <a:ext cx="5256584" cy="3170099"/>
          </a:xfrm>
          <a:prstGeom prst="rect">
            <a:avLst/>
          </a:prstGeom>
        </p:spPr>
        <p:txBody>
          <a:bodyPr wrap="square">
            <a:spAutoFit/>
          </a:bodyPr>
          <a:lstStyle/>
          <a:p>
            <a:pPr marL="342900" indent="-342900">
              <a:buClr>
                <a:srgbClr val="C00000"/>
              </a:buClr>
              <a:buFont typeface="+mj-lt"/>
              <a:buAutoNum type="arabicPeriod"/>
              <a:tabLst>
                <a:tab pos="736600" algn="l"/>
              </a:tabLst>
            </a:pPr>
            <a:r>
              <a:rPr lang="en-US" sz="2000" dirty="0" smtClean="0">
                <a:solidFill>
                  <a:srgbClr val="C00000"/>
                </a:solidFill>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a:t>
            </a:r>
            <a:r>
              <a:rPr lang="en-US" sz="2000" dirty="0" smtClean="0"/>
              <a:t>Describe in words the relationship between the 	diameter of a circle and the radius, </a:t>
            </a:r>
          </a:p>
          <a:p>
            <a:pPr marL="736600" indent="-381000">
              <a:buClr>
                <a:srgbClr val="C00000"/>
              </a:buClr>
              <a:buFont typeface="+mj-lt"/>
              <a:buAutoNum type="alphaLcPeriod" startAt="2"/>
            </a:pPr>
            <a:r>
              <a:rPr lang="en-US" sz="2000" dirty="0" smtClean="0"/>
              <a:t>The diameter of a circle is 12 cm.</a:t>
            </a:r>
            <a:br>
              <a:rPr lang="en-US" sz="2000" dirty="0" smtClean="0"/>
            </a:br>
            <a:r>
              <a:rPr lang="en-US" sz="2000" dirty="0" smtClean="0"/>
              <a:t>What is the radius? </a:t>
            </a:r>
          </a:p>
          <a:p>
            <a:pPr marL="736600" indent="-381000">
              <a:buClr>
                <a:srgbClr val="C00000"/>
              </a:buClr>
              <a:buFont typeface="+mj-lt"/>
              <a:buAutoNum type="alphaLcPeriod" startAt="2"/>
            </a:pPr>
            <a:r>
              <a:rPr lang="en-US" sz="2000" dirty="0" smtClean="0"/>
              <a:t>The radius of a wheel is 1.3cm.</a:t>
            </a:r>
            <a:br>
              <a:rPr lang="en-US" sz="2000" dirty="0" smtClean="0"/>
            </a:br>
            <a:r>
              <a:rPr lang="en-US" sz="2000" dirty="0" smtClean="0"/>
              <a:t>What is the diameter?</a:t>
            </a:r>
          </a:p>
          <a:p>
            <a:pPr marL="406400" indent="-381000">
              <a:buClr>
                <a:srgbClr val="C00000"/>
              </a:buClr>
              <a:buFont typeface="+mj-lt"/>
              <a:buAutoNum type="arabicPeriod" startAt="3"/>
            </a:pPr>
            <a:r>
              <a:rPr lang="en-US" sz="2000" dirty="0" smtClean="0">
                <a:latin typeface="Arial" panose="020B0604020202020204" pitchFamily="34" charset="0"/>
                <a:cs typeface="Arial" panose="020B0604020202020204" pitchFamily="34" charset="0"/>
              </a:rPr>
              <a:t>Work out the circumference if each circle. Use the </a:t>
            </a:r>
            <a:r>
              <a:rPr lang="el-GR" sz="2000" dirty="0" smtClean="0">
                <a:latin typeface="Arial" panose="020B0604020202020204" pitchFamily="34" charset="0"/>
                <a:cs typeface="Arial" panose="020B0604020202020204" pitchFamily="34" charset="0"/>
              </a:rPr>
              <a:t>π</a:t>
            </a:r>
            <a:r>
              <a:rPr lang="en-US" sz="2000" dirty="0" smtClean="0">
                <a:latin typeface="Arial" panose="020B0604020202020204" pitchFamily="34" charset="0"/>
                <a:cs typeface="Arial" panose="020B0604020202020204" pitchFamily="34" charset="0"/>
              </a:rPr>
              <a:t> button on your calculator.</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Round your answers up to 1 </a:t>
            </a:r>
            <a:r>
              <a:rPr lang="en-US" sz="2000" dirty="0" err="1" smtClean="0">
                <a:latin typeface="Arial" panose="020B0604020202020204" pitchFamily="34" charset="0"/>
                <a:cs typeface="Arial" panose="020B0604020202020204" pitchFamily="34" charset="0"/>
              </a:rPr>
              <a:t>d.p</a:t>
            </a:r>
            <a:r>
              <a:rPr lang="en-US" sz="2000" dirty="0" smtClean="0">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39878"/>
            <a:ext cx="551298" cy="546048"/>
          </a:xfrm>
          <a:prstGeom prst="rect">
            <a:avLst/>
          </a:prstGeom>
        </p:spPr>
      </p:pic>
      <p:pic>
        <p:nvPicPr>
          <p:cNvPr id="1026" name="Picture 2"/>
          <p:cNvPicPr>
            <a:picLocks noChangeAspect="1" noChangeArrowheads="1"/>
          </p:cNvPicPr>
          <p:nvPr/>
        </p:nvPicPr>
        <p:blipFill>
          <a:blip r:embed="rId5" cstate="print">
            <a:lum contrast="26000"/>
            <a:extLst>
              <a:ext uri="{28A0092B-C50C-407E-A947-70E740481C1C}">
                <a14:useLocalDpi xmlns:a14="http://schemas.microsoft.com/office/drawing/2010/main" val="0"/>
              </a:ext>
            </a:extLst>
          </a:blip>
          <a:srcRect/>
          <a:stretch>
            <a:fillRect/>
          </a:stretch>
        </p:blipFill>
        <p:spPr bwMode="auto">
          <a:xfrm>
            <a:off x="284355" y="4643446"/>
            <a:ext cx="5216339" cy="1928826"/>
          </a:xfrm>
          <a:prstGeom prst="rect">
            <a:avLst/>
          </a:prstGeom>
          <a:noFill/>
          <a:ln w="9525">
            <a:noFill/>
            <a:miter lim="800000"/>
            <a:headEnd/>
            <a:tailEnd/>
          </a:ln>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3500438"/>
            <a:ext cx="546048" cy="514544"/>
          </a:xfrm>
          <a:prstGeom prst="rect">
            <a:avLst/>
          </a:prstGeom>
        </p:spPr>
      </p:pic>
    </p:spTree>
    <p:extLst>
      <p:ext uri="{BB962C8B-B14F-4D97-AF65-F5344CB8AC3E}">
        <p14:creationId xmlns:p14="http://schemas.microsoft.com/office/powerpoint/2010/main" val="2344054861"/>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17.7 – </a:t>
            </a:r>
            <a:r>
              <a:rPr lang="en-US" sz="3600" dirty="0" smtClean="0"/>
              <a:t>Spheres and Composite Solids</a:t>
            </a:r>
            <a:endParaRPr lang="en-GB" sz="36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145</a:t>
            </a:r>
            <a:endParaRPr lang="en-GB" sz="1400" b="1" dirty="0">
              <a:latin typeface="Calibri" panose="020F0502020204030204" pitchFamily="34" charset="0"/>
            </a:endParaRPr>
          </a:p>
        </p:txBody>
      </p:sp>
      <p:grpSp>
        <p:nvGrpSpPr>
          <p:cNvPr id="8" name="Group 7"/>
          <p:cNvGrpSpPr/>
          <p:nvPr/>
        </p:nvGrpSpPr>
        <p:grpSpPr>
          <a:xfrm>
            <a:off x="305905" y="1268760"/>
            <a:ext cx="8458632" cy="5270812"/>
            <a:chOff x="3483872" y="1089031"/>
            <a:chExt cx="5264592" cy="5270812"/>
          </a:xfrm>
        </p:grpSpPr>
        <p:sp>
          <p:nvSpPr>
            <p:cNvPr id="9" name="Round Diagonal Corner Rectangle 8"/>
            <p:cNvSpPr/>
            <p:nvPr/>
          </p:nvSpPr>
          <p:spPr>
            <a:xfrm>
              <a:off x="3491880" y="1089031"/>
              <a:ext cx="5256584" cy="527081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3023343" cy="3477875"/>
            </a:xfrm>
            <a:prstGeom prst="rect">
              <a:avLst/>
            </a:prstGeom>
          </p:spPr>
          <p:txBody>
            <a:bodyPr wrap="square">
              <a:spAutoFit/>
            </a:bodyPr>
            <a:lstStyle/>
            <a:p>
              <a:pPr>
                <a:spcAft>
                  <a:spcPts val="0"/>
                </a:spcAft>
                <a:tabLst>
                  <a:tab pos="4972050" algn="r"/>
                </a:tabLst>
              </a:pPr>
              <a:r>
                <a:rPr lang="en-US" sz="2200" dirty="0"/>
                <a:t>A frustum is made by removing a small cone from a similar large cone.</a:t>
              </a:r>
            </a:p>
            <a:p>
              <a:pPr>
                <a:spcAft>
                  <a:spcPts val="0"/>
                </a:spcAft>
                <a:tabLst>
                  <a:tab pos="4972050" algn="r"/>
                </a:tabLst>
              </a:pPr>
              <a:r>
                <a:rPr lang="en-US" sz="2200" dirty="0" smtClean="0"/>
                <a:t>The </a:t>
              </a:r>
              <a:r>
                <a:rPr lang="en-US" sz="2200" dirty="0"/>
                <a:t>height of the small cone is </a:t>
              </a:r>
              <a:r>
                <a:rPr lang="en-US" sz="2200" dirty="0" smtClean="0"/>
                <a:t>20cm</a:t>
              </a:r>
              <a:r>
                <a:rPr lang="en-US" sz="2200" dirty="0"/>
                <a:t>.</a:t>
              </a:r>
            </a:p>
            <a:p>
              <a:pPr>
                <a:spcAft>
                  <a:spcPts val="0"/>
                </a:spcAft>
                <a:tabLst>
                  <a:tab pos="4972050" algn="r"/>
                </a:tabLst>
              </a:pPr>
              <a:r>
                <a:rPr lang="en-US" sz="2200" dirty="0"/>
                <a:t>The height of the large cone is </a:t>
              </a:r>
              <a:r>
                <a:rPr lang="en-US" sz="2200" dirty="0" smtClean="0"/>
                <a:t>40cm</a:t>
              </a:r>
              <a:r>
                <a:rPr lang="en-US" sz="2200" dirty="0"/>
                <a:t>.</a:t>
              </a:r>
            </a:p>
            <a:p>
              <a:pPr>
                <a:spcAft>
                  <a:spcPts val="0"/>
                </a:spcAft>
                <a:tabLst>
                  <a:tab pos="4972050" algn="r"/>
                </a:tabLst>
              </a:pPr>
              <a:r>
                <a:rPr lang="en-US" sz="2200" dirty="0"/>
                <a:t>The diameter of the base of the large cone is </a:t>
              </a:r>
              <a:r>
                <a:rPr lang="en-US" sz="2200" dirty="0" smtClean="0"/>
                <a:t>30cm</a:t>
              </a:r>
              <a:r>
                <a:rPr lang="en-US" sz="2200" dirty="0"/>
                <a:t>.</a:t>
              </a:r>
            </a:p>
            <a:p>
              <a:pPr>
                <a:spcAft>
                  <a:spcPts val="0"/>
                </a:spcAft>
                <a:tabLst>
                  <a:tab pos="4972050" algn="r"/>
                </a:tabLst>
              </a:pPr>
              <a:r>
                <a:rPr lang="en-US" sz="2200" dirty="0"/>
                <a:t>Work out the volume of the frustum.</a:t>
              </a:r>
            </a:p>
            <a:p>
              <a:pPr>
                <a:spcAft>
                  <a:spcPts val="0"/>
                </a:spcAft>
                <a:tabLst>
                  <a:tab pos="4972050" algn="r"/>
                </a:tabLst>
              </a:pPr>
              <a:r>
                <a:rPr lang="en-US" sz="2200" dirty="0"/>
                <a:t>Give your answer correct to 3 significant figures. </a:t>
              </a:r>
              <a:r>
                <a:rPr lang="en-US" sz="2200" dirty="0" smtClean="0"/>
                <a:t>	</a:t>
              </a:r>
              <a:r>
                <a:rPr lang="en-US" sz="2200" b="1" dirty="0" smtClean="0"/>
                <a:t>(</a:t>
              </a:r>
              <a:r>
                <a:rPr lang="en-US" sz="2200" b="1" dirty="0"/>
                <a:t>4 marks)</a:t>
              </a:r>
            </a:p>
            <a:p>
              <a:pPr>
                <a:spcAft>
                  <a:spcPts val="0"/>
                </a:spcAft>
                <a:tabLst>
                  <a:tab pos="4972050" algn="r"/>
                </a:tabLst>
              </a:pPr>
              <a:r>
                <a:rPr lang="en-US" sz="2200" dirty="0" smtClean="0"/>
                <a:t>	</a:t>
              </a:r>
              <a:r>
                <a:rPr lang="en-US" sz="2200" i="1" dirty="0" smtClean="0"/>
                <a:t>March </a:t>
              </a:r>
              <a:r>
                <a:rPr lang="en-US" sz="2200" i="1" dirty="0"/>
                <a:t>2013, Q22, IMAO/2H</a:t>
              </a:r>
              <a:endParaRPr lang="en-US" sz="2200" b="1" i="1" dirty="0"/>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335" y="1196752"/>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5407776" y="1903617"/>
            <a:ext cx="3268679" cy="3253575"/>
          </a:xfrm>
          <a:prstGeom prst="rect">
            <a:avLst/>
          </a:prstGeom>
          <a:noFill/>
          <a:ln w="9525">
            <a:noFill/>
            <a:miter lim="800000"/>
            <a:headEnd/>
            <a:tailEnd/>
          </a:ln>
          <a:effectLst/>
        </p:spPr>
      </p:pic>
      <p:sp>
        <p:nvSpPr>
          <p:cNvPr id="7" name="Rectangle 6"/>
          <p:cNvSpPr/>
          <p:nvPr/>
        </p:nvSpPr>
        <p:spPr>
          <a:xfrm>
            <a:off x="5304947" y="5157192"/>
            <a:ext cx="3371510" cy="353943"/>
          </a:xfrm>
          <a:prstGeom prst="rect">
            <a:avLst/>
          </a:prstGeom>
        </p:spPr>
        <p:txBody>
          <a:bodyPr wrap="square">
            <a:spAutoFit/>
          </a:bodyPr>
          <a:lstStyle/>
          <a:p>
            <a:pPr algn="ctr"/>
            <a:r>
              <a:rPr lang="en-US" sz="1700" dirty="0"/>
              <a:t>Diagram NOT accurately drawn</a:t>
            </a:r>
          </a:p>
        </p:txBody>
      </p:sp>
      <p:sp>
        <p:nvSpPr>
          <p:cNvPr id="13" name="Rectangle 12"/>
          <p:cNvSpPr/>
          <p:nvPr/>
        </p:nvSpPr>
        <p:spPr>
          <a:xfrm>
            <a:off x="8021976" y="1916832"/>
            <a:ext cx="650453" cy="10081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375572" y="5517232"/>
            <a:ext cx="8300883" cy="93871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ts val="2200"/>
              </a:lnSpc>
            </a:pPr>
            <a:r>
              <a:rPr lang="en-US" sz="2000" b="1" dirty="0" smtClean="0">
                <a:solidFill>
                  <a:srgbClr val="C00000"/>
                </a:solidFill>
                <a:latin typeface="Arial" panose="020B0604020202020204" pitchFamily="34" charset="0"/>
                <a:cs typeface="Arial" panose="020B0604020202020204" pitchFamily="34" charset="0"/>
              </a:rPr>
              <a:t>Q12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t>
            </a:r>
            <a:r>
              <a:rPr lang="en-US" sz="2000" dirty="0">
                <a:solidFill>
                  <a:schemeClr val="tx1"/>
                </a:solidFill>
                <a:latin typeface="Arial" panose="020B0604020202020204" pitchFamily="34" charset="0"/>
                <a:cs typeface="Arial" panose="020B0604020202020204" pitchFamily="34" charset="0"/>
              </a:rPr>
              <a:t>The smaller cone is similar to the larger cone. Since the height of the smaller cone is </a:t>
            </a:r>
            <a:r>
              <a:rPr lang="en-US" sz="2000" dirty="0" smtClean="0">
                <a:solidFill>
                  <a:schemeClr val="tx1"/>
                </a:solidFill>
                <a:latin typeface="Arial" panose="020B0604020202020204" pitchFamily="34" charset="0"/>
                <a:cs typeface="Arial" panose="020B0604020202020204" pitchFamily="34" charset="0"/>
              </a:rPr>
              <a:t>½ the </a:t>
            </a:r>
            <a:r>
              <a:rPr lang="en-US" sz="2000" dirty="0">
                <a:solidFill>
                  <a:schemeClr val="tx1"/>
                </a:solidFill>
                <a:latin typeface="Arial" panose="020B0604020202020204" pitchFamily="34" charset="0"/>
                <a:cs typeface="Arial" panose="020B0604020202020204" pitchFamily="34" charset="0"/>
              </a:rPr>
              <a:t>height of the larger cone, the diameter will be </a:t>
            </a:r>
            <a:r>
              <a:rPr lang="en-US" sz="36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the width.</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409443"/>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 – </a:t>
            </a:r>
            <a:r>
              <a:rPr lang="en-US"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145</a:t>
            </a:r>
            <a:endParaRPr lang="en-GB" sz="1400" b="1" dirty="0">
              <a:latin typeface="Calibri" panose="020F0502020204030204" pitchFamily="34" charset="0"/>
            </a:endParaRPr>
          </a:p>
        </p:txBody>
      </p:sp>
      <p:sp>
        <p:nvSpPr>
          <p:cNvPr id="3" name="Rectangle 2"/>
          <p:cNvSpPr/>
          <p:nvPr/>
        </p:nvSpPr>
        <p:spPr>
          <a:xfrm>
            <a:off x="251519" y="1212293"/>
            <a:ext cx="5231933" cy="5260799"/>
          </a:xfrm>
          <a:prstGeom prst="rect">
            <a:avLst/>
          </a:prstGeom>
        </p:spPr>
        <p:txBody>
          <a:bodyPr wrap="square">
            <a:spAutoFit/>
          </a:bodyPr>
          <a:lstStyle/>
          <a:p>
            <a:pPr>
              <a:lnSpc>
                <a:spcPts val="2700"/>
              </a:lnSpc>
              <a:buClr>
                <a:srgbClr val="C00000"/>
              </a:buClr>
              <a:tabLst>
                <a:tab pos="857250" algn="l"/>
              </a:tabLst>
            </a:pPr>
            <a:r>
              <a:rPr lang="en-US" sz="2100" b="1" dirty="0">
                <a:latin typeface="Arial" panose="020B0604020202020204" pitchFamily="34" charset="0"/>
                <a:cs typeface="Arial" panose="020B0604020202020204" pitchFamily="34" charset="0"/>
              </a:rPr>
              <a:t>Solve problems using these strategies where appropriate:</a:t>
            </a:r>
          </a:p>
          <a:p>
            <a:pPr marL="342900" indent="-342900">
              <a:lnSpc>
                <a:spcPts val="2700"/>
              </a:lnSpc>
              <a:buClr>
                <a:srgbClr val="C00000"/>
              </a:buClr>
              <a:buFont typeface="Arial" panose="020B0604020202020204" pitchFamily="34" charset="0"/>
              <a:buChar char="•"/>
              <a:tabLst>
                <a:tab pos="85725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pictures</a:t>
            </a:r>
          </a:p>
          <a:p>
            <a:pPr marL="342900" indent="-342900">
              <a:lnSpc>
                <a:spcPts val="2700"/>
              </a:lnSpc>
              <a:buClr>
                <a:srgbClr val="C00000"/>
              </a:buClr>
              <a:buFont typeface="Arial" panose="020B0604020202020204" pitchFamily="34" charset="0"/>
              <a:buChar char="•"/>
              <a:tabLst>
                <a:tab pos="85725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smaller numbers</a:t>
            </a:r>
          </a:p>
          <a:p>
            <a:pPr marL="342900" indent="-342900">
              <a:lnSpc>
                <a:spcPts val="2700"/>
              </a:lnSpc>
              <a:buClr>
                <a:srgbClr val="C00000"/>
              </a:buClr>
              <a:buFont typeface="Arial" panose="020B0604020202020204" pitchFamily="34" charset="0"/>
              <a:buChar char="•"/>
              <a:tabLst>
                <a:tab pos="85725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bar models</a:t>
            </a:r>
          </a:p>
          <a:p>
            <a:pPr marL="342900" indent="-342900">
              <a:lnSpc>
                <a:spcPts val="2700"/>
              </a:lnSpc>
              <a:buClr>
                <a:srgbClr val="C00000"/>
              </a:buClr>
              <a:buFont typeface="Arial" panose="020B0604020202020204" pitchFamily="34" charset="0"/>
              <a:buChar char="•"/>
              <a:tabLst>
                <a:tab pos="857250" algn="l"/>
              </a:tabLst>
            </a:pPr>
            <a:r>
              <a:rPr lang="en-US" sz="2100" b="1" dirty="0" smtClean="0">
                <a:latin typeface="Arial" panose="020B0604020202020204" pitchFamily="34" charset="0"/>
                <a:cs typeface="Arial" panose="020B0604020202020204" pitchFamily="34" charset="0"/>
              </a:rPr>
              <a:t>Use </a:t>
            </a:r>
            <a:r>
              <a:rPr lang="en-US" sz="2100" b="1" i="1" dirty="0">
                <a:latin typeface="Arial" panose="020B0604020202020204" pitchFamily="34" charset="0"/>
                <a:cs typeface="Arial" panose="020B0604020202020204" pitchFamily="34" charset="0"/>
              </a:rPr>
              <a:t>x</a:t>
            </a:r>
            <a:r>
              <a:rPr lang="en-US" sz="2100" b="1" dirty="0">
                <a:latin typeface="Arial" panose="020B0604020202020204" pitchFamily="34" charset="0"/>
                <a:cs typeface="Arial" panose="020B0604020202020204" pitchFamily="34" charset="0"/>
              </a:rPr>
              <a:t> for the unknown</a:t>
            </a:r>
          </a:p>
          <a:p>
            <a:pPr marL="342900" indent="-342900">
              <a:lnSpc>
                <a:spcPts val="2700"/>
              </a:lnSpc>
              <a:buClr>
                <a:srgbClr val="C00000"/>
              </a:buClr>
              <a:buFont typeface="Arial" panose="020B0604020202020204" pitchFamily="34" charset="0"/>
              <a:buChar char="•"/>
              <a:tabLst>
                <a:tab pos="85725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flow diagrams</a:t>
            </a:r>
          </a:p>
          <a:p>
            <a:pPr marL="342900" indent="-342900">
              <a:lnSpc>
                <a:spcPts val="2700"/>
              </a:lnSpc>
              <a:buClr>
                <a:srgbClr val="C00000"/>
              </a:buClr>
              <a:buFont typeface="Arial" panose="020B0604020202020204" pitchFamily="34" charset="0"/>
              <a:buChar char="•"/>
              <a:tabLst>
                <a:tab pos="85725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more bar models</a:t>
            </a:r>
          </a:p>
          <a:p>
            <a:pPr marL="342900" indent="-342900">
              <a:lnSpc>
                <a:spcPts val="2700"/>
              </a:lnSpc>
              <a:buClr>
                <a:srgbClr val="C00000"/>
              </a:buClr>
              <a:buFont typeface="Arial" panose="020B0604020202020204" pitchFamily="34" charset="0"/>
              <a:buChar char="•"/>
              <a:tabLst>
                <a:tab pos="85725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formulae</a:t>
            </a:r>
          </a:p>
          <a:p>
            <a:pPr marL="342900" indent="-342900">
              <a:lnSpc>
                <a:spcPts val="2700"/>
              </a:lnSpc>
              <a:buClr>
                <a:srgbClr val="C00000"/>
              </a:buClr>
              <a:buFont typeface="Arial" panose="020B0604020202020204" pitchFamily="34" charset="0"/>
              <a:buChar char="•"/>
              <a:tabLst>
                <a:tab pos="85725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arrow </a:t>
            </a:r>
            <a:r>
              <a:rPr lang="en-US" sz="2100" b="1" dirty="0" smtClean="0">
                <a:latin typeface="Arial" panose="020B0604020202020204" pitchFamily="34" charset="0"/>
                <a:cs typeface="Arial" panose="020B0604020202020204" pitchFamily="34" charset="0"/>
              </a:rPr>
              <a:t>diagrams and </a:t>
            </a:r>
            <a:r>
              <a:rPr lang="en-US" sz="2100" b="1" dirty="0">
                <a:latin typeface="Arial" panose="020B0604020202020204" pitchFamily="34" charset="0"/>
                <a:cs typeface="Arial" panose="020B0604020202020204" pitchFamily="34" charset="0"/>
              </a:rPr>
              <a:t>graphs</a:t>
            </a:r>
            <a:r>
              <a:rPr lang="en-US" sz="2100" b="1" dirty="0" smtClean="0">
                <a:latin typeface="Arial" panose="020B0604020202020204" pitchFamily="34" charset="0"/>
                <a:cs typeface="Arial" panose="020B0604020202020204" pitchFamily="34" charset="0"/>
              </a:rPr>
              <a:t>.</a:t>
            </a:r>
          </a:p>
          <a:p>
            <a:pPr marL="457200" indent="-457200">
              <a:lnSpc>
                <a:spcPts val="2700"/>
              </a:lnSpc>
              <a:buClr>
                <a:srgbClr val="C00000"/>
              </a:buClr>
              <a:buFont typeface="+mj-lt"/>
              <a:buAutoNum type="arabicPeriod"/>
              <a:tabLst>
                <a:tab pos="85725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Colin is worried that his 230 litre water butt is going to overflow. His roof collects 750 litres per 25 mm of rainfall. 10 mm of rain is </a:t>
            </a:r>
            <a:r>
              <a:rPr lang="en-US" sz="2100" dirty="0" smtClean="0">
                <a:latin typeface="Arial" panose="020B0604020202020204" pitchFamily="34" charset="0"/>
                <a:cs typeface="Arial" panose="020B0604020202020204" pitchFamily="34" charset="0"/>
              </a:rPr>
              <a:t>expected</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Will </a:t>
            </a:r>
            <a:r>
              <a:rPr lang="en-US" sz="2100" dirty="0">
                <a:latin typeface="Arial" panose="020B0604020202020204" pitchFamily="34" charset="0"/>
                <a:cs typeface="Arial" panose="020B0604020202020204" pitchFamily="34" charset="0"/>
              </a:rPr>
              <a:t>the water butt overflow?</a:t>
            </a:r>
            <a:endParaRPr lang="en-US" sz="21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856666911"/>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 – </a:t>
            </a:r>
            <a:r>
              <a:rPr lang="en-US"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19" y="1212293"/>
                <a:ext cx="5231933" cy="5412892"/>
              </a:xfrm>
              <a:prstGeom prst="rect">
                <a:avLst/>
              </a:prstGeom>
            </p:spPr>
            <p:txBody>
              <a:bodyPr wrap="square">
                <a:spAutoFit/>
              </a:bodyPr>
              <a:lstStyle/>
              <a:p>
                <a:pPr marL="457200" indent="-457200">
                  <a:buClr>
                    <a:srgbClr val="C00000"/>
                  </a:buClr>
                  <a:buFont typeface="+mj-lt"/>
                  <a:buAutoNum type="arabicPeriod" startAt="2"/>
                  <a:tabLst>
                    <a:tab pos="857250" algn="l"/>
                  </a:tabLst>
                </a:pPr>
                <a:r>
                  <a:rPr lang="en-US" sz="2240" dirty="0" smtClean="0">
                    <a:latin typeface="Arial" panose="020B0604020202020204" pitchFamily="34" charset="0"/>
                    <a:cs typeface="Arial" panose="020B0604020202020204" pitchFamily="34" charset="0"/>
                  </a:rPr>
                  <a:t>Jermaine and Teri took turns working at the school concert for a total of 2 hours. </a:t>
                </a:r>
                <a:br>
                  <a:rPr lang="en-US" sz="2240" dirty="0" smtClean="0">
                    <a:latin typeface="Arial" panose="020B0604020202020204" pitchFamily="34" charset="0"/>
                    <a:cs typeface="Arial" panose="020B0604020202020204" pitchFamily="34" charset="0"/>
                  </a:rPr>
                </a:br>
                <a:r>
                  <a:rPr lang="en-US" sz="2240" dirty="0" smtClean="0">
                    <a:latin typeface="Arial" panose="020B0604020202020204" pitchFamily="34" charset="0"/>
                    <a:cs typeface="Arial" panose="020B0604020202020204" pitchFamily="34" charset="0"/>
                  </a:rPr>
                  <a:t>Jermaine worked for </a:t>
                </a:r>
                <a14:m>
                  <m:oMath xmlns:m="http://schemas.openxmlformats.org/officeDocument/2006/math">
                    <m:f>
                      <m:fPr>
                        <m:ctrlPr>
                          <a:rPr lang="en-US" sz="2240" i="1">
                            <a:latin typeface="Cambria Math" panose="02040503050406030204" pitchFamily="18" charset="0"/>
                            <a:cs typeface="Arial" panose="020B0604020202020204" pitchFamily="34" charset="0"/>
                          </a:rPr>
                        </m:ctrlPr>
                      </m:fPr>
                      <m:num>
                        <m:r>
                          <a:rPr lang="en-US" sz="2240" b="0" i="1" smtClean="0">
                            <a:latin typeface="Cambria Math" panose="02040503050406030204" pitchFamily="18" charset="0"/>
                            <a:cs typeface="Arial" panose="020B0604020202020204" pitchFamily="34" charset="0"/>
                          </a:rPr>
                          <m:t>5</m:t>
                        </m:r>
                      </m:num>
                      <m:den>
                        <m:r>
                          <a:rPr lang="en-US" sz="2240" b="0" i="1" smtClean="0">
                            <a:latin typeface="Cambria Math" panose="02040503050406030204" pitchFamily="18" charset="0"/>
                            <a:cs typeface="Arial" panose="020B0604020202020204" pitchFamily="34" charset="0"/>
                          </a:rPr>
                          <m:t>8</m:t>
                        </m:r>
                      </m:den>
                    </m:f>
                  </m:oMath>
                </a14:m>
                <a:r>
                  <a:rPr lang="en-US" sz="2240" dirty="0">
                    <a:latin typeface="Arial" panose="020B0604020202020204" pitchFamily="34" charset="0"/>
                    <a:cs typeface="Arial" panose="020B0604020202020204" pitchFamily="34" charset="0"/>
                  </a:rPr>
                  <a:t> of the time and Teri </a:t>
                </a:r>
                <a:r>
                  <a:rPr lang="en-US" sz="2240" dirty="0" smtClean="0">
                    <a:latin typeface="Arial" panose="020B0604020202020204" pitchFamily="34" charset="0"/>
                    <a:cs typeface="Arial" panose="020B0604020202020204" pitchFamily="34" charset="0"/>
                  </a:rPr>
                  <a:t>worked the rest.</a:t>
                </a:r>
                <a:br>
                  <a:rPr lang="en-US" sz="2240" dirty="0" smtClean="0">
                    <a:latin typeface="Arial" panose="020B0604020202020204" pitchFamily="34" charset="0"/>
                    <a:cs typeface="Arial" panose="020B0604020202020204" pitchFamily="34" charset="0"/>
                  </a:rPr>
                </a:br>
                <a:r>
                  <a:rPr lang="en-US" sz="2240" dirty="0" smtClean="0">
                    <a:latin typeface="Arial" panose="020B0604020202020204" pitchFamily="34" charset="0"/>
                    <a:cs typeface="Arial" panose="020B0604020202020204" pitchFamily="34" charset="0"/>
                  </a:rPr>
                  <a:t>How </a:t>
                </a:r>
                <a:r>
                  <a:rPr lang="en-US" sz="2240" dirty="0">
                    <a:latin typeface="Arial" panose="020B0604020202020204" pitchFamily="34" charset="0"/>
                    <a:cs typeface="Arial" panose="020B0604020202020204" pitchFamily="34" charset="0"/>
                  </a:rPr>
                  <a:t>many minutes did Teri work?</a:t>
                </a:r>
              </a:p>
              <a:p>
                <a:pPr marL="457200" indent="-457200">
                  <a:buClr>
                    <a:srgbClr val="C00000"/>
                  </a:buClr>
                  <a:buFont typeface="+mj-lt"/>
                  <a:buAutoNum type="arabicPeriod" startAt="2"/>
                  <a:tabLst>
                    <a:tab pos="857250" algn="l"/>
                  </a:tabLst>
                </a:pPr>
                <a:r>
                  <a:rPr lang="en-US" sz="2240" dirty="0" smtClean="0">
                    <a:latin typeface="Arial" panose="020B0604020202020204" pitchFamily="34" charset="0"/>
                    <a:cs typeface="Arial" panose="020B0604020202020204" pitchFamily="34" charset="0"/>
                  </a:rPr>
                  <a:t>Felicia </a:t>
                </a:r>
                <a:r>
                  <a:rPr lang="en-US" sz="2240" dirty="0">
                    <a:latin typeface="Arial" panose="020B0604020202020204" pitchFamily="34" charset="0"/>
                    <a:cs typeface="Arial" panose="020B0604020202020204" pitchFamily="34" charset="0"/>
                  </a:rPr>
                  <a:t>is buying a fringe to put round tables. Each table has a diameter of 145cm. </a:t>
                </a:r>
                <a:endParaRPr lang="en-US" sz="224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Lst>
                </a:pPr>
                <a:r>
                  <a:rPr lang="en-US" sz="2240" dirty="0" smtClean="0">
                    <a:latin typeface="Arial" panose="020B0604020202020204" pitchFamily="34" charset="0"/>
                    <a:cs typeface="Arial" panose="020B0604020202020204" pitchFamily="34" charset="0"/>
                  </a:rPr>
                  <a:t>What </a:t>
                </a:r>
                <a:r>
                  <a:rPr lang="en-US" sz="2240" dirty="0">
                    <a:latin typeface="Arial" panose="020B0604020202020204" pitchFamily="34" charset="0"/>
                    <a:cs typeface="Arial" panose="020B0604020202020204" pitchFamily="34" charset="0"/>
                  </a:rPr>
                  <a:t>length of fringe does she need for each table</a:t>
                </a:r>
                <a:r>
                  <a:rPr lang="en-US" sz="224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57250" algn="l"/>
                  </a:tabLst>
                </a:pPr>
                <a:r>
                  <a:rPr lang="en-US" sz="2240" dirty="0">
                    <a:latin typeface="Arial" panose="020B0604020202020204" pitchFamily="34" charset="0"/>
                    <a:cs typeface="Arial" panose="020B0604020202020204" pitchFamily="34" charset="0"/>
                  </a:rPr>
                  <a:t>Felicia sees that the fringe she wants is sold in 30 </a:t>
                </a:r>
                <a:r>
                  <a:rPr lang="en-US" sz="2240" dirty="0" err="1">
                    <a:latin typeface="Arial" panose="020B0604020202020204" pitchFamily="34" charset="0"/>
                    <a:cs typeface="Arial" panose="020B0604020202020204" pitchFamily="34" charset="0"/>
                  </a:rPr>
                  <a:t>metre</a:t>
                </a:r>
                <a:r>
                  <a:rPr lang="en-US" sz="2240" dirty="0">
                    <a:latin typeface="Arial" panose="020B0604020202020204" pitchFamily="34" charset="0"/>
                    <a:cs typeface="Arial" panose="020B0604020202020204" pitchFamily="34" charset="0"/>
                  </a:rPr>
                  <a:t> </a:t>
                </a:r>
                <a:r>
                  <a:rPr lang="en-US" sz="2240" dirty="0" smtClean="0">
                    <a:latin typeface="Arial" panose="020B0604020202020204" pitchFamily="34" charset="0"/>
                    <a:cs typeface="Arial" panose="020B0604020202020204" pitchFamily="34" charset="0"/>
                  </a:rPr>
                  <a:t>rolls.</a:t>
                </a:r>
                <a:br>
                  <a:rPr lang="en-US" sz="2240" dirty="0" smtClean="0">
                    <a:latin typeface="Arial" panose="020B0604020202020204" pitchFamily="34" charset="0"/>
                    <a:cs typeface="Arial" panose="020B0604020202020204" pitchFamily="34" charset="0"/>
                  </a:rPr>
                </a:br>
                <a:r>
                  <a:rPr lang="en-US" sz="2240" dirty="0" smtClean="0">
                    <a:latin typeface="Arial" panose="020B0604020202020204" pitchFamily="34" charset="0"/>
                    <a:cs typeface="Arial" panose="020B0604020202020204" pitchFamily="34" charset="0"/>
                  </a:rPr>
                  <a:t>How </a:t>
                </a:r>
                <a:r>
                  <a:rPr lang="en-US" sz="2240" dirty="0">
                    <a:latin typeface="Arial" panose="020B0604020202020204" pitchFamily="34" charset="0"/>
                    <a:cs typeface="Arial" panose="020B0604020202020204" pitchFamily="34" charset="0"/>
                  </a:rPr>
                  <a:t>many whole tables can she trim with one roll?</a:t>
                </a:r>
                <a:endParaRPr lang="en-US" sz="2240" dirty="0" smtClean="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19" y="1212293"/>
                <a:ext cx="5231933" cy="5412892"/>
              </a:xfrm>
              <a:prstGeom prst="rect">
                <a:avLst/>
              </a:prstGeom>
              <a:blipFill rotWithShape="0">
                <a:blip r:embed="rId4"/>
                <a:stretch>
                  <a:fillRect l="-1397" t="-788" r="-2212" b="-1464"/>
                </a:stretch>
              </a:blipFill>
            </p:spPr>
            <p:txBody>
              <a:bodyPr/>
              <a:lstStyle/>
              <a:p>
                <a:r>
                  <a:rPr lang="en-US">
                    <a:noFill/>
                  </a:rPr>
                  <a:t> </a:t>
                </a:r>
              </a:p>
            </p:txBody>
          </p:sp>
        </mc:Fallback>
      </mc:AlternateContent>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766050586"/>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 – </a:t>
            </a:r>
            <a:r>
              <a:rPr lang="en-US"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p:sp>
        <p:nvSpPr>
          <p:cNvPr id="3" name="Rectangle 2"/>
          <p:cNvSpPr/>
          <p:nvPr/>
        </p:nvSpPr>
        <p:spPr>
          <a:xfrm>
            <a:off x="251519" y="1212293"/>
            <a:ext cx="5231933" cy="5693866"/>
          </a:xfrm>
          <a:prstGeom prst="rect">
            <a:avLst/>
          </a:prstGeom>
        </p:spPr>
        <p:txBody>
          <a:bodyPr wrap="square">
            <a:spAutoFit/>
          </a:bodyPr>
          <a:lstStyle/>
          <a:p>
            <a:pPr marL="457200" indent="-457200">
              <a:buClr>
                <a:srgbClr val="C00000"/>
              </a:buClr>
              <a:buFont typeface="+mj-lt"/>
              <a:buAutoNum type="arabicPeriod" startAt="4"/>
              <a:tabLst>
                <a:tab pos="857250" algn="l"/>
              </a:tabLst>
            </a:pPr>
            <a:r>
              <a:rPr lang="en-US" sz="2700" dirty="0">
                <a:latin typeface="Arial" panose="020B0604020202020204" pitchFamily="34" charset="0"/>
                <a:cs typeface="Arial" panose="020B0604020202020204" pitchFamily="34" charset="0"/>
              </a:rPr>
              <a:t>In a triangle, angle ABC is 48° and angle ACB is twice the size of angle </a:t>
            </a:r>
            <a:r>
              <a:rPr lang="en-US" sz="2700" dirty="0" smtClean="0">
                <a:latin typeface="Arial" panose="020B0604020202020204" pitchFamily="34" charset="0"/>
                <a:cs typeface="Arial" panose="020B0604020202020204" pitchFamily="34" charset="0"/>
              </a:rPr>
              <a:t>BAC.</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What </a:t>
            </a:r>
            <a:r>
              <a:rPr lang="en-US" sz="2700" dirty="0">
                <a:latin typeface="Arial" panose="020B0604020202020204" pitchFamily="34" charset="0"/>
                <a:cs typeface="Arial" panose="020B0604020202020204" pitchFamily="34" charset="0"/>
              </a:rPr>
              <a:t>is the size of angle BAC</a:t>
            </a:r>
            <a:r>
              <a:rPr lang="en-US" sz="27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6"/>
              <a:tabLst>
                <a:tab pos="857250" algn="l"/>
              </a:tabLst>
            </a:pPr>
            <a:r>
              <a:rPr lang="en-US" sz="2700" b="1" dirty="0" smtClean="0">
                <a:solidFill>
                  <a:srgbClr val="FF0000"/>
                </a:solidFill>
                <a:latin typeface="Arial" panose="020B0604020202020204" pitchFamily="34" charset="0"/>
                <a:cs typeface="Arial" panose="020B0604020202020204" pitchFamily="34" charset="0"/>
              </a:rPr>
              <a:t>R</a:t>
            </a:r>
            <a:r>
              <a:rPr lang="en-US" sz="2700" dirty="0" smtClean="0">
                <a:latin typeface="Arial" panose="020B0604020202020204" pitchFamily="34" charset="0"/>
                <a:cs typeface="Arial" panose="020B0604020202020204" pitchFamily="34" charset="0"/>
              </a:rPr>
              <a:t>  Kirsty </a:t>
            </a:r>
            <a:r>
              <a:rPr lang="en-US" sz="2700" dirty="0">
                <a:latin typeface="Arial" panose="020B0604020202020204" pitchFamily="34" charset="0"/>
                <a:cs typeface="Arial" panose="020B0604020202020204" pitchFamily="34" charset="0"/>
              </a:rPr>
              <a:t>has a cylindrical plastic food container. The radius is 6.4cm and the height is </a:t>
            </a:r>
            <a:r>
              <a:rPr lang="en-US" sz="2700" dirty="0" smtClean="0">
                <a:latin typeface="Arial" panose="020B0604020202020204" pitchFamily="34" charset="0"/>
                <a:cs typeface="Arial" panose="020B0604020202020204" pitchFamily="34" charset="0"/>
              </a:rPr>
              <a:t>12cm.</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Kirsty </a:t>
            </a:r>
            <a:r>
              <a:rPr lang="en-US" sz="2700" dirty="0">
                <a:latin typeface="Arial" panose="020B0604020202020204" pitchFamily="34" charset="0"/>
                <a:cs typeface="Arial" panose="020B0604020202020204" pitchFamily="34" charset="0"/>
              </a:rPr>
              <a:t>has 1500 ml of Juice to put in the </a:t>
            </a:r>
            <a:r>
              <a:rPr lang="en-US" sz="2700" dirty="0" smtClean="0">
                <a:latin typeface="Arial" panose="020B0604020202020204" pitchFamily="34" charset="0"/>
                <a:cs typeface="Arial" panose="020B0604020202020204" pitchFamily="34" charset="0"/>
              </a:rPr>
              <a:t>container.</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Will </a:t>
            </a:r>
            <a:r>
              <a:rPr lang="en-US" sz="2700" dirty="0">
                <a:latin typeface="Arial" panose="020B0604020202020204" pitchFamily="34" charset="0"/>
                <a:cs typeface="Arial" panose="020B0604020202020204" pitchFamily="34" charset="0"/>
              </a:rPr>
              <a:t>the container hold all the juice? </a:t>
            </a:r>
            <a:r>
              <a:rPr lang="en-US" sz="2700" dirty="0" smtClean="0">
                <a:latin typeface="Arial" panose="020B0604020202020204" pitchFamily="34" charset="0"/>
                <a:cs typeface="Arial" panose="020B0604020202020204" pitchFamily="34" charset="0"/>
              </a:rPr>
              <a:t>(1ml </a:t>
            </a:r>
            <a:r>
              <a:rPr lang="en-US" sz="2700" dirty="0">
                <a:latin typeface="Arial" panose="020B0604020202020204" pitchFamily="34" charset="0"/>
                <a:cs typeface="Arial" panose="020B0604020202020204" pitchFamily="34" charset="0"/>
              </a:rPr>
              <a:t>= 1cm</a:t>
            </a:r>
            <a:r>
              <a:rPr lang="en-US" sz="2700" baseline="30000" dirty="0">
                <a:latin typeface="Arial" panose="020B0604020202020204" pitchFamily="34" charset="0"/>
                <a:cs typeface="Arial" panose="020B0604020202020204" pitchFamily="34" charset="0"/>
              </a:rPr>
              <a:t>3</a:t>
            </a:r>
            <a:r>
              <a:rPr lang="en-US" sz="2700" dirty="0">
                <a:latin typeface="Arial" panose="020B0604020202020204" pitchFamily="34" charset="0"/>
                <a:cs typeface="Arial" panose="020B0604020202020204" pitchFamily="34" charset="0"/>
              </a:rPr>
              <a:t>)</a:t>
            </a:r>
            <a:endParaRPr lang="en-US" sz="27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4319" y="3284984"/>
            <a:ext cx="664145" cy="681999"/>
          </a:xfrm>
          <a:prstGeom prst="rect">
            <a:avLst/>
          </a:prstGeom>
        </p:spPr>
      </p:pic>
    </p:spTree>
    <p:extLst>
      <p:ext uri="{BB962C8B-B14F-4D97-AF65-F5344CB8AC3E}">
        <p14:creationId xmlns:p14="http://schemas.microsoft.com/office/powerpoint/2010/main" val="488682817"/>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 – </a:t>
            </a:r>
            <a:r>
              <a:rPr lang="en-US"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p:sp>
        <p:nvSpPr>
          <p:cNvPr id="3" name="Rectangle 2"/>
          <p:cNvSpPr/>
          <p:nvPr/>
        </p:nvSpPr>
        <p:spPr>
          <a:xfrm>
            <a:off x="251519" y="1212293"/>
            <a:ext cx="5231933" cy="5401479"/>
          </a:xfrm>
          <a:prstGeom prst="rect">
            <a:avLst/>
          </a:prstGeom>
        </p:spPr>
        <p:txBody>
          <a:bodyPr wrap="square">
            <a:spAutoFit/>
          </a:bodyPr>
          <a:lstStyle/>
          <a:p>
            <a:pPr marL="457200" indent="-457200">
              <a:buClr>
                <a:srgbClr val="C00000"/>
              </a:buClr>
              <a:buFont typeface="+mj-lt"/>
              <a:buAutoNum type="arabicPeriod" startAt="5"/>
              <a:tabLst>
                <a:tab pos="857250" algn="l"/>
              </a:tabLst>
            </a:pPr>
            <a:r>
              <a:rPr lang="en-US" sz="2300" dirty="0">
                <a:latin typeface="Arial" panose="020B0604020202020204" pitchFamily="34" charset="0"/>
                <a:cs typeface="Arial" panose="020B0604020202020204" pitchFamily="34" charset="0"/>
              </a:rPr>
              <a:t>Trevor is lining the outside edge of his vegetable patch with flexible plastic edging. The edging comes in rolls of 1.2 m long</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many rolls of edging will Trevor need to complete the perimeter?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area of Trevor's vegetable </a:t>
            </a:r>
            <a:r>
              <a:rPr lang="en-US" sz="2300" dirty="0" smtClean="0">
                <a:latin typeface="Arial" panose="020B0604020202020204" pitchFamily="34" charset="0"/>
                <a:cs typeface="Arial" panose="020B0604020202020204" pitchFamily="34" charset="0"/>
              </a:rPr>
              <a:t>patch?</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your answer to 2 </a:t>
            </a:r>
            <a:r>
              <a:rPr lang="en-US" sz="2300" dirty="0" err="1">
                <a:latin typeface="Arial" panose="020B0604020202020204" pitchFamily="34" charset="0"/>
                <a:cs typeface="Arial" panose="020B0604020202020204" pitchFamily="34" charset="0"/>
              </a:rPr>
              <a:t>d.p.</a:t>
            </a:r>
            <a:endParaRPr lang="en-US" sz="23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1179001" y="2703789"/>
            <a:ext cx="3626979" cy="1666446"/>
          </a:xfrm>
          <a:prstGeom prst="rect">
            <a:avLst/>
          </a:prstGeom>
          <a:noFill/>
          <a:ln w="9525">
            <a:noFill/>
            <a:miter lim="800000"/>
            <a:headEnd/>
            <a:tailEnd/>
          </a:ln>
          <a:effectLst/>
        </p:spPr>
      </p:pic>
    </p:spTree>
    <p:extLst>
      <p:ext uri="{BB962C8B-B14F-4D97-AF65-F5344CB8AC3E}">
        <p14:creationId xmlns:p14="http://schemas.microsoft.com/office/powerpoint/2010/main" val="1300789733"/>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 – </a:t>
            </a:r>
            <a:r>
              <a:rPr lang="en-US"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p:sp>
        <p:nvSpPr>
          <p:cNvPr id="3" name="Rectangle 2"/>
          <p:cNvSpPr/>
          <p:nvPr/>
        </p:nvSpPr>
        <p:spPr>
          <a:xfrm>
            <a:off x="251519" y="1212293"/>
            <a:ext cx="5231933" cy="5586145"/>
          </a:xfrm>
          <a:prstGeom prst="rect">
            <a:avLst/>
          </a:prstGeom>
        </p:spPr>
        <p:txBody>
          <a:bodyPr wrap="square">
            <a:spAutoFit/>
          </a:bodyPr>
          <a:lstStyle/>
          <a:p>
            <a:pPr marL="457200" indent="-457200">
              <a:buClr>
                <a:srgbClr val="C00000"/>
              </a:buClr>
              <a:buFont typeface="+mj-lt"/>
              <a:buAutoNum type="arabicPeriod" startAt="7"/>
              <a:tabLst>
                <a:tab pos="857250" algn="l"/>
              </a:tabLst>
            </a:pPr>
            <a:r>
              <a:rPr lang="en-US" sz="2100" dirty="0" smtClean="0">
                <a:latin typeface="Arial" panose="020B0604020202020204" pitchFamily="34" charset="0"/>
                <a:cs typeface="Arial" panose="020B0604020202020204" pitchFamily="34" charset="0"/>
              </a:rPr>
              <a:t>Graham </a:t>
            </a:r>
            <a:r>
              <a:rPr lang="en-US" sz="2100" dirty="0">
                <a:latin typeface="Arial" panose="020B0604020202020204" pitchFamily="34" charset="0"/>
                <a:cs typeface="Arial" panose="020B0604020202020204" pitchFamily="34" charset="0"/>
              </a:rPr>
              <a:t>is </a:t>
            </a:r>
            <a:r>
              <a:rPr lang="en-US" sz="2100" dirty="0" smtClean="0">
                <a:latin typeface="Arial" panose="020B0604020202020204" pitchFamily="34" charset="0"/>
                <a:cs typeface="Arial" panose="020B0604020202020204" pitchFamily="34" charset="0"/>
              </a:rPr>
              <a:t>fitting </a:t>
            </a:r>
            <a:r>
              <a:rPr lang="en-US" sz="2100" dirty="0">
                <a:latin typeface="Arial" panose="020B0604020202020204" pitchFamily="34" charset="0"/>
                <a:cs typeface="Arial" panose="020B0604020202020204" pitchFamily="34" charset="0"/>
              </a:rPr>
              <a:t>a semicircular </a:t>
            </a:r>
            <a:r>
              <a:rPr lang="en-US" sz="2100" dirty="0" smtClean="0">
                <a:latin typeface="Arial" panose="020B0604020202020204" pitchFamily="34" charset="0"/>
                <a:cs typeface="Arial" panose="020B0604020202020204" pitchFamily="34" charset="0"/>
              </a:rPr>
              <a:t>stained </a:t>
            </a:r>
            <a:r>
              <a:rPr lang="en-US" sz="2100" dirty="0">
                <a:latin typeface="Arial" panose="020B0604020202020204" pitchFamily="34" charset="0"/>
                <a:cs typeface="Arial" panose="020B0604020202020204" pitchFamily="34" charset="0"/>
              </a:rPr>
              <a:t>glass window in his door</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window has a width of </a:t>
            </a:r>
            <a:r>
              <a:rPr lang="en-US" sz="2100" dirty="0" smtClean="0">
                <a:latin typeface="Arial" panose="020B0604020202020204" pitchFamily="34" charset="0"/>
                <a:cs typeface="Arial" panose="020B0604020202020204" pitchFamily="34" charset="0"/>
              </a:rPr>
              <a:t>40cm.</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He </a:t>
            </a:r>
            <a:r>
              <a:rPr lang="en-US" sz="2100" dirty="0">
                <a:latin typeface="Arial" panose="020B0604020202020204" pitchFamily="34" charset="0"/>
                <a:cs typeface="Arial" panose="020B0604020202020204" pitchFamily="34" charset="0"/>
              </a:rPr>
              <a:t>needs to buy enough lead strips to go around the window and between the three glass </a:t>
            </a:r>
            <a:r>
              <a:rPr lang="en-US" sz="2100" dirty="0" smtClean="0">
                <a:latin typeface="Arial" panose="020B0604020202020204" pitchFamily="34" charset="0"/>
                <a:cs typeface="Arial" panose="020B0604020202020204" pitchFamily="34" charset="0"/>
              </a:rPr>
              <a:t>sectors.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much lead will Graham need to buy</a:t>
            </a:r>
            <a:r>
              <a:rPr lang="en-US" sz="21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7"/>
              <a:tabLst>
                <a:tab pos="857250" algn="l"/>
              </a:tabLst>
            </a:pPr>
            <a:r>
              <a:rPr lang="en-US" sz="2100" dirty="0">
                <a:latin typeface="Arial" panose="020B0604020202020204" pitchFamily="34" charset="0"/>
                <a:cs typeface="Arial" panose="020B0604020202020204" pitchFamily="34" charset="0"/>
              </a:rPr>
              <a:t>The length of a rectangular garden plot is </a:t>
            </a:r>
            <a:r>
              <a:rPr lang="en-US" sz="2100" i="1" dirty="0">
                <a:latin typeface="Arial" panose="020B0604020202020204" pitchFamily="34" charset="0"/>
                <a:cs typeface="Arial" panose="020B0604020202020204" pitchFamily="34" charset="0"/>
              </a:rPr>
              <a:t>n</a:t>
            </a:r>
            <a:r>
              <a:rPr lang="en-US" sz="2100" dirty="0">
                <a:latin typeface="Arial" panose="020B0604020202020204" pitchFamily="34" charset="0"/>
                <a:cs typeface="Arial" panose="020B0604020202020204" pitchFamily="34" charset="0"/>
              </a:rPr>
              <a:t> + 4 and the width is </a:t>
            </a:r>
            <a:r>
              <a:rPr lang="en-US" sz="2100" i="1" dirty="0">
                <a:latin typeface="Arial" panose="020B0604020202020204" pitchFamily="34" charset="0"/>
                <a:cs typeface="Arial" panose="020B0604020202020204" pitchFamily="34" charset="0"/>
              </a:rPr>
              <a:t>n</a:t>
            </a:r>
            <a:r>
              <a:rPr lang="en-US" sz="2100" dirty="0">
                <a:latin typeface="Arial" panose="020B0604020202020204" pitchFamily="34" charset="0"/>
                <a:cs typeface="Arial" panose="020B0604020202020204" pitchFamily="34" charset="0"/>
              </a:rPr>
              <a:t> + </a:t>
            </a:r>
            <a:r>
              <a:rPr lang="en-US" sz="2100" dirty="0" smtClean="0">
                <a:latin typeface="Arial" panose="020B0604020202020204" pitchFamily="34" charset="0"/>
                <a:cs typeface="Arial" panose="020B0604020202020204" pitchFamily="34" charset="0"/>
              </a:rPr>
              <a:t>2.</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an expression for the area of the garden </a:t>
            </a:r>
            <a:r>
              <a:rPr lang="en-US" sz="2100" dirty="0" smtClean="0">
                <a:latin typeface="Arial" panose="020B0604020202020204" pitchFamily="34" charset="0"/>
                <a:cs typeface="Arial" panose="020B0604020202020204" pitchFamily="34" charset="0"/>
              </a:rPr>
              <a:t>plot.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Simplify </a:t>
            </a:r>
            <a:r>
              <a:rPr lang="en-US" sz="2100" dirty="0">
                <a:latin typeface="Arial" panose="020B0604020202020204" pitchFamily="34" charset="0"/>
                <a:cs typeface="Arial" panose="020B0604020202020204" pitchFamily="34" charset="0"/>
              </a:rPr>
              <a:t>your answer.</a:t>
            </a:r>
            <a:endParaRPr lang="en-US" sz="21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1907704" y="1988838"/>
            <a:ext cx="2160240" cy="1152130"/>
          </a:xfrm>
          <a:prstGeom prst="rect">
            <a:avLst/>
          </a:prstGeom>
          <a:noFill/>
          <a:ln w="9525">
            <a:noFill/>
            <a:miter lim="800000"/>
            <a:headEnd/>
            <a:tailEnd/>
          </a:ln>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5051257"/>
            <a:ext cx="664145" cy="681999"/>
          </a:xfrm>
          <a:prstGeom prst="rect">
            <a:avLst/>
          </a:prstGeom>
        </p:spPr>
      </p:pic>
    </p:spTree>
    <p:extLst>
      <p:ext uri="{BB962C8B-B14F-4D97-AF65-F5344CB8AC3E}">
        <p14:creationId xmlns:p14="http://schemas.microsoft.com/office/powerpoint/2010/main" val="3499724458"/>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 – </a:t>
            </a:r>
            <a:r>
              <a:rPr lang="en-US"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9" name="Group 8"/>
          <p:cNvGrpSpPr/>
          <p:nvPr/>
        </p:nvGrpSpPr>
        <p:grpSpPr>
          <a:xfrm>
            <a:off x="305905" y="1268760"/>
            <a:ext cx="5130191" cy="5298974"/>
            <a:chOff x="3483872" y="1089031"/>
            <a:chExt cx="5264592" cy="5298974"/>
          </a:xfrm>
        </p:grpSpPr>
        <p:sp>
          <p:nvSpPr>
            <p:cNvPr id="10" name="Round Diagonal Corner Rectangle 9"/>
            <p:cNvSpPr/>
            <p:nvPr/>
          </p:nvSpPr>
          <p:spPr>
            <a:xfrm>
              <a:off x="3491880" y="1089031"/>
              <a:ext cx="5256584" cy="529897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4616648"/>
            </a:xfrm>
            <a:prstGeom prst="rect">
              <a:avLst/>
            </a:prstGeom>
          </p:spPr>
          <p:txBody>
            <a:bodyPr wrap="square">
              <a:spAutoFit/>
            </a:bodyPr>
            <a:lstStyle/>
            <a:p>
              <a:pPr>
                <a:spcAft>
                  <a:spcPts val="0"/>
                </a:spcAft>
                <a:tabLst>
                  <a:tab pos="4972050" algn="r"/>
                </a:tabLst>
              </a:pPr>
              <a:r>
                <a:rPr lang="en-US" sz="2100" dirty="0"/>
                <a:t>OAB is a sector of a circular garden, centre O.</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This sector is to be filled with red flowers</a:t>
              </a:r>
              <a:r>
                <a:rPr lang="en-US" sz="2100" dirty="0" smtClean="0"/>
                <a:t>.</a:t>
              </a:r>
            </a:p>
            <a:p>
              <a:pPr>
                <a:spcAft>
                  <a:spcPts val="0"/>
                </a:spcAft>
                <a:tabLst>
                  <a:tab pos="4972050" algn="r"/>
                </a:tabLst>
              </a:pPr>
              <a:r>
                <a:rPr lang="en-US" sz="2100" dirty="0"/>
                <a:t>The radius of the circle is 215 cm.</a:t>
              </a:r>
            </a:p>
            <a:p>
              <a:pPr>
                <a:spcAft>
                  <a:spcPts val="0"/>
                </a:spcAft>
                <a:tabLst>
                  <a:tab pos="4972050" algn="r"/>
                </a:tabLst>
              </a:pPr>
              <a:r>
                <a:rPr lang="en-US" sz="2100" dirty="0"/>
                <a:t>The angle of the sector is 45°.</a:t>
              </a:r>
            </a:p>
            <a:p>
              <a:pPr>
                <a:spcAft>
                  <a:spcPts val="0"/>
                </a:spcAft>
                <a:tabLst>
                  <a:tab pos="4972050" algn="r"/>
                </a:tabLst>
              </a:pPr>
              <a:r>
                <a:rPr lang="en-US" sz="2100" dirty="0"/>
                <a:t>Calculate the area of sector OAB.</a:t>
              </a:r>
            </a:p>
            <a:p>
              <a:pPr>
                <a:spcAft>
                  <a:spcPts val="0"/>
                </a:spcAft>
                <a:tabLst>
                  <a:tab pos="4972050" algn="r"/>
                </a:tabLst>
              </a:pPr>
              <a:r>
                <a:rPr lang="en-US" sz="2100" dirty="0"/>
                <a:t>Give your answer correct to 3 significant figures. </a:t>
              </a:r>
              <a:r>
                <a:rPr lang="en-US" sz="2100" dirty="0" smtClean="0"/>
                <a:t>	</a:t>
              </a:r>
              <a:r>
                <a:rPr lang="en-US" sz="2100" b="1" dirty="0" smtClean="0"/>
                <a:t>(</a:t>
              </a:r>
              <a:r>
                <a:rPr lang="en-US" sz="2100" b="1" dirty="0"/>
                <a:t>2 marks)</a:t>
              </a:r>
              <a:endParaRPr lang="en-US" sz="2100" b="1" dirty="0"/>
            </a:p>
          </p:txBody>
        </p:sp>
      </p:grpSp>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1691680" y="2267834"/>
            <a:ext cx="3651609" cy="1825805"/>
          </a:xfrm>
          <a:prstGeom prst="rect">
            <a:avLst/>
          </a:prstGeom>
          <a:noFill/>
          <a:ln w="9525">
            <a:noFill/>
            <a:miter lim="800000"/>
            <a:headEnd/>
            <a:tailEnd/>
          </a:ln>
          <a:effectLst/>
        </p:spPr>
      </p:pic>
    </p:spTree>
    <p:extLst>
      <p:ext uri="{BB962C8B-B14F-4D97-AF65-F5344CB8AC3E}">
        <p14:creationId xmlns:p14="http://schemas.microsoft.com/office/powerpoint/2010/main" val="1764335093"/>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7833"/>
            <a:ext cx="7560840" cy="641655"/>
          </a:xfrm>
        </p:spPr>
        <p:txBody>
          <a:bodyPr>
            <a:noAutofit/>
          </a:bodyPr>
          <a:lstStyle/>
          <a:p>
            <a:r>
              <a:rPr lang="en-GB" sz="4000" dirty="0" smtClean="0"/>
              <a:t>17 – </a:t>
            </a:r>
            <a:r>
              <a:rPr lang="en-US"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7315"/>
            <a:ext cx="697992" cy="353653"/>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p:sp>
        <p:nvSpPr>
          <p:cNvPr id="3" name="Rectangle 2"/>
          <p:cNvSpPr/>
          <p:nvPr/>
        </p:nvSpPr>
        <p:spPr>
          <a:xfrm>
            <a:off x="251519" y="1212293"/>
            <a:ext cx="5231933" cy="2569934"/>
          </a:xfrm>
          <a:prstGeom prst="rect">
            <a:avLst/>
          </a:prstGeom>
        </p:spPr>
        <p:txBody>
          <a:bodyPr wrap="square">
            <a:spAutoFit/>
          </a:bodyPr>
          <a:lstStyle/>
          <a:p>
            <a:pPr marL="571500" indent="-571500">
              <a:buClr>
                <a:srgbClr val="C00000"/>
              </a:buClr>
              <a:buFont typeface="+mj-lt"/>
              <a:buAutoNum type="arabicPeriod" startAt="10"/>
              <a:tabLst>
                <a:tab pos="857250" algn="l"/>
              </a:tabLst>
            </a:pPr>
            <a:r>
              <a:rPr lang="en-US" sz="2300" b="1" dirty="0">
                <a:solidFill>
                  <a:srgbClr val="FF0000"/>
                </a:solidFill>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Elias </a:t>
            </a:r>
            <a:r>
              <a:rPr lang="en-US" sz="2300" dirty="0">
                <a:latin typeface="Arial" panose="020B0604020202020204" pitchFamily="34" charset="0"/>
                <a:cs typeface="Arial" panose="020B0604020202020204" pitchFamily="34" charset="0"/>
              </a:rPr>
              <a:t>is doing a sand art </a:t>
            </a:r>
            <a:r>
              <a:rPr lang="en-US" sz="2300" dirty="0" smtClean="0">
                <a:latin typeface="Arial" panose="020B0604020202020204" pitchFamily="34" charset="0"/>
                <a:cs typeface="Arial" panose="020B0604020202020204" pitchFamily="34" charset="0"/>
              </a:rPr>
              <a:t>project.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His </a:t>
            </a:r>
            <a:r>
              <a:rPr lang="en-US" sz="2300" dirty="0">
                <a:latin typeface="Arial" panose="020B0604020202020204" pitchFamily="34" charset="0"/>
                <a:cs typeface="Arial" panose="020B0604020202020204" pitchFamily="34" charset="0"/>
              </a:rPr>
              <a:t>container shape is a square-based pyramid on top of a cuboid.</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He has </a:t>
            </a:r>
            <a:r>
              <a:rPr lang="en-US" sz="2300" dirty="0" smtClean="0">
                <a:latin typeface="Arial" panose="020B0604020202020204" pitchFamily="34" charset="0"/>
                <a:cs typeface="Arial" panose="020B0604020202020204" pitchFamily="34" charset="0"/>
              </a:rPr>
              <a:t>100cm</a:t>
            </a:r>
            <a:r>
              <a:rPr lang="en-US" sz="2300" baseline="30000" dirty="0" smtClean="0">
                <a:latin typeface="Arial" panose="020B0604020202020204" pitchFamily="34" charset="0"/>
                <a:cs typeface="Arial" panose="020B0604020202020204" pitchFamily="34" charset="0"/>
              </a:rPr>
              <a:t>3 </a:t>
            </a:r>
            <a:r>
              <a:rPr lang="en-US" sz="2300" dirty="0" smtClean="0">
                <a:latin typeface="Arial" panose="020B0604020202020204" pitchFamily="34" charset="0"/>
                <a:cs typeface="Arial" panose="020B0604020202020204" pitchFamily="34" charset="0"/>
              </a:rPr>
              <a:t>of sand.</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Does </a:t>
            </a:r>
            <a:r>
              <a:rPr lang="en-US" sz="2300" dirty="0">
                <a:latin typeface="Arial" panose="020B0604020202020204" pitchFamily="34" charset="0"/>
                <a:cs typeface="Arial" panose="020B0604020202020204" pitchFamily="34" charset="0"/>
              </a:rPr>
              <a:t>Elias have enough sand to fill his container?</a:t>
            </a:r>
            <a:endParaRPr lang="en-US" sz="23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5051257"/>
            <a:ext cx="664145" cy="681999"/>
          </a:xfrm>
          <a:prstGeom prst="rect">
            <a:avLst/>
          </a:prstGeom>
        </p:spPr>
      </p:pic>
      <p:pic>
        <p:nvPicPr>
          <p:cNvPr id="2" name="Picture 1"/>
          <p:cNvPicPr>
            <a:picLocks noChangeAspect="1"/>
          </p:cNvPicPr>
          <p:nvPr/>
        </p:nvPicPr>
        <p:blipFill>
          <a:blip r:embed="rId6">
            <a:lum contrast="26000"/>
            <a:extLst>
              <a:ext uri="{28A0092B-C50C-407E-A947-70E740481C1C}">
                <a14:useLocalDpi xmlns:a14="http://schemas.microsoft.com/office/drawing/2010/main" val="0"/>
              </a:ext>
            </a:extLst>
          </a:blip>
          <a:stretch>
            <a:fillRect/>
          </a:stretch>
        </p:blipFill>
        <p:spPr>
          <a:xfrm>
            <a:off x="2678464" y="3782226"/>
            <a:ext cx="2777431" cy="2773449"/>
          </a:xfrm>
          <a:prstGeom prst="rect">
            <a:avLst/>
          </a:prstGeom>
          <a:noFill/>
          <a:ln w="9525">
            <a:noFill/>
            <a:miter lim="800000"/>
            <a:headEnd/>
            <a:tailEnd/>
          </a:ln>
          <a:effectLst/>
        </p:spPr>
      </p:pic>
      <p:sp>
        <p:nvSpPr>
          <p:cNvPr id="9" name="Rectangle 8"/>
          <p:cNvSpPr/>
          <p:nvPr/>
        </p:nvSpPr>
        <p:spPr>
          <a:xfrm flipH="1">
            <a:off x="251520" y="4217020"/>
            <a:ext cx="2260015" cy="230832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Q10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Volume of a pyramid</a:t>
            </a:r>
          </a:p>
          <a:p>
            <a:r>
              <a:rPr lang="en-US" sz="2400" dirty="0" smtClean="0">
                <a:solidFill>
                  <a:schemeClr val="tx1"/>
                </a:solidFill>
                <a:latin typeface="Arial" panose="020B0604020202020204" pitchFamily="34" charset="0"/>
                <a:cs typeface="Arial" panose="020B0604020202020204" pitchFamily="34" charset="0"/>
              </a:rPr>
              <a:t>= 1/3 x </a:t>
            </a:r>
            <a:r>
              <a:rPr lang="en-US" sz="2400" dirty="0">
                <a:solidFill>
                  <a:schemeClr val="tx1"/>
                </a:solidFill>
                <a:latin typeface="Arial" panose="020B0604020202020204" pitchFamily="34" charset="0"/>
                <a:cs typeface="Arial" panose="020B0604020202020204" pitchFamily="34" charset="0"/>
              </a:rPr>
              <a:t>area of base x vertical height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059146"/>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18.1 </a:t>
            </a:r>
            <a:r>
              <a:rPr lang="en-GB" sz="3200" dirty="0" smtClean="0"/>
              <a:t>– </a:t>
            </a:r>
            <a:r>
              <a:rPr lang="en-GB" sz="3200" dirty="0" smtClean="0"/>
              <a:t>Multiplying and Dividing Fractions</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516895"/>
              </a:xfrm>
              <a:prstGeom prst="rect">
                <a:avLst/>
              </a:prstGeom>
            </p:spPr>
            <p:txBody>
              <a:bodyPr wrap="square">
                <a:spAutoFit/>
              </a:bodyPr>
              <a:lstStyle/>
              <a:p>
                <a:pPr marL="457200" indent="-457200">
                  <a:lnSpc>
                    <a:spcPts val="4700"/>
                  </a:lnSpc>
                  <a:buClr>
                    <a:srgbClr val="C00000"/>
                  </a:buClr>
                  <a:buFont typeface="+mj-lt"/>
                  <a:buAutoNum type="arabicPeriod"/>
                  <a:tabLst>
                    <a:tab pos="804863" algn="l"/>
                  </a:tabLst>
                </a:pPr>
                <a:r>
                  <a:rPr lang="en-US" sz="2600" dirty="0" smtClean="0">
                    <a:latin typeface="Arial" panose="020B0604020202020204" pitchFamily="34" charset="0"/>
                    <a:cs typeface="Arial" panose="020B0604020202020204" pitchFamily="34" charset="0"/>
                  </a:rPr>
                  <a:t>Work out</a:t>
                </a:r>
              </a:p>
              <a:p>
                <a:pPr marL="914400" lvl="1" indent="-457200">
                  <a:lnSpc>
                    <a:spcPts val="4700"/>
                  </a:lnSpc>
                  <a:buClr>
                    <a:srgbClr val="C00000"/>
                  </a:buClr>
                  <a:buFont typeface="+mj-lt"/>
                  <a:buAutoNum type="alphaLcPeriod"/>
                  <a:tabLst>
                    <a:tab pos="804863" algn="l"/>
                    <a:tab pos="3035300" algn="l"/>
                  </a:tabLst>
                </a:pPr>
                <a:r>
                  <a:rPr lang="en-US" sz="2600" dirty="0" smtClean="0">
                    <a:latin typeface="Arial" panose="020B0604020202020204" pitchFamily="34" charset="0"/>
                    <a:cs typeface="Arial" panose="020B0604020202020204" pitchFamily="34" charset="0"/>
                  </a:rPr>
                  <a:t>1</a:t>
                </a:r>
                <a14:m>
                  <m:oMath xmlns:m="http://schemas.openxmlformats.org/officeDocument/2006/math">
                    <m:f>
                      <m:fPr>
                        <m:ctrlPr>
                          <a:rPr lang="en-US" sz="2600" i="1" smtClean="0">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5</m:t>
                        </m:r>
                      </m:num>
                      <m:den>
                        <m:r>
                          <a:rPr lang="en-US" sz="2600" b="0" i="1" smtClean="0">
                            <a:latin typeface="Cambria Math" panose="02040503050406030204" pitchFamily="18" charset="0"/>
                            <a:cs typeface="Arial" panose="020B0604020202020204" pitchFamily="34" charset="0"/>
                          </a:rPr>
                          <m:t>8</m:t>
                        </m:r>
                      </m:den>
                    </m:f>
                  </m:oMath>
                </a14:m>
                <a:r>
                  <a:rPr lang="en-US" sz="2600" dirty="0" smtClean="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2</m:t>
                        </m:r>
                      </m:num>
                      <m:den>
                        <m:r>
                          <a:rPr lang="en-US" sz="2600" b="0" i="1" smtClean="0">
                            <a:latin typeface="Cambria Math" panose="02040503050406030204" pitchFamily="18" charset="0"/>
                            <a:cs typeface="Arial" panose="020B0604020202020204" pitchFamily="34" charset="0"/>
                          </a:rPr>
                          <m:t>5</m:t>
                        </m:r>
                      </m:den>
                    </m:f>
                  </m:oMath>
                </a14:m>
                <a:r>
                  <a:rPr lang="en-US" sz="2600" dirty="0" smtClean="0">
                    <a:latin typeface="Arial" panose="020B0604020202020204" pitchFamily="34" charset="0"/>
                    <a:cs typeface="Arial" panose="020B0604020202020204" pitchFamily="34" charset="0"/>
                  </a:rPr>
                  <a:t> =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smtClean="0">
                            <a:latin typeface="Cambria Math" panose="02040503050406030204" pitchFamily="18" charset="0"/>
                            <a:cs typeface="Arial" panose="020B0604020202020204" pitchFamily="34" charset="0"/>
                          </a:rPr>
                          <m:t>□</m:t>
                        </m:r>
                      </m:num>
                      <m:den>
                        <m:r>
                          <a:rPr lang="en-US" sz="2600" i="1">
                            <a:latin typeface="Cambria Math" panose="02040503050406030204" pitchFamily="18" charset="0"/>
                            <a:cs typeface="Arial" panose="020B0604020202020204" pitchFamily="34" charset="0"/>
                          </a:rPr>
                          <m:t>8</m:t>
                        </m:r>
                      </m:den>
                    </m:f>
                  </m:oMath>
                </a14:m>
                <a:r>
                  <a:rPr lang="en-US" sz="2600" dirty="0" smtClean="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2</m:t>
                        </m:r>
                      </m:num>
                      <m:den>
                        <m:r>
                          <a:rPr lang="en-US" sz="2600" b="0" i="1" smtClean="0">
                            <a:latin typeface="Cambria Math" panose="02040503050406030204" pitchFamily="18" charset="0"/>
                            <a:cs typeface="Arial" panose="020B0604020202020204" pitchFamily="34" charset="0"/>
                          </a:rPr>
                          <m:t>5</m:t>
                        </m:r>
                      </m:den>
                    </m:f>
                  </m:oMath>
                </a14:m>
                <a:r>
                  <a:rPr lang="en-US" sz="2600" dirty="0" smtClean="0">
                    <a:latin typeface="Arial" panose="020B0604020202020204" pitchFamily="34" charset="0"/>
                    <a:cs typeface="Arial" panose="020B0604020202020204" pitchFamily="34" charset="0"/>
                  </a:rPr>
                  <a:t>  	</a:t>
                </a:r>
              </a:p>
              <a:p>
                <a:pPr marL="914400" lvl="1" indent="-457200">
                  <a:lnSpc>
                    <a:spcPts val="4700"/>
                  </a:lnSpc>
                  <a:buClr>
                    <a:srgbClr val="C00000"/>
                  </a:buClr>
                  <a:buFont typeface="+mj-lt"/>
                  <a:buAutoNum type="alphaLcPeriod"/>
                  <a:tabLst>
                    <a:tab pos="804863" algn="l"/>
                    <a:tab pos="3035300" algn="l"/>
                  </a:tabLst>
                </a:pPr>
                <a:r>
                  <a:rPr lang="en-US" sz="2600" dirty="0" smtClean="0">
                    <a:latin typeface="Arial" panose="020B0604020202020204" pitchFamily="34" charset="0"/>
                    <a:cs typeface="Arial" panose="020B0604020202020204" pitchFamily="34" charset="0"/>
                  </a:rPr>
                  <a:t>2</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7</m:t>
                        </m:r>
                      </m:num>
                      <m:den>
                        <m:r>
                          <a:rPr lang="en-US" sz="2600" b="0" i="1" smtClean="0">
                            <a:latin typeface="Cambria Math" panose="02040503050406030204" pitchFamily="18" charset="0"/>
                            <a:cs typeface="Arial" panose="020B0604020202020204" pitchFamily="34" charset="0"/>
                          </a:rPr>
                          <m:t>10</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4</m:t>
                        </m:r>
                      </m:den>
                    </m:f>
                  </m:oMath>
                </a14:m>
                <a:endParaRPr lang="en-US" sz="2600" dirty="0" smtClean="0">
                  <a:latin typeface="Arial" panose="020B0604020202020204" pitchFamily="34" charset="0"/>
                  <a:cs typeface="Arial" panose="020B0604020202020204" pitchFamily="34" charset="0"/>
                </a:endParaRPr>
              </a:p>
              <a:p>
                <a:pPr marL="914400" lvl="1" indent="-457200">
                  <a:lnSpc>
                    <a:spcPts val="4700"/>
                  </a:lnSpc>
                  <a:buClr>
                    <a:srgbClr val="C00000"/>
                  </a:buClr>
                  <a:buFont typeface="+mj-lt"/>
                  <a:buAutoNum type="alphaLcPeriod" startAt="3"/>
                  <a:tabLst>
                    <a:tab pos="804863" algn="l"/>
                    <a:tab pos="3035300" algn="l"/>
                  </a:tabLst>
                </a:pPr>
                <a:r>
                  <a:rPr lang="en-US" sz="2600" dirty="0" smtClean="0">
                    <a:latin typeface="Arial" panose="020B0604020202020204" pitchFamily="34" charset="0"/>
                    <a:cs typeface="Arial" panose="020B0604020202020204" pitchFamily="34" charset="0"/>
                  </a:rPr>
                  <a:t>4</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2</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2</m:t>
                        </m:r>
                      </m:num>
                      <m:den>
                        <m:r>
                          <a:rPr lang="en-US" sz="2600" b="0" i="1" smtClean="0">
                            <a:latin typeface="Cambria Math" panose="02040503050406030204" pitchFamily="18" charset="0"/>
                            <a:cs typeface="Arial" panose="020B0604020202020204" pitchFamily="34" charset="0"/>
                          </a:rPr>
                          <m:t>3</m:t>
                        </m:r>
                      </m:den>
                    </m:f>
                  </m:oMath>
                </a14:m>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d.</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a:latin typeface="Cambria Math" panose="02040503050406030204" pitchFamily="18" charset="0"/>
                            <a:cs typeface="Arial" panose="020B0604020202020204" pitchFamily="34" charset="0"/>
                          </a:rPr>
                          <m:t>1</m:t>
                        </m:r>
                      </m:num>
                      <m:den>
                        <m:r>
                          <a:rPr lang="en-US" sz="2600">
                            <a:latin typeface="Cambria Math" panose="02040503050406030204" pitchFamily="18" charset="0"/>
                            <a:cs typeface="Arial" panose="020B0604020202020204" pitchFamily="34" charset="0"/>
                          </a:rPr>
                          <m:t>4</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r>
                      <a:rPr lang="en-US" sz="2600">
                        <a:latin typeface="Cambria Math" panose="02040503050406030204" pitchFamily="18" charset="0"/>
                        <a:cs typeface="Arial" panose="020B0604020202020204" pitchFamily="34" charset="0"/>
                      </a:rPr>
                      <m:t>5</m:t>
                    </m:r>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1</m:t>
                        </m:r>
                      </m:num>
                      <m:den>
                        <m:r>
                          <a:rPr lang="en-US" sz="2600" i="1">
                            <a:latin typeface="Cambria Math" panose="02040503050406030204" pitchFamily="18" charset="0"/>
                            <a:cs typeface="Arial" panose="020B0604020202020204" pitchFamily="34" charset="0"/>
                          </a:rPr>
                          <m:t>3</m:t>
                        </m:r>
                      </m:den>
                    </m:f>
                  </m:oMath>
                </a14:m>
                <a:endParaRPr lang="en-US" sz="2600" dirty="0" smtClean="0">
                  <a:latin typeface="Arial" panose="020B0604020202020204" pitchFamily="34" charset="0"/>
                  <a:cs typeface="Arial" panose="020B0604020202020204" pitchFamily="34" charset="0"/>
                </a:endParaRPr>
              </a:p>
              <a:p>
                <a:pPr marL="914400" lvl="1" indent="-457200">
                  <a:lnSpc>
                    <a:spcPts val="4700"/>
                  </a:lnSpc>
                  <a:buClr>
                    <a:srgbClr val="C00000"/>
                  </a:buClr>
                  <a:buFont typeface="+mj-lt"/>
                  <a:buAutoNum type="alphaLcPeriod" startAt="5"/>
                  <a:tabLst>
                    <a:tab pos="804863" algn="l"/>
                    <a:tab pos="3035300" algn="l"/>
                  </a:tabLst>
                </a:pPr>
                <a14:m>
                  <m:oMath xmlns:m="http://schemas.openxmlformats.org/officeDocument/2006/math">
                    <m:f>
                      <m:fPr>
                        <m:ctrlPr>
                          <a:rPr lang="en-US" sz="2600">
                            <a:latin typeface="Cambria Math" panose="02040503050406030204" pitchFamily="18" charset="0"/>
                            <a:cs typeface="Arial" panose="020B0604020202020204" pitchFamily="34" charset="0"/>
                          </a:rPr>
                        </m:ctrlPr>
                      </m:fPr>
                      <m:num>
                        <m:r>
                          <a:rPr lang="en-US" sz="2600" i="0">
                            <a:latin typeface="Cambria Math" panose="02040503050406030204" pitchFamily="18" charset="0"/>
                            <a:cs typeface="Arial" panose="020B0604020202020204" pitchFamily="34" charset="0"/>
                          </a:rPr>
                          <m:t>3</m:t>
                        </m:r>
                      </m:num>
                      <m:den>
                        <m:r>
                          <a:rPr lang="en-US" sz="2600" i="0">
                            <a:latin typeface="Cambria Math" panose="02040503050406030204" pitchFamily="18" charset="0"/>
                            <a:cs typeface="Arial" panose="020B0604020202020204" pitchFamily="34" charset="0"/>
                          </a:rPr>
                          <m:t>5</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r>
                      <a:rPr lang="en-US" sz="2600">
                        <a:latin typeface="Cambria Math" panose="02040503050406030204" pitchFamily="18" charset="0"/>
                        <a:cs typeface="Arial" panose="020B0604020202020204" pitchFamily="34" charset="0"/>
                      </a:rPr>
                      <m:t>1</m:t>
                    </m:r>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7</m:t>
                        </m:r>
                      </m:num>
                      <m:den>
                        <m:r>
                          <a:rPr lang="en-US" sz="2600" i="1">
                            <a:latin typeface="Cambria Math" panose="02040503050406030204" pitchFamily="18" charset="0"/>
                            <a:cs typeface="Arial" panose="020B0604020202020204" pitchFamily="34" charset="0"/>
                          </a:rPr>
                          <m:t>8</m:t>
                        </m:r>
                      </m:den>
                    </m:f>
                  </m:oMath>
                </a14:m>
                <a:r>
                  <a:rPr lang="en-US" sz="2600" dirty="0" smtClean="0">
                    <a:cs typeface="Arial" panose="020B0604020202020204" pitchFamily="34" charset="0"/>
                  </a:rPr>
                  <a:t>  	</a:t>
                </a:r>
                <a:r>
                  <a:rPr lang="en-US" sz="2600" dirty="0" smtClean="0">
                    <a:solidFill>
                      <a:srgbClr val="C00000"/>
                    </a:solidFill>
                    <a:cs typeface="Arial" panose="020B0604020202020204" pitchFamily="34" charset="0"/>
                  </a:rPr>
                  <a:t>f. </a:t>
                </a:r>
                <a:r>
                  <a:rPr lang="en-US" sz="2600" dirty="0" smtClean="0">
                    <a:cs typeface="Arial" panose="020B0604020202020204" pitchFamily="34" charset="0"/>
                  </a:rPr>
                  <a:t> </a:t>
                </a:r>
                <a14:m>
                  <m:oMath xmlns:m="http://schemas.openxmlformats.org/officeDocument/2006/math">
                    <m:r>
                      <a:rPr lang="en-US" sz="2600" b="0" i="0" smtClean="0">
                        <a:latin typeface="Cambria Math" panose="02040503050406030204" pitchFamily="18" charset="0"/>
                        <a:cs typeface="Arial" panose="020B0604020202020204" pitchFamily="34" charset="0"/>
                      </a:rPr>
                      <m:t> </m:t>
                    </m:r>
                    <m:f>
                      <m:fPr>
                        <m:ctrlPr>
                          <a:rPr lang="en-US" sz="2600">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5</m:t>
                        </m:r>
                      </m:num>
                      <m:den>
                        <m:r>
                          <a:rPr lang="en-US" sz="2600" b="0" i="0" smtClean="0">
                            <a:latin typeface="Cambria Math" panose="02040503050406030204" pitchFamily="18" charset="0"/>
                            <a:cs typeface="Arial" panose="020B0604020202020204" pitchFamily="34" charset="0"/>
                          </a:rPr>
                          <m:t>6</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r>
                      <a:rPr lang="en-US" sz="2600" b="0" i="0" smtClean="0">
                        <a:latin typeface="Cambria Math" panose="02040503050406030204" pitchFamily="18" charset="0"/>
                        <a:cs typeface="Arial" panose="020B0604020202020204" pitchFamily="34" charset="0"/>
                      </a:rPr>
                      <m:t>2</m:t>
                    </m:r>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4</m:t>
                        </m:r>
                      </m:den>
                    </m:f>
                  </m:oMath>
                </a14:m>
                <a:endParaRPr lang="en-US" sz="2600" dirty="0">
                  <a:latin typeface="Arial" panose="020B0604020202020204" pitchFamily="34" charset="0"/>
                  <a:cs typeface="Arial" panose="020B0604020202020204" pitchFamily="34" charset="0"/>
                </a:endParaRPr>
              </a:p>
              <a:p>
                <a:pPr marL="457200" indent="-457200">
                  <a:lnSpc>
                    <a:spcPts val="4700"/>
                  </a:lnSpc>
                  <a:buClr>
                    <a:srgbClr val="C00000"/>
                  </a:buClr>
                  <a:buFont typeface="+mj-lt"/>
                  <a:buAutoNum type="arabicPeriod"/>
                  <a:tabLst>
                    <a:tab pos="804863" algn="l"/>
                  </a:tabLst>
                </a:pPr>
                <a:r>
                  <a:rPr lang="en-US" sz="2600" dirty="0" smtClean="0">
                    <a:latin typeface="Arial" panose="020B0604020202020204" pitchFamily="34" charset="0"/>
                    <a:cs typeface="Arial" panose="020B0604020202020204" pitchFamily="34" charset="0"/>
                  </a:rPr>
                  <a:t>Work out</a:t>
                </a:r>
              </a:p>
              <a:p>
                <a:pPr marL="914400" lvl="1" indent="-457200">
                  <a:lnSpc>
                    <a:spcPts val="4700"/>
                  </a:lnSpc>
                  <a:buClr>
                    <a:srgbClr val="C00000"/>
                  </a:buClr>
                  <a:buFont typeface="+mj-lt"/>
                  <a:buAutoNum type="alphaLcPeriod"/>
                  <a:tabLst>
                    <a:tab pos="804863" algn="l"/>
                    <a:tab pos="3035300" algn="l"/>
                  </a:tabLst>
                </a:pPr>
                <a:r>
                  <a:rPr lang="en-US" sz="2600" dirty="0" smtClean="0">
                    <a:latin typeface="Arial" panose="020B0604020202020204" pitchFamily="34" charset="0"/>
                    <a:cs typeface="Arial" panose="020B0604020202020204" pitchFamily="34" charset="0"/>
                  </a:rPr>
                  <a:t>3</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3</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2</m:t>
                        </m:r>
                      </m:num>
                      <m:den>
                        <m:r>
                          <a:rPr lang="en-US" sz="2600" i="1">
                            <a:latin typeface="Cambria Math" panose="02040503050406030204" pitchFamily="18" charset="0"/>
                            <a:cs typeface="Arial" panose="020B0604020202020204" pitchFamily="34" charset="0"/>
                          </a:rPr>
                          <m:t>5</m:t>
                        </m:r>
                      </m:den>
                    </m:f>
                  </m:oMath>
                </a14:m>
                <a:r>
                  <a:rPr lang="en-US" sz="2600" dirty="0">
                    <a:latin typeface="Arial" panose="020B0604020202020204" pitchFamily="34" charset="0"/>
                    <a:cs typeface="Arial" panose="020B0604020202020204" pitchFamily="34" charset="0"/>
                  </a:rPr>
                  <a:t> 	</a:t>
                </a:r>
                <a:r>
                  <a:rPr lang="en-US" sz="2600" dirty="0">
                    <a:solidFill>
                      <a:srgbClr val="C00000"/>
                    </a:solidFill>
                    <a:latin typeface="Arial" panose="020B0604020202020204" pitchFamily="34" charset="0"/>
                    <a:cs typeface="Arial" panose="020B0604020202020204" pitchFamily="34" charset="0"/>
                  </a:rPr>
                  <a:t>b.</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4</m:t>
                        </m:r>
                      </m:num>
                      <m:den>
                        <m:r>
                          <a:rPr lang="en-US" sz="2600" b="0" i="1" smtClean="0">
                            <a:latin typeface="Cambria Math" panose="02040503050406030204" pitchFamily="18" charset="0"/>
                            <a:cs typeface="Arial" panose="020B0604020202020204" pitchFamily="34" charset="0"/>
                          </a:rPr>
                          <m:t>5</m:t>
                        </m:r>
                      </m:den>
                    </m:f>
                  </m:oMath>
                </a14:m>
                <a:r>
                  <a:rPr lang="en-US" sz="2600" dirty="0">
                    <a:latin typeface="Arial" panose="020B0604020202020204" pitchFamily="34" charset="0"/>
                    <a:cs typeface="Arial" panose="020B0604020202020204" pitchFamily="34" charset="0"/>
                  </a:rPr>
                  <a:t> x </a:t>
                </a:r>
                <a:r>
                  <a:rPr lang="en-US" sz="2600" dirty="0" smtClean="0">
                    <a:latin typeface="Arial" panose="020B0604020202020204" pitchFamily="34" charset="0"/>
                    <a:cs typeface="Arial" panose="020B0604020202020204" pitchFamily="34" charset="0"/>
                  </a:rPr>
                  <a:t>1</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8</m:t>
                        </m:r>
                      </m:den>
                    </m:f>
                  </m:oMath>
                </a14:m>
                <a:endParaRPr lang="en-US" sz="2600" dirty="0">
                  <a:latin typeface="Arial" panose="020B0604020202020204" pitchFamily="34" charset="0"/>
                  <a:cs typeface="Arial" panose="020B0604020202020204" pitchFamily="34" charset="0"/>
                </a:endParaRPr>
              </a:p>
              <a:p>
                <a:pPr marL="914400" lvl="1" indent="-457200">
                  <a:lnSpc>
                    <a:spcPts val="4700"/>
                  </a:lnSpc>
                  <a:buClr>
                    <a:srgbClr val="C00000"/>
                  </a:buClr>
                  <a:buFont typeface="+mj-lt"/>
                  <a:buAutoNum type="alphaLcPeriod" startAt="3"/>
                  <a:tabLst>
                    <a:tab pos="804863" algn="l"/>
                    <a:tab pos="3035300" algn="l"/>
                  </a:tabLst>
                </a:pPr>
                <a:r>
                  <a:rPr lang="en-US" sz="2600" dirty="0" smtClean="0">
                    <a:latin typeface="Arial" panose="020B0604020202020204" pitchFamily="34" charset="0"/>
                    <a:cs typeface="Arial" panose="020B0604020202020204" pitchFamily="34" charset="0"/>
                  </a:rPr>
                  <a:t>1</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6</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2</m:t>
                        </m:r>
                      </m:num>
                      <m:den>
                        <m:r>
                          <a:rPr lang="en-US" sz="2600" i="1">
                            <a:latin typeface="Cambria Math" panose="02040503050406030204" pitchFamily="18" charset="0"/>
                            <a:cs typeface="Arial" panose="020B0604020202020204" pitchFamily="34" charset="0"/>
                          </a:rPr>
                          <m:t>3</m:t>
                        </m:r>
                      </m:den>
                    </m:f>
                  </m:oMath>
                </a14:m>
                <a:r>
                  <a:rPr 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a:solidFill>
                      <a:srgbClr val="C00000"/>
                    </a:solidFill>
                    <a:latin typeface="Arial" panose="020B0604020202020204" pitchFamily="34" charset="0"/>
                    <a:cs typeface="Arial" panose="020B0604020202020204" pitchFamily="34" charset="0"/>
                  </a:rPr>
                  <a:t>d.</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3</m:t>
                        </m:r>
                      </m:num>
                      <m:den>
                        <m:r>
                          <a:rPr lang="en-US" sz="2600">
                            <a:latin typeface="Cambria Math" panose="02040503050406030204" pitchFamily="18" charset="0"/>
                            <a:cs typeface="Arial" panose="020B0604020202020204" pitchFamily="34" charset="0"/>
                          </a:rPr>
                          <m:t>4</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10</m:t>
                        </m:r>
                      </m:den>
                    </m:f>
                  </m:oMath>
                </a14:m>
                <a:endParaRPr lang="en-US" sz="2600" dirty="0">
                  <a:latin typeface="Arial" panose="020B0604020202020204" pitchFamily="34" charset="0"/>
                  <a:cs typeface="Arial" panose="020B0604020202020204" pitchFamily="34" charset="0"/>
                </a:endParaRPr>
              </a:p>
              <a:p>
                <a:pPr marL="914400" lvl="1" indent="-457200">
                  <a:lnSpc>
                    <a:spcPts val="4700"/>
                  </a:lnSpc>
                  <a:buClr>
                    <a:srgbClr val="C00000"/>
                  </a:buClr>
                  <a:buFont typeface="+mj-lt"/>
                  <a:buAutoNum type="alphaLcPeriod" startAt="5"/>
                  <a:tabLst>
                    <a:tab pos="804863" algn="l"/>
                    <a:tab pos="3035300" algn="l"/>
                  </a:tabLst>
                </a:pPr>
                <a14:m>
                  <m:oMath xmlns:m="http://schemas.openxmlformats.org/officeDocument/2006/math">
                    <m:f>
                      <m:fPr>
                        <m:ctrlPr>
                          <a:rPr lang="en-US" sz="2600">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5</m:t>
                        </m:r>
                      </m:num>
                      <m:den>
                        <m:r>
                          <a:rPr lang="en-US" sz="2600" b="0" i="0" smtClean="0">
                            <a:latin typeface="Cambria Math" panose="02040503050406030204" pitchFamily="18" charset="0"/>
                            <a:cs typeface="Arial" panose="020B0604020202020204" pitchFamily="34" charset="0"/>
                          </a:rPr>
                          <m:t>6</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r>
                      <a:rPr lang="en-US" sz="2600" b="0" i="0" smtClean="0">
                        <a:latin typeface="Cambria Math" panose="02040503050406030204" pitchFamily="18" charset="0"/>
                        <a:cs typeface="Arial" panose="020B0604020202020204" pitchFamily="34" charset="0"/>
                      </a:rPr>
                      <m:t>2</m:t>
                    </m:r>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4</m:t>
                        </m:r>
                      </m:den>
                    </m:f>
                  </m:oMath>
                </a14:m>
                <a:r>
                  <a:rPr lang="en-US" sz="2600" dirty="0">
                    <a:cs typeface="Arial" panose="020B0604020202020204" pitchFamily="34" charset="0"/>
                  </a:rPr>
                  <a:t>  	</a:t>
                </a:r>
                <a:r>
                  <a:rPr lang="en-US" sz="2600" dirty="0">
                    <a:solidFill>
                      <a:srgbClr val="C00000"/>
                    </a:solidFill>
                    <a:cs typeface="Arial" panose="020B0604020202020204" pitchFamily="34" charset="0"/>
                  </a:rPr>
                  <a:t>f.</a:t>
                </a:r>
                <a:r>
                  <a:rPr lang="en-US" sz="2600" dirty="0">
                    <a:cs typeface="Arial" panose="020B0604020202020204" pitchFamily="34" charset="0"/>
                  </a:rPr>
                  <a:t>  </a:t>
                </a:r>
                <a14:m>
                  <m:oMath xmlns:m="http://schemas.openxmlformats.org/officeDocument/2006/math">
                    <m:r>
                      <a:rPr lang="en-US" sz="2600">
                        <a:latin typeface="Cambria Math" panose="02040503050406030204" pitchFamily="18" charset="0"/>
                        <a:cs typeface="Arial" panose="020B0604020202020204" pitchFamily="34" charset="0"/>
                      </a:rPr>
                      <m:t> </m:t>
                    </m:r>
                    <m:r>
                      <a:rPr lang="en-US" sz="2600" b="0" i="1" smtClean="0">
                        <a:latin typeface="Cambria Math" panose="02040503050406030204" pitchFamily="18" charset="0"/>
                        <a:cs typeface="Arial" panose="020B0604020202020204" pitchFamily="34" charset="0"/>
                      </a:rPr>
                      <m:t>3</m:t>
                    </m:r>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3</m:t>
                        </m:r>
                      </m:num>
                      <m:den>
                        <m:r>
                          <a:rPr lang="en-US" sz="2600" b="0" i="0" smtClean="0">
                            <a:latin typeface="Cambria Math" panose="02040503050406030204" pitchFamily="18" charset="0"/>
                            <a:cs typeface="Arial" panose="020B0604020202020204" pitchFamily="34" charset="0"/>
                          </a:rPr>
                          <m:t>10</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4</m:t>
                        </m:r>
                      </m:num>
                      <m:den>
                        <m:r>
                          <a:rPr lang="en-US" sz="2600" b="0" i="1" smtClean="0">
                            <a:latin typeface="Cambria Math" panose="02040503050406030204" pitchFamily="18" charset="0"/>
                            <a:cs typeface="Arial" panose="020B0604020202020204" pitchFamily="34" charset="0"/>
                          </a:rPr>
                          <m:t>11</m:t>
                        </m:r>
                      </m:den>
                    </m:f>
                  </m:oMath>
                </a14:m>
                <a:endParaRPr lang="en-US" sz="26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516895"/>
              </a:xfrm>
              <a:prstGeom prst="rect">
                <a:avLst/>
              </a:prstGeom>
              <a:blipFill rotWithShape="0">
                <a:blip r:embed="rId4"/>
                <a:stretch>
                  <a:fillRect l="-1738" b="-221"/>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021859898"/>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18.1 </a:t>
            </a:r>
            <a:r>
              <a:rPr lang="en-GB" sz="3200" dirty="0" smtClean="0"/>
              <a:t>– </a:t>
            </a:r>
            <a:r>
              <a:rPr lang="en-GB" sz="3200" dirty="0" smtClean="0"/>
              <a:t>Multiplying and Dividing Fractions</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516895"/>
              </a:xfrm>
              <a:prstGeom prst="rect">
                <a:avLst/>
              </a:prstGeom>
            </p:spPr>
            <p:txBody>
              <a:bodyPr wrap="square">
                <a:spAutoFit/>
              </a:bodyPr>
              <a:lstStyle/>
              <a:p>
                <a:pPr marL="514350" indent="-514350">
                  <a:lnSpc>
                    <a:spcPts val="4700"/>
                  </a:lnSpc>
                  <a:buClr>
                    <a:srgbClr val="C00000"/>
                  </a:buClr>
                  <a:buFont typeface="+mj-lt"/>
                  <a:buAutoNum type="arabicPeriod" startAt="3"/>
                  <a:tabLst>
                    <a:tab pos="804863" algn="l"/>
                  </a:tabLst>
                </a:pPr>
                <a:r>
                  <a:rPr lang="en-US" sz="2600" dirty="0" smtClean="0">
                    <a:latin typeface="Arial" panose="020B0604020202020204" pitchFamily="34" charset="0"/>
                    <a:cs typeface="Arial" panose="020B0604020202020204" pitchFamily="34" charset="0"/>
                  </a:rPr>
                  <a:t>Work out</a:t>
                </a:r>
              </a:p>
              <a:p>
                <a:pPr marL="914400" lvl="1" indent="-457200">
                  <a:lnSpc>
                    <a:spcPts val="4700"/>
                  </a:lnSpc>
                  <a:buClr>
                    <a:srgbClr val="C00000"/>
                  </a:buClr>
                  <a:buFont typeface="+mj-lt"/>
                  <a:buAutoNum type="alphaLcPeriod"/>
                  <a:tabLst>
                    <a:tab pos="804863" algn="l"/>
                    <a:tab pos="3035300" algn="l"/>
                  </a:tabLst>
                </a:pPr>
                <a:r>
                  <a:rPr lang="en-US" sz="2600" dirty="0" smtClean="0">
                    <a:latin typeface="Arial" panose="020B0604020202020204" pitchFamily="34" charset="0"/>
                    <a:cs typeface="Arial" panose="020B0604020202020204" pitchFamily="34" charset="0"/>
                  </a:rPr>
                  <a:t>1</a:t>
                </a:r>
                <a14:m>
                  <m:oMath xmlns:m="http://schemas.openxmlformats.org/officeDocument/2006/math">
                    <m:f>
                      <m:fPr>
                        <m:ctrlPr>
                          <a:rPr lang="en-US" sz="2600" i="1" smtClean="0">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4</m:t>
                        </m:r>
                      </m:den>
                    </m:f>
                  </m:oMath>
                </a14:m>
                <a:r>
                  <a:rPr lang="en-US" sz="2600" dirty="0" smtClean="0">
                    <a:latin typeface="Arial" panose="020B0604020202020204" pitchFamily="34" charset="0"/>
                    <a:cs typeface="Arial" panose="020B0604020202020204" pitchFamily="34" charset="0"/>
                  </a:rPr>
                  <a:t> x </a:t>
                </a:r>
                <a14:m>
                  <m:oMath xmlns:m="http://schemas.openxmlformats.org/officeDocument/2006/math">
                    <m:r>
                      <a:rPr lang="en-US" sz="2600" b="0" i="0" smtClean="0">
                        <a:latin typeface="Cambria Math" panose="02040503050406030204" pitchFamily="18" charset="0"/>
                        <a:cs typeface="Arial" panose="020B0604020202020204" pitchFamily="34" charset="0"/>
                      </a:rPr>
                      <m:t>3</m:t>
                    </m:r>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4</m:t>
                        </m:r>
                      </m:den>
                    </m:f>
                  </m:oMath>
                </a14:m>
                <a:r>
                  <a:rPr lang="en-US" sz="2600" dirty="0" smtClean="0">
                    <a:latin typeface="Arial" panose="020B0604020202020204" pitchFamily="34" charset="0"/>
                    <a:cs typeface="Arial" panose="020B0604020202020204" pitchFamily="34" charset="0"/>
                  </a:rPr>
                  <a:t> =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smtClean="0">
                            <a:latin typeface="Cambria Math" panose="02040503050406030204" pitchFamily="18" charset="0"/>
                            <a:cs typeface="Arial" panose="020B0604020202020204" pitchFamily="34" charset="0"/>
                          </a:rPr>
                          <m:t>□</m:t>
                        </m:r>
                      </m:num>
                      <m:den>
                        <m:r>
                          <a:rPr lang="en-US" sz="2600" b="0" i="1" smtClean="0">
                            <a:latin typeface="Cambria Math" panose="02040503050406030204" pitchFamily="18" charset="0"/>
                            <a:cs typeface="Arial" panose="020B0604020202020204" pitchFamily="34" charset="0"/>
                          </a:rPr>
                          <m:t>4</m:t>
                        </m:r>
                      </m:den>
                    </m:f>
                  </m:oMath>
                </a14:m>
                <a:r>
                  <a:rPr lang="en-US" sz="2600" dirty="0" smtClean="0">
                    <a:latin typeface="Arial" panose="020B0604020202020204" pitchFamily="34" charset="0"/>
                    <a:cs typeface="Arial" panose="020B0604020202020204" pitchFamily="34" charset="0"/>
                  </a:rPr>
                  <a:t> x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m:t>
                        </m:r>
                      </m:num>
                      <m:den>
                        <m:r>
                          <a:rPr lang="en-US" sz="2600" i="1">
                            <a:latin typeface="Cambria Math" panose="02040503050406030204" pitchFamily="18" charset="0"/>
                            <a:cs typeface="Arial" panose="020B0604020202020204" pitchFamily="34" charset="0"/>
                          </a:rPr>
                          <m:t>4</m:t>
                        </m:r>
                      </m:den>
                    </m:f>
                  </m:oMath>
                </a14:m>
                <a:r>
                  <a:rPr lang="en-US" sz="2600" dirty="0" smtClean="0">
                    <a:latin typeface="Arial" panose="020B0604020202020204" pitchFamily="34" charset="0"/>
                    <a:cs typeface="Arial" panose="020B0604020202020204" pitchFamily="34" charset="0"/>
                  </a:rPr>
                  <a:t> = 	</a:t>
                </a:r>
              </a:p>
              <a:p>
                <a:pPr marL="914400" lvl="1" indent="-457200">
                  <a:lnSpc>
                    <a:spcPts val="4700"/>
                  </a:lnSpc>
                  <a:buClr>
                    <a:srgbClr val="C00000"/>
                  </a:buClr>
                  <a:buFont typeface="+mj-lt"/>
                  <a:buAutoNum type="alphaLcPeriod"/>
                  <a:tabLst>
                    <a:tab pos="804863" algn="l"/>
                    <a:tab pos="3035300" algn="l"/>
                  </a:tabLst>
                </a:pPr>
                <a:r>
                  <a:rPr lang="en-US" sz="2600" dirty="0" smtClean="0">
                    <a:latin typeface="Arial" panose="020B0604020202020204" pitchFamily="34" charset="0"/>
                    <a:cs typeface="Arial" panose="020B0604020202020204" pitchFamily="34" charset="0"/>
                  </a:rPr>
                  <a:t>2</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2</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r>
                      <a:rPr lang="en-US" sz="2600" b="0" i="0" smtClean="0">
                        <a:latin typeface="Cambria Math" panose="02040503050406030204" pitchFamily="18" charset="0"/>
                        <a:cs typeface="Arial" panose="020B0604020202020204" pitchFamily="34" charset="0"/>
                      </a:rPr>
                      <m:t>4</m:t>
                    </m:r>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2</m:t>
                        </m:r>
                      </m:den>
                    </m:f>
                  </m:oMath>
                </a14:m>
                <a:endParaRPr lang="en-US" sz="2600" dirty="0" smtClean="0">
                  <a:latin typeface="Arial" panose="020B0604020202020204" pitchFamily="34" charset="0"/>
                  <a:cs typeface="Arial" panose="020B0604020202020204" pitchFamily="34" charset="0"/>
                </a:endParaRPr>
              </a:p>
              <a:p>
                <a:pPr marL="914400" lvl="1" indent="-457200">
                  <a:lnSpc>
                    <a:spcPts val="4700"/>
                  </a:lnSpc>
                  <a:buClr>
                    <a:srgbClr val="C00000"/>
                  </a:buClr>
                  <a:buFont typeface="+mj-lt"/>
                  <a:buAutoNum type="alphaLcPeriod" startAt="3"/>
                  <a:tabLst>
                    <a:tab pos="804863" algn="l"/>
                    <a:tab pos="3035300" algn="l"/>
                  </a:tabLst>
                </a:pPr>
                <a:r>
                  <a:rPr lang="en-US" sz="2600" dirty="0" smtClean="0">
                    <a:latin typeface="Arial" panose="020B0604020202020204" pitchFamily="34" charset="0"/>
                    <a:cs typeface="Arial" panose="020B0604020202020204" pitchFamily="34" charset="0"/>
                  </a:rPr>
                  <a:t>3</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3</m:t>
                        </m:r>
                      </m:den>
                    </m:f>
                  </m:oMath>
                </a14:m>
                <a:r>
                  <a:rPr lang="en-US" sz="2600" dirty="0">
                    <a:latin typeface="Arial" panose="020B0604020202020204" pitchFamily="34" charset="0"/>
                    <a:cs typeface="Arial" panose="020B0604020202020204" pitchFamily="34" charset="0"/>
                  </a:rPr>
                  <a:t> x </a:t>
                </a:r>
                <a:r>
                  <a:rPr lang="en-US" sz="2600" dirty="0" smtClean="0">
                    <a:latin typeface="Arial" panose="020B0604020202020204" pitchFamily="34" charset="0"/>
                    <a:cs typeface="Arial" panose="020B0604020202020204" pitchFamily="34" charset="0"/>
                  </a:rPr>
                  <a:t>1</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5</m:t>
                        </m:r>
                      </m:num>
                      <m:den>
                        <m:r>
                          <a:rPr lang="en-US" sz="2600" b="0" i="1" smtClean="0">
                            <a:latin typeface="Cambria Math" panose="02040503050406030204" pitchFamily="18" charset="0"/>
                            <a:cs typeface="Arial" panose="020B0604020202020204" pitchFamily="34" charset="0"/>
                          </a:rPr>
                          <m:t>8</m:t>
                        </m:r>
                      </m:den>
                    </m:f>
                  </m:oMath>
                </a14:m>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d.</a:t>
                </a:r>
                <a:r>
                  <a:rPr lang="en-US" sz="2600" dirty="0" smtClean="0">
                    <a:latin typeface="Arial" panose="020B0604020202020204" pitchFamily="34" charset="0"/>
                    <a:cs typeface="Arial" panose="020B0604020202020204" pitchFamily="34" charset="0"/>
                  </a:rPr>
                  <a:t>  2</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a:latin typeface="Cambria Math" panose="02040503050406030204" pitchFamily="18" charset="0"/>
                            <a:cs typeface="Arial" panose="020B0604020202020204" pitchFamily="34" charset="0"/>
                          </a:rPr>
                          <m:t>1</m:t>
                        </m:r>
                      </m:num>
                      <m:den>
                        <m:r>
                          <a:rPr lang="en-US" sz="2600" b="0" i="0" smtClean="0">
                            <a:latin typeface="Cambria Math" panose="02040503050406030204" pitchFamily="18" charset="0"/>
                            <a:cs typeface="Arial" panose="020B0604020202020204" pitchFamily="34" charset="0"/>
                          </a:rPr>
                          <m:t>3</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r>
                      <a:rPr lang="en-US" sz="2600" b="0" i="0" smtClean="0">
                        <a:latin typeface="Cambria Math" panose="02040503050406030204" pitchFamily="18" charset="0"/>
                        <a:cs typeface="Arial" panose="020B0604020202020204" pitchFamily="34" charset="0"/>
                      </a:rPr>
                      <m:t>2</m:t>
                    </m:r>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5</m:t>
                        </m:r>
                      </m:den>
                    </m:f>
                  </m:oMath>
                </a14:m>
                <a:endParaRPr lang="en-US" sz="2600" dirty="0" smtClean="0">
                  <a:latin typeface="Arial" panose="020B0604020202020204" pitchFamily="34" charset="0"/>
                  <a:cs typeface="Arial" panose="020B0604020202020204" pitchFamily="34" charset="0"/>
                </a:endParaRPr>
              </a:p>
              <a:p>
                <a:pPr marL="914400" lvl="1" indent="-457200">
                  <a:lnSpc>
                    <a:spcPts val="4700"/>
                  </a:lnSpc>
                  <a:buClr>
                    <a:srgbClr val="C00000"/>
                  </a:buClr>
                  <a:buFont typeface="+mj-lt"/>
                  <a:buAutoNum type="alphaLcPeriod" startAt="5"/>
                  <a:tabLst>
                    <a:tab pos="804863" algn="l"/>
                    <a:tab pos="3035300" algn="l"/>
                  </a:tabLst>
                </a:pPr>
                <a14:m>
                  <m:oMath xmlns:m="http://schemas.openxmlformats.org/officeDocument/2006/math">
                    <m:r>
                      <a:rPr lang="en-US" sz="2600" b="0" i="0" smtClean="0">
                        <a:latin typeface="Cambria Math" panose="02040503050406030204" pitchFamily="18" charset="0"/>
                        <a:cs typeface="Arial" panose="020B0604020202020204" pitchFamily="34" charset="0"/>
                      </a:rPr>
                      <m:t>1</m:t>
                    </m:r>
                    <m:f>
                      <m:fPr>
                        <m:ctrlPr>
                          <a:rPr lang="en-US" sz="2600">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5</m:t>
                        </m:r>
                      </m:num>
                      <m:den>
                        <m:r>
                          <a:rPr lang="en-US" sz="2600" b="0" i="0" smtClean="0">
                            <a:latin typeface="Cambria Math" panose="02040503050406030204" pitchFamily="18" charset="0"/>
                            <a:cs typeface="Arial" panose="020B0604020202020204" pitchFamily="34" charset="0"/>
                          </a:rPr>
                          <m:t>7</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r>
                      <a:rPr lang="en-US" sz="2600" b="0" i="0" smtClean="0">
                        <a:latin typeface="Cambria Math" panose="02040503050406030204" pitchFamily="18" charset="0"/>
                        <a:cs typeface="Arial" panose="020B0604020202020204" pitchFamily="34" charset="0"/>
                      </a:rPr>
                      <m:t>4</m:t>
                    </m:r>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2</m:t>
                        </m:r>
                      </m:den>
                    </m:f>
                  </m:oMath>
                </a14:m>
                <a:r>
                  <a:rPr lang="en-US" sz="2600" dirty="0" smtClean="0">
                    <a:cs typeface="Arial" panose="020B0604020202020204" pitchFamily="34" charset="0"/>
                  </a:rPr>
                  <a:t>  	</a:t>
                </a:r>
                <a:r>
                  <a:rPr lang="en-US" sz="2600" dirty="0" smtClean="0">
                    <a:solidFill>
                      <a:srgbClr val="C00000"/>
                    </a:solidFill>
                    <a:cs typeface="Arial" panose="020B0604020202020204" pitchFamily="34" charset="0"/>
                  </a:rPr>
                  <a:t>f. </a:t>
                </a:r>
                <a:r>
                  <a:rPr lang="en-US" sz="2600" dirty="0" smtClean="0">
                    <a:cs typeface="Arial" panose="020B0604020202020204" pitchFamily="34" charset="0"/>
                  </a:rPr>
                  <a:t> </a:t>
                </a:r>
                <a14:m>
                  <m:oMath xmlns:m="http://schemas.openxmlformats.org/officeDocument/2006/math">
                    <m:r>
                      <a:rPr lang="en-US" sz="2600" b="0" i="0" smtClean="0">
                        <a:latin typeface="Cambria Math" panose="02040503050406030204" pitchFamily="18" charset="0"/>
                        <a:cs typeface="Arial" panose="020B0604020202020204" pitchFamily="34" charset="0"/>
                      </a:rPr>
                      <m:t> 1</m:t>
                    </m:r>
                    <m:f>
                      <m:fPr>
                        <m:ctrlPr>
                          <a:rPr lang="en-US" sz="2600">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5</m:t>
                        </m:r>
                      </m:num>
                      <m:den>
                        <m:r>
                          <a:rPr lang="en-US" sz="2600" b="0" i="0" smtClean="0">
                            <a:latin typeface="Cambria Math" panose="02040503050406030204" pitchFamily="18" charset="0"/>
                            <a:cs typeface="Arial" panose="020B0604020202020204" pitchFamily="34" charset="0"/>
                          </a:rPr>
                          <m:t>6</m:t>
                        </m:r>
                      </m:den>
                    </m:f>
                  </m:oMath>
                </a14:m>
                <a:r>
                  <a:rPr lang="en-US" sz="2600" dirty="0">
                    <a:latin typeface="Arial" panose="020B0604020202020204" pitchFamily="34" charset="0"/>
                    <a:cs typeface="Arial" panose="020B0604020202020204" pitchFamily="34" charset="0"/>
                  </a:rPr>
                  <a:t> x </a:t>
                </a:r>
                <a14:m>
                  <m:oMath xmlns:m="http://schemas.openxmlformats.org/officeDocument/2006/math">
                    <m:r>
                      <a:rPr lang="en-US" sz="2600" b="0" i="0" smtClean="0">
                        <a:latin typeface="Cambria Math" panose="02040503050406030204" pitchFamily="18" charset="0"/>
                        <a:cs typeface="Arial" panose="020B0604020202020204" pitchFamily="34" charset="0"/>
                      </a:rPr>
                      <m:t>2</m:t>
                    </m:r>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7</m:t>
                        </m:r>
                      </m:den>
                    </m:f>
                  </m:oMath>
                </a14:m>
                <a:endParaRPr lang="en-US" sz="2600" dirty="0">
                  <a:latin typeface="Arial" panose="020B0604020202020204" pitchFamily="34" charset="0"/>
                  <a:cs typeface="Arial" panose="020B0604020202020204" pitchFamily="34" charset="0"/>
                </a:endParaRPr>
              </a:p>
              <a:p>
                <a:pPr marL="457200" indent="-457200">
                  <a:lnSpc>
                    <a:spcPts val="4700"/>
                  </a:lnSpc>
                  <a:buClr>
                    <a:srgbClr val="C00000"/>
                  </a:buClr>
                  <a:buFont typeface="+mj-lt"/>
                  <a:buAutoNum type="arabicPeriod" startAt="3"/>
                  <a:tabLst>
                    <a:tab pos="804863" algn="l"/>
                  </a:tabLst>
                </a:pPr>
                <a:r>
                  <a:rPr lang="en-US" sz="2600" dirty="0" smtClean="0">
                    <a:latin typeface="Arial" panose="020B0604020202020204" pitchFamily="34" charset="0"/>
                    <a:cs typeface="Arial" panose="020B0604020202020204" pitchFamily="34" charset="0"/>
                  </a:rPr>
                  <a:t>Work out</a:t>
                </a:r>
              </a:p>
              <a:p>
                <a:pPr marL="914400" lvl="1" indent="-457200">
                  <a:lnSpc>
                    <a:spcPts val="4700"/>
                  </a:lnSpc>
                  <a:buClr>
                    <a:srgbClr val="C00000"/>
                  </a:buClr>
                  <a:buFont typeface="+mj-lt"/>
                  <a:buAutoNum type="alphaLcPeriod"/>
                  <a:tabLst>
                    <a:tab pos="804863" algn="l"/>
                    <a:tab pos="3035300" algn="l"/>
                  </a:tabLst>
                </a:pPr>
                <a:r>
                  <a:rPr lang="en-US" sz="2600" dirty="0" smtClean="0">
                    <a:latin typeface="Arial" panose="020B0604020202020204" pitchFamily="34" charset="0"/>
                    <a:cs typeface="Arial" panose="020B0604020202020204" pitchFamily="34" charset="0"/>
                  </a:rPr>
                  <a:t>1</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4</m:t>
                        </m:r>
                      </m:den>
                    </m:f>
                  </m:oMath>
                </a14:m>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2</m:t>
                        </m:r>
                      </m:den>
                    </m:f>
                  </m:oMath>
                </a14:m>
                <a:r>
                  <a:rPr lang="en-US" sz="2600" dirty="0">
                    <a:latin typeface="Arial" panose="020B0604020202020204" pitchFamily="34" charset="0"/>
                    <a:cs typeface="Arial" panose="020B0604020202020204" pitchFamily="34" charset="0"/>
                  </a:rPr>
                  <a:t> 	</a:t>
                </a:r>
                <a:r>
                  <a:rPr lang="en-US" sz="2600" dirty="0">
                    <a:solidFill>
                      <a:srgbClr val="C00000"/>
                    </a:solidFill>
                    <a:latin typeface="Arial" panose="020B0604020202020204" pitchFamily="34" charset="0"/>
                    <a:cs typeface="Arial" panose="020B0604020202020204" pitchFamily="34" charset="0"/>
                  </a:rPr>
                  <a:t>b.</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14:m>
                  <m:oMath xmlns:m="http://schemas.openxmlformats.org/officeDocument/2006/math">
                    <m:r>
                      <a:rPr lang="en-US" sz="2600" b="0" i="0" smtClean="0">
                        <a:latin typeface="Cambria Math" panose="02040503050406030204" pitchFamily="18" charset="0"/>
                        <a:cs typeface="Arial" panose="020B0604020202020204" pitchFamily="34" charset="0"/>
                      </a:rPr>
                      <m:t>2</m:t>
                    </m:r>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5</m:t>
                        </m:r>
                      </m:den>
                    </m:f>
                  </m:oMath>
                </a14:m>
                <a:r>
                  <a:rPr 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smtClean="0">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3</m:t>
                        </m:r>
                      </m:den>
                    </m:f>
                  </m:oMath>
                </a14:m>
                <a:endParaRPr lang="en-US" sz="2600" dirty="0">
                  <a:latin typeface="Arial" panose="020B0604020202020204" pitchFamily="34" charset="0"/>
                  <a:cs typeface="Arial" panose="020B0604020202020204" pitchFamily="34" charset="0"/>
                </a:endParaRPr>
              </a:p>
              <a:p>
                <a:pPr marL="914400" lvl="1" indent="-457200">
                  <a:lnSpc>
                    <a:spcPts val="4700"/>
                  </a:lnSpc>
                  <a:buClr>
                    <a:srgbClr val="C00000"/>
                  </a:buClr>
                  <a:buFont typeface="+mj-lt"/>
                  <a:buAutoNum type="alphaLcPeriod" startAt="3"/>
                  <a:tabLst>
                    <a:tab pos="804863" algn="l"/>
                    <a:tab pos="3035300" algn="l"/>
                  </a:tabLst>
                </a:pPr>
                <a:r>
                  <a:rPr lang="en-US" sz="2600" dirty="0" smtClean="0">
                    <a:latin typeface="Arial" panose="020B0604020202020204" pitchFamily="34" charset="0"/>
                    <a:cs typeface="Arial" panose="020B0604020202020204" pitchFamily="34" charset="0"/>
                  </a:rPr>
                  <a:t>1</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7</m:t>
                        </m:r>
                      </m:num>
                      <m:den>
                        <m:r>
                          <a:rPr lang="en-US" sz="2600" b="0" i="1" smtClean="0">
                            <a:latin typeface="Cambria Math" panose="02040503050406030204" pitchFamily="18" charset="0"/>
                            <a:cs typeface="Arial" panose="020B0604020202020204" pitchFamily="34" charset="0"/>
                          </a:rPr>
                          <m:t>8</m:t>
                        </m:r>
                      </m:den>
                    </m:f>
                  </m:oMath>
                </a14:m>
                <a:r>
                  <a:rPr 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4</m:t>
                        </m:r>
                      </m:num>
                      <m:den>
                        <m:r>
                          <a:rPr lang="en-US" sz="2600" b="0" i="1" smtClean="0">
                            <a:latin typeface="Cambria Math" panose="02040503050406030204" pitchFamily="18" charset="0"/>
                            <a:cs typeface="Arial" panose="020B0604020202020204" pitchFamily="34" charset="0"/>
                          </a:rPr>
                          <m:t>5</m:t>
                        </m:r>
                      </m:den>
                    </m:f>
                  </m:oMath>
                </a14:m>
                <a:r>
                  <a:rPr 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a:solidFill>
                      <a:srgbClr val="C00000"/>
                    </a:solidFill>
                    <a:latin typeface="Arial" panose="020B0604020202020204" pitchFamily="34" charset="0"/>
                    <a:cs typeface="Arial" panose="020B0604020202020204" pitchFamily="34" charset="0"/>
                  </a:rPr>
                  <a:t>d.</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2</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1</m:t>
                        </m:r>
                      </m:num>
                      <m:den>
                        <m:r>
                          <a:rPr lang="en-US" sz="2600" b="0" i="0" smtClean="0">
                            <a:latin typeface="Cambria Math" panose="02040503050406030204" pitchFamily="18" charset="0"/>
                            <a:cs typeface="Arial" panose="020B0604020202020204" pitchFamily="34" charset="0"/>
                          </a:rPr>
                          <m:t>3</m:t>
                        </m:r>
                      </m:den>
                    </m:f>
                  </m:oMath>
                </a14:m>
                <a:r>
                  <a:rPr 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7</m:t>
                        </m:r>
                      </m:den>
                    </m:f>
                  </m:oMath>
                </a14:m>
                <a:endParaRPr lang="en-US" sz="2600" dirty="0">
                  <a:latin typeface="Arial" panose="020B0604020202020204" pitchFamily="34" charset="0"/>
                  <a:cs typeface="Arial" panose="020B0604020202020204" pitchFamily="34" charset="0"/>
                </a:endParaRPr>
              </a:p>
              <a:p>
                <a:pPr marL="914400" lvl="1" indent="-457200">
                  <a:lnSpc>
                    <a:spcPts val="4700"/>
                  </a:lnSpc>
                  <a:buClr>
                    <a:srgbClr val="C00000"/>
                  </a:buClr>
                  <a:buFont typeface="+mj-lt"/>
                  <a:buAutoNum type="alphaLcPeriod" startAt="5"/>
                  <a:tabLst>
                    <a:tab pos="804863" algn="l"/>
                    <a:tab pos="3035300" algn="l"/>
                  </a:tabLst>
                </a:pPr>
                <a14:m>
                  <m:oMath xmlns:m="http://schemas.openxmlformats.org/officeDocument/2006/math">
                    <m:f>
                      <m:fPr>
                        <m:ctrlPr>
                          <a:rPr lang="en-US" sz="2600">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7</m:t>
                        </m:r>
                      </m:num>
                      <m:den>
                        <m:r>
                          <a:rPr lang="en-US" sz="2600" b="0" i="0" smtClean="0">
                            <a:latin typeface="Cambria Math" panose="02040503050406030204" pitchFamily="18" charset="0"/>
                            <a:cs typeface="Arial" panose="020B0604020202020204" pitchFamily="34" charset="0"/>
                          </a:rPr>
                          <m:t>10</m:t>
                        </m:r>
                      </m:den>
                    </m:f>
                  </m:oMath>
                </a14:m>
                <a:r>
                  <a:rPr 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a:t>
                </a:r>
                <a14:m>
                  <m:oMath xmlns:m="http://schemas.openxmlformats.org/officeDocument/2006/math">
                    <m:r>
                      <a:rPr lang="en-US" sz="2600" b="0" i="0" smtClean="0">
                        <a:latin typeface="Cambria Math" panose="02040503050406030204" pitchFamily="18" charset="0"/>
                        <a:cs typeface="Arial" panose="020B0604020202020204" pitchFamily="34" charset="0"/>
                      </a:rPr>
                      <m:t>1</m:t>
                    </m:r>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4</m:t>
                        </m:r>
                      </m:num>
                      <m:den>
                        <m:r>
                          <a:rPr lang="en-US" sz="2600" b="0" i="1" smtClean="0">
                            <a:latin typeface="Cambria Math" panose="02040503050406030204" pitchFamily="18" charset="0"/>
                            <a:cs typeface="Arial" panose="020B0604020202020204" pitchFamily="34" charset="0"/>
                          </a:rPr>
                          <m:t>5</m:t>
                        </m:r>
                      </m:den>
                    </m:f>
                  </m:oMath>
                </a14:m>
                <a:r>
                  <a:rPr lang="en-US" sz="2600" dirty="0">
                    <a:cs typeface="Arial" panose="020B0604020202020204" pitchFamily="34" charset="0"/>
                  </a:rPr>
                  <a:t>  	</a:t>
                </a:r>
                <a:r>
                  <a:rPr lang="en-US" sz="2600" dirty="0">
                    <a:solidFill>
                      <a:srgbClr val="C00000"/>
                    </a:solidFill>
                    <a:cs typeface="Arial" panose="020B0604020202020204" pitchFamily="34" charset="0"/>
                  </a:rPr>
                  <a:t>f.</a:t>
                </a:r>
                <a:r>
                  <a:rPr lang="en-US" sz="2600" dirty="0">
                    <a:cs typeface="Arial" panose="020B0604020202020204" pitchFamily="34" charset="0"/>
                  </a:rPr>
                  <a:t>  </a:t>
                </a:r>
                <a14:m>
                  <m:oMath xmlns:m="http://schemas.openxmlformats.org/officeDocument/2006/math">
                    <m:r>
                      <a:rPr lang="en-US" sz="2600">
                        <a:latin typeface="Cambria Math" panose="02040503050406030204" pitchFamily="18" charset="0"/>
                        <a:cs typeface="Arial" panose="020B0604020202020204" pitchFamily="34" charset="0"/>
                      </a:rPr>
                      <m:t> </m:t>
                    </m:r>
                    <m:r>
                      <a:rPr lang="en-US" sz="2600" b="0" i="1" smtClean="0">
                        <a:latin typeface="Cambria Math" panose="02040503050406030204" pitchFamily="18" charset="0"/>
                        <a:cs typeface="Arial" panose="020B0604020202020204" pitchFamily="34" charset="0"/>
                      </a:rPr>
                      <m:t>1</m:t>
                    </m:r>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4</m:t>
                        </m:r>
                      </m:num>
                      <m:den>
                        <m:r>
                          <a:rPr lang="en-US" sz="2600" b="0" i="0" smtClean="0">
                            <a:latin typeface="Cambria Math" panose="02040503050406030204" pitchFamily="18" charset="0"/>
                            <a:cs typeface="Arial" panose="020B0604020202020204" pitchFamily="34" charset="0"/>
                          </a:rPr>
                          <m:t>5</m:t>
                        </m:r>
                      </m:den>
                    </m:f>
                  </m:oMath>
                </a14:m>
                <a:r>
                  <a:rPr 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4</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7</m:t>
                        </m:r>
                      </m:num>
                      <m:den>
                        <m:r>
                          <a:rPr lang="en-US" sz="2600" b="0" i="1" smtClean="0">
                            <a:latin typeface="Cambria Math" panose="02040503050406030204" pitchFamily="18" charset="0"/>
                            <a:cs typeface="Arial" panose="020B0604020202020204" pitchFamily="34" charset="0"/>
                          </a:rPr>
                          <m:t>10</m:t>
                        </m:r>
                      </m:den>
                    </m:f>
                  </m:oMath>
                </a14:m>
                <a:endParaRPr lang="en-US" sz="26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516895"/>
              </a:xfrm>
              <a:prstGeom prst="rect">
                <a:avLst/>
              </a:prstGeom>
              <a:blipFill rotWithShape="0">
                <a:blip r:embed="rId4"/>
                <a:stretch>
                  <a:fillRect l="-1738" b="-221"/>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pic>
        <p:nvPicPr>
          <p:cNvPr id="2" name="Picture 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l="4805" t="2060" r="5969" b="4032"/>
          <a:stretch/>
        </p:blipFill>
        <p:spPr>
          <a:xfrm>
            <a:off x="4283968" y="1268760"/>
            <a:ext cx="1224136" cy="1408912"/>
          </a:xfrm>
          <a:prstGeom prst="rect">
            <a:avLst/>
          </a:prstGeom>
          <a:noFill/>
          <a:ln w="9525">
            <a:noFill/>
            <a:miter lim="800000"/>
            <a:headEnd/>
            <a:tailEnd/>
          </a:ln>
          <a:effectLst/>
        </p:spPr>
      </p:pic>
    </p:spTree>
    <p:extLst>
      <p:ext uri="{BB962C8B-B14F-4D97-AF65-F5344CB8AC3E}">
        <p14:creationId xmlns:p14="http://schemas.microsoft.com/office/powerpoint/2010/main" val="3671726098"/>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17.1 – Circumference of a Circle 1</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138</a:t>
            </a:r>
            <a:endParaRPr lang="en-GB" sz="1300" b="1" dirty="0">
              <a:latin typeface="Calibri" panose="020F0502020204030204" pitchFamily="34" charset="0"/>
            </a:endParaRPr>
          </a:p>
        </p:txBody>
      </p:sp>
      <p:sp>
        <p:nvSpPr>
          <p:cNvPr id="3" name="Rectangle 2"/>
          <p:cNvSpPr/>
          <p:nvPr/>
        </p:nvSpPr>
        <p:spPr>
          <a:xfrm>
            <a:off x="251520" y="1196752"/>
            <a:ext cx="5256584" cy="5570756"/>
          </a:xfrm>
          <a:prstGeom prst="rect">
            <a:avLst/>
          </a:prstGeom>
        </p:spPr>
        <p:txBody>
          <a:bodyPr wrap="square">
            <a:spAutoFit/>
          </a:bodyPr>
          <a:lstStyle/>
          <a:p>
            <a:pPr marL="347663" indent="-347663">
              <a:buClr>
                <a:srgbClr val="C00000"/>
              </a:buClr>
              <a:buFont typeface="+mj-lt"/>
              <a:buAutoNum type="arabicPeriod" startAt="2"/>
            </a:pPr>
            <a:r>
              <a:rPr lang="en-US" sz="1700" dirty="0" smtClean="0">
                <a:solidFill>
                  <a:srgbClr val="C00000"/>
                </a:solidFill>
                <a:latin typeface="Arial" panose="020B0604020202020204" pitchFamily="34" charset="0"/>
                <a:cs typeface="Arial" panose="020B0604020202020204" pitchFamily="34" charset="0"/>
              </a:rPr>
              <a:t>R</a:t>
            </a:r>
            <a:r>
              <a:rPr lang="en-US" sz="1700" dirty="0" smtClean="0">
                <a:latin typeface="Arial" panose="020B0604020202020204" pitchFamily="34" charset="0"/>
                <a:cs typeface="Arial" panose="020B0604020202020204" pitchFamily="34" charset="0"/>
              </a:rPr>
              <a:t>   </a:t>
            </a:r>
            <a:r>
              <a:rPr lang="en-US" sz="1700" dirty="0" smtClean="0"/>
              <a:t>The table shows the diameter and circumference of some everyday objects.</a:t>
            </a:r>
            <a:br>
              <a:rPr lang="en-US" sz="1700" dirty="0" smtClean="0"/>
            </a:br>
            <a:r>
              <a:rPr lang="en-US" sz="1100" dirty="0" smtClean="0"/>
              <a:t/>
            </a:r>
            <a:br>
              <a:rPr lang="en-US" sz="1100" dirty="0" smtClean="0"/>
            </a:br>
            <a:r>
              <a:rPr lang="en-US" sz="1700" dirty="0" smtClean="0"/>
              <a:t/>
            </a:r>
            <a:br>
              <a:rPr lang="en-US" sz="1700" dirty="0" smtClean="0"/>
            </a:br>
            <a:r>
              <a:rPr lang="en-US" sz="1700" dirty="0" smtClean="0"/>
              <a:t/>
            </a:r>
            <a:br>
              <a:rPr lang="en-US" sz="1700" dirty="0" smtClean="0"/>
            </a:br>
            <a:r>
              <a:rPr lang="en-US" sz="1700" dirty="0" smtClean="0"/>
              <a:t/>
            </a:r>
            <a:br>
              <a:rPr lang="en-US" sz="1700" dirty="0" smtClean="0"/>
            </a:br>
            <a:r>
              <a:rPr lang="en-US" sz="1700" dirty="0" smtClean="0"/>
              <a:t/>
            </a:r>
            <a:br>
              <a:rPr lang="en-US" sz="1700" dirty="0" smtClean="0"/>
            </a:br>
            <a:r>
              <a:rPr lang="en-US" sz="1700" dirty="0" smtClean="0"/>
              <a:t/>
            </a:r>
            <a:br>
              <a:rPr lang="en-US" sz="1700" dirty="0" smtClean="0"/>
            </a:br>
            <a:r>
              <a:rPr lang="en-US" sz="1700" dirty="0" smtClean="0"/>
              <a:t/>
            </a:r>
            <a:br>
              <a:rPr lang="en-US" sz="1700" dirty="0" smtClean="0"/>
            </a:br>
            <a:endParaRPr lang="en-US" sz="1700" dirty="0" smtClean="0"/>
          </a:p>
          <a:p>
            <a:pPr marL="347663" indent="-347663">
              <a:buClr>
                <a:srgbClr val="C00000"/>
              </a:buClr>
              <a:buFont typeface="+mj-lt"/>
              <a:buAutoNum type="alphaLcPeriod"/>
            </a:pPr>
            <a:r>
              <a:rPr lang="en-US" sz="1700" dirty="0" smtClean="0"/>
              <a:t>Work out the value of     for each object.</a:t>
            </a:r>
            <a:br>
              <a:rPr lang="en-US" sz="1700" dirty="0" smtClean="0"/>
            </a:br>
            <a:r>
              <a:rPr lang="en-US" sz="1700" dirty="0" smtClean="0"/>
              <a:t>Round your answers to 2 </a:t>
            </a:r>
            <a:r>
              <a:rPr lang="en-US" sz="1700" dirty="0" err="1" smtClean="0"/>
              <a:t>d.p</a:t>
            </a:r>
            <a:r>
              <a:rPr lang="en-US" sz="1700" dirty="0" smtClean="0"/>
              <a:t>. </a:t>
            </a:r>
          </a:p>
          <a:p>
            <a:pPr marL="347663" indent="-347663">
              <a:buClr>
                <a:srgbClr val="C00000"/>
              </a:buClr>
              <a:buFont typeface="+mj-lt"/>
              <a:buAutoNum type="alphaLcPeriod"/>
            </a:pPr>
            <a:r>
              <a:rPr lang="en-US" sz="1700" dirty="0" smtClean="0"/>
              <a:t>Copy and complete the formula for working out the circumference of a circle.</a:t>
            </a:r>
            <a:br>
              <a:rPr lang="en-US" sz="1700" dirty="0" smtClean="0"/>
            </a:br>
            <a:r>
              <a:rPr lang="en-US" sz="1700" dirty="0" smtClean="0"/>
              <a:t>C=TT x </a:t>
            </a:r>
            <a:r>
              <a:rPr lang="en-US" sz="2800" b="1" i="1" dirty="0" smtClean="0"/>
              <a:t>□</a:t>
            </a:r>
            <a:endParaRPr lang="en-US" sz="1700" dirty="0" smtClean="0"/>
          </a:p>
          <a:p>
            <a:pPr marL="347663" indent="-347663">
              <a:buClr>
                <a:srgbClr val="C00000"/>
              </a:buClr>
              <a:buFont typeface="+mj-lt"/>
              <a:buAutoNum type="alphaLcPeriod"/>
            </a:pPr>
            <a:r>
              <a:rPr lang="en-US" sz="1700" dirty="0" smtClean="0"/>
              <a:t>A round table has diameter 1.5 m.</a:t>
            </a:r>
            <a:br>
              <a:rPr lang="en-US" sz="1700" dirty="0" smtClean="0"/>
            </a:br>
            <a:r>
              <a:rPr lang="en-US" sz="1700" dirty="0" smtClean="0"/>
              <a:t>Copy and complete the calculation to find the circumference.</a:t>
            </a:r>
            <a:br>
              <a:rPr lang="en-US" sz="1700" dirty="0" smtClean="0"/>
            </a:br>
            <a:r>
              <a:rPr lang="en-US" sz="1700" i="1" dirty="0" smtClean="0"/>
              <a:t>C= </a:t>
            </a:r>
            <a:r>
              <a:rPr lang="el-GR" sz="1700" b="1" i="1" dirty="0" smtClean="0"/>
              <a:t>π</a:t>
            </a:r>
            <a:r>
              <a:rPr lang="en-US" sz="1700" b="1" i="1" dirty="0" smtClean="0"/>
              <a:t> x </a:t>
            </a:r>
            <a:r>
              <a:rPr lang="en-US" sz="2800" b="1" i="1" dirty="0" smtClean="0"/>
              <a:t>□</a:t>
            </a:r>
            <a:r>
              <a:rPr lang="en-US" sz="1700" b="1" i="1" dirty="0" smtClean="0"/>
              <a:t> = </a:t>
            </a:r>
            <a:r>
              <a:rPr lang="en-US" sz="2800" b="1" i="1" dirty="0" smtClean="0"/>
              <a:t>□</a:t>
            </a:r>
            <a:r>
              <a:rPr lang="en-US" sz="1700" b="1" i="1" dirty="0" smtClean="0"/>
              <a:t/>
            </a:r>
            <a:br>
              <a:rPr lang="en-US" sz="1700" b="1" i="1" dirty="0" smtClean="0"/>
            </a:br>
            <a:r>
              <a:rPr lang="en-US" sz="1700" dirty="0" smtClean="0"/>
              <a:t>Round your answer to 1 decimal place.</a:t>
            </a:r>
            <a:endParaRPr lang="en-US" sz="17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14422"/>
            <a:ext cx="546048" cy="514544"/>
          </a:xfrm>
          <a:prstGeom prst="rect">
            <a:avLst/>
          </a:prstGeom>
        </p:spPr>
      </p:pic>
      <p:graphicFrame>
        <p:nvGraphicFramePr>
          <p:cNvPr id="8" name="Table 7"/>
          <p:cNvGraphicFramePr>
            <a:graphicFrameLocks noGrp="1"/>
          </p:cNvGraphicFramePr>
          <p:nvPr/>
        </p:nvGraphicFramePr>
        <p:xfrm>
          <a:off x="357158" y="1857364"/>
          <a:ext cx="5143536" cy="1711325"/>
        </p:xfrm>
        <a:graphic>
          <a:graphicData uri="http://schemas.openxmlformats.org/drawingml/2006/table">
            <a:tbl>
              <a:tblPr firstRow="1" bandRow="1">
                <a:tableStyleId>{5C22544A-7EE6-4342-B048-85BDC9FD1C3A}</a:tableStyleId>
              </a:tblPr>
              <a:tblGrid>
                <a:gridCol w="1214446"/>
                <a:gridCol w="1643074"/>
                <a:gridCol w="2286016"/>
              </a:tblGrid>
              <a:tr h="342265">
                <a:tc>
                  <a:txBody>
                    <a:bodyPr/>
                    <a:lstStyle/>
                    <a:p>
                      <a:r>
                        <a:rPr lang="en-US" sz="1500" dirty="0" smtClean="0">
                          <a:latin typeface="Arial" pitchFamily="34" charset="0"/>
                          <a:cs typeface="Arial" pitchFamily="34" charset="0"/>
                        </a:rPr>
                        <a:t>Object</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smtClean="0">
                          <a:latin typeface="Arial" pitchFamily="34" charset="0"/>
                          <a:cs typeface="Arial" pitchFamily="34" charset="0"/>
                        </a:rPr>
                        <a:t>Diameter </a:t>
                      </a:r>
                      <a:r>
                        <a:rPr lang="en-US" sz="1500" i="1" dirty="0" smtClean="0">
                          <a:latin typeface="Arial" pitchFamily="34" charset="0"/>
                          <a:cs typeface="Arial" pitchFamily="34" charset="0"/>
                        </a:rPr>
                        <a:t>d</a:t>
                      </a:r>
                      <a:r>
                        <a:rPr lang="en-US" sz="1500" i="0" dirty="0" smtClean="0">
                          <a:latin typeface="Arial" pitchFamily="34" charset="0"/>
                          <a:cs typeface="Arial" pitchFamily="34" charset="0"/>
                        </a:rPr>
                        <a:t> (cm)</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smtClean="0">
                          <a:latin typeface="Arial" pitchFamily="34" charset="0"/>
                          <a:cs typeface="Arial" pitchFamily="34" charset="0"/>
                        </a:rPr>
                        <a:t>Circumference, </a:t>
                      </a:r>
                      <a:r>
                        <a:rPr lang="en-US" sz="1500" i="1" dirty="0" smtClean="0">
                          <a:latin typeface="Arial" pitchFamily="34" charset="0"/>
                          <a:cs typeface="Arial" pitchFamily="34" charset="0"/>
                        </a:rPr>
                        <a:t>C</a:t>
                      </a:r>
                      <a:r>
                        <a:rPr lang="en-US" sz="1500" i="0" dirty="0" smtClean="0">
                          <a:latin typeface="Arial" pitchFamily="34" charset="0"/>
                          <a:cs typeface="Arial" pitchFamily="34" charset="0"/>
                        </a:rPr>
                        <a:t> (cm)</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265">
                <a:tc>
                  <a:txBody>
                    <a:bodyPr/>
                    <a:lstStyle/>
                    <a:p>
                      <a:r>
                        <a:rPr lang="en-US" sz="1500" dirty="0" smtClean="0">
                          <a:latin typeface="Arial" pitchFamily="34" charset="0"/>
                          <a:cs typeface="Arial" pitchFamily="34" charset="0"/>
                        </a:rPr>
                        <a:t>Plate</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itchFamily="34" charset="0"/>
                          <a:cs typeface="Arial" pitchFamily="34" charset="0"/>
                        </a:rPr>
                        <a:t>20</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itchFamily="34" charset="0"/>
                          <a:cs typeface="Arial" pitchFamily="34" charset="0"/>
                        </a:rPr>
                        <a:t>62.8</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265">
                <a:tc>
                  <a:txBody>
                    <a:bodyPr/>
                    <a:lstStyle/>
                    <a:p>
                      <a:r>
                        <a:rPr lang="en-US" sz="1500" dirty="0" smtClean="0">
                          <a:latin typeface="Arial" pitchFamily="34" charset="0"/>
                          <a:cs typeface="Arial" pitchFamily="34" charset="0"/>
                        </a:rPr>
                        <a:t>Trampoline</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itchFamily="34" charset="0"/>
                          <a:cs typeface="Arial" pitchFamily="34" charset="0"/>
                        </a:rPr>
                        <a:t>250</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itchFamily="34" charset="0"/>
                          <a:cs typeface="Arial" pitchFamily="34" charset="0"/>
                        </a:rPr>
                        <a:t>785.4</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265">
                <a:tc>
                  <a:txBody>
                    <a:bodyPr/>
                    <a:lstStyle/>
                    <a:p>
                      <a:r>
                        <a:rPr lang="en-US" sz="1500" dirty="0" smtClean="0">
                          <a:latin typeface="Arial" pitchFamily="34" charset="0"/>
                          <a:cs typeface="Arial" pitchFamily="34" charset="0"/>
                        </a:rPr>
                        <a:t>Drum</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itchFamily="34" charset="0"/>
                          <a:cs typeface="Arial" pitchFamily="34" charset="0"/>
                        </a:rPr>
                        <a:t>55</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itchFamily="34" charset="0"/>
                          <a:cs typeface="Arial" pitchFamily="34" charset="0"/>
                        </a:rPr>
                        <a:t>172.8</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265">
                <a:tc>
                  <a:txBody>
                    <a:bodyPr/>
                    <a:lstStyle/>
                    <a:p>
                      <a:r>
                        <a:rPr lang="en-US" sz="1500" dirty="0" smtClean="0">
                          <a:latin typeface="Arial" pitchFamily="34" charset="0"/>
                          <a:cs typeface="Arial" pitchFamily="34" charset="0"/>
                        </a:rPr>
                        <a:t>Table</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itchFamily="34" charset="0"/>
                          <a:cs typeface="Arial" pitchFamily="34" charset="0"/>
                        </a:rPr>
                        <a:t>120</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itchFamily="34" charset="0"/>
                          <a:cs typeface="Arial" pitchFamily="34" charset="0"/>
                        </a:rPr>
                        <a:t>377.0</a:t>
                      </a:r>
                      <a:endParaRPr lang="en-US" sz="15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TextBox 8"/>
          <p:cNvSpPr txBox="1"/>
          <p:nvPr/>
        </p:nvSpPr>
        <p:spPr>
          <a:xfrm>
            <a:off x="2786050" y="3558605"/>
            <a:ext cx="214314" cy="584775"/>
          </a:xfrm>
          <a:prstGeom prst="rect">
            <a:avLst/>
          </a:prstGeom>
          <a:noFill/>
        </p:spPr>
        <p:txBody>
          <a:bodyPr wrap="square" rtlCol="0">
            <a:spAutoFit/>
          </a:bodyPr>
          <a:lstStyle/>
          <a:p>
            <a:pPr algn="ctr"/>
            <a:r>
              <a:rPr lang="en-US" sz="1600" u="sng" dirty="0" smtClean="0"/>
              <a:t>C</a:t>
            </a:r>
          </a:p>
          <a:p>
            <a:pPr algn="ctr"/>
            <a:r>
              <a:rPr lang="en-US" sz="1600" dirty="0" smtClean="0"/>
              <a:t>d</a:t>
            </a:r>
            <a:endParaRPr lang="en-US" sz="1600" dirty="0"/>
          </a:p>
        </p:txBody>
      </p:sp>
    </p:spTree>
    <p:extLst>
      <p:ext uri="{BB962C8B-B14F-4D97-AF65-F5344CB8AC3E}">
        <p14:creationId xmlns:p14="http://schemas.microsoft.com/office/powerpoint/2010/main" val="868073242"/>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18.1 </a:t>
            </a:r>
            <a:r>
              <a:rPr lang="en-GB" sz="3200" dirty="0" smtClean="0"/>
              <a:t>– </a:t>
            </a:r>
            <a:r>
              <a:rPr lang="en-GB" sz="3200" dirty="0" smtClean="0"/>
              <a:t>Multiplying and Dividing Fractions</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4939814"/>
              </a:xfrm>
              <a:prstGeom prst="rect">
                <a:avLst/>
              </a:prstGeom>
            </p:spPr>
            <p:txBody>
              <a:bodyPr wrap="square">
                <a:spAutoFit/>
              </a:bodyPr>
              <a:lstStyle/>
              <a:p>
                <a:pPr marL="514350" indent="-514350">
                  <a:lnSpc>
                    <a:spcPts val="5400"/>
                  </a:lnSpc>
                  <a:buClr>
                    <a:srgbClr val="C00000"/>
                  </a:buClr>
                  <a:buFont typeface="+mj-lt"/>
                  <a:buAutoNum type="arabicPeriod" startAt="5"/>
                  <a:tabLst>
                    <a:tab pos="804863" algn="l"/>
                    <a:tab pos="2743200" algn="l"/>
                  </a:tabLst>
                </a:pPr>
                <a:r>
                  <a:rPr lang="en-US" sz="2900" dirty="0" smtClean="0">
                    <a:latin typeface="Arial" panose="020B0604020202020204" pitchFamily="34" charset="0"/>
                    <a:cs typeface="Arial" panose="020B0604020202020204" pitchFamily="34" charset="0"/>
                  </a:rPr>
                  <a:t>Work </a:t>
                </a:r>
                <a:r>
                  <a:rPr lang="en-US" sz="2900" dirty="0">
                    <a:latin typeface="Arial" panose="020B0604020202020204" pitchFamily="34" charset="0"/>
                    <a:cs typeface="Arial" panose="020B0604020202020204" pitchFamily="34" charset="0"/>
                  </a:rPr>
                  <a:t>out</a:t>
                </a:r>
                <a:endParaRPr lang="en-US" sz="2900" dirty="0" smtClean="0">
                  <a:latin typeface="Arial" panose="020B0604020202020204" pitchFamily="34" charset="0"/>
                  <a:cs typeface="Arial" panose="020B0604020202020204" pitchFamily="34" charset="0"/>
                </a:endParaRPr>
              </a:p>
              <a:p>
                <a:pPr marL="914400" lvl="1" indent="-457200">
                  <a:lnSpc>
                    <a:spcPts val="5400"/>
                  </a:lnSpc>
                  <a:buClr>
                    <a:srgbClr val="C00000"/>
                  </a:buClr>
                  <a:buFont typeface="+mj-lt"/>
                  <a:buAutoNum type="alphaLcPeriod"/>
                  <a:tabLst>
                    <a:tab pos="804863" algn="l"/>
                    <a:tab pos="2743200" algn="l"/>
                  </a:tabLst>
                </a:pPr>
                <a:r>
                  <a:rPr lang="en-US" sz="2900" dirty="0" smtClean="0">
                    <a:latin typeface="Arial" panose="020B0604020202020204" pitchFamily="34" charset="0"/>
                    <a:cs typeface="Arial" panose="020B0604020202020204" pitchFamily="34" charset="0"/>
                  </a:rPr>
                  <a:t>1</a:t>
                </a:r>
                <a14:m>
                  <m:oMath xmlns:m="http://schemas.openxmlformats.org/officeDocument/2006/math">
                    <m:f>
                      <m:fPr>
                        <m:ctrlPr>
                          <a:rPr lang="en-US" sz="2900" i="1" smtClean="0">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3</m:t>
                        </m:r>
                      </m:num>
                      <m:den>
                        <m:r>
                          <a:rPr lang="en-US" sz="2900" b="0" i="1" smtClean="0">
                            <a:latin typeface="Cambria Math" panose="02040503050406030204" pitchFamily="18" charset="0"/>
                            <a:cs typeface="Arial" panose="020B0604020202020204" pitchFamily="34" charset="0"/>
                          </a:rPr>
                          <m:t>4</m:t>
                        </m:r>
                      </m:den>
                    </m:f>
                  </m:oMath>
                </a14:m>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a:t>
                </a:r>
                <a:r>
                  <a:rPr lang="en-US" sz="2900" dirty="0" smtClean="0">
                    <a:latin typeface="Arial" panose="020B0604020202020204" pitchFamily="34" charset="0"/>
                    <a:cs typeface="Arial" panose="020B0604020202020204" pitchFamily="34" charset="0"/>
                  </a:rPr>
                  <a:t> </a:t>
                </a:r>
                <a14:m>
                  <m:oMath xmlns:m="http://schemas.openxmlformats.org/officeDocument/2006/math">
                    <m:r>
                      <a:rPr lang="en-US" sz="2900" b="0" i="0" smtClean="0">
                        <a:latin typeface="Cambria Math" panose="02040503050406030204" pitchFamily="18" charset="0"/>
                        <a:cs typeface="Arial" panose="020B0604020202020204" pitchFamily="34" charset="0"/>
                      </a:rPr>
                      <m:t>2</m:t>
                    </m:r>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1</m:t>
                        </m:r>
                      </m:num>
                      <m:den>
                        <m:r>
                          <a:rPr lang="en-US" sz="2900" b="0" i="1" smtClean="0">
                            <a:latin typeface="Cambria Math" panose="02040503050406030204" pitchFamily="18" charset="0"/>
                            <a:cs typeface="Arial" panose="020B0604020202020204" pitchFamily="34" charset="0"/>
                          </a:rPr>
                          <m:t>10</m:t>
                        </m:r>
                      </m:den>
                    </m:f>
                  </m:oMath>
                </a14:m>
                <a:r>
                  <a:rPr lang="en-US" sz="2900" dirty="0" smtClean="0">
                    <a:latin typeface="Arial" panose="020B0604020202020204" pitchFamily="34" charset="0"/>
                    <a:cs typeface="Arial" panose="020B0604020202020204" pitchFamily="34" charset="0"/>
                  </a:rPr>
                  <a:t>	</a:t>
                </a:r>
                <a:r>
                  <a:rPr lang="en-US" sz="2900" dirty="0" smtClean="0">
                    <a:solidFill>
                      <a:srgbClr val="C00000"/>
                    </a:solidFill>
                    <a:latin typeface="Arial" panose="020B0604020202020204" pitchFamily="34" charset="0"/>
                    <a:cs typeface="Arial" panose="020B0604020202020204" pitchFamily="34" charset="0"/>
                  </a:rPr>
                  <a:t>b.</a:t>
                </a:r>
                <a:r>
                  <a:rPr lang="en-US" sz="2900" dirty="0" smtClean="0">
                    <a:latin typeface="Arial" panose="020B0604020202020204" pitchFamily="34" charset="0"/>
                    <a:cs typeface="Arial" panose="020B0604020202020204" pitchFamily="34" charset="0"/>
                  </a:rPr>
                  <a:t>  3</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1</m:t>
                        </m:r>
                      </m:num>
                      <m:den>
                        <m:r>
                          <a:rPr lang="en-US" sz="2900" b="0" i="1" smtClean="0">
                            <a:latin typeface="Cambria Math" panose="02040503050406030204" pitchFamily="18" charset="0"/>
                            <a:cs typeface="Arial" panose="020B0604020202020204" pitchFamily="34" charset="0"/>
                          </a:rPr>
                          <m:t>4</m:t>
                        </m:r>
                      </m:den>
                    </m:f>
                  </m:oMath>
                </a14:m>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 </a:t>
                </a:r>
                <a14:m>
                  <m:oMath xmlns:m="http://schemas.openxmlformats.org/officeDocument/2006/math">
                    <m:r>
                      <a:rPr lang="en-US" sz="2900" b="0" i="0" smtClean="0">
                        <a:latin typeface="Cambria Math" panose="02040503050406030204" pitchFamily="18" charset="0"/>
                        <a:cs typeface="Arial" panose="020B0604020202020204" pitchFamily="34" charset="0"/>
                      </a:rPr>
                      <m:t>2</m:t>
                    </m:r>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1</m:t>
                        </m:r>
                      </m:num>
                      <m:den>
                        <m:r>
                          <a:rPr lang="en-US" sz="2900" b="0" i="1" smtClean="0">
                            <a:latin typeface="Cambria Math" panose="02040503050406030204" pitchFamily="18" charset="0"/>
                            <a:cs typeface="Arial" panose="020B0604020202020204" pitchFamily="34" charset="0"/>
                          </a:rPr>
                          <m:t>3</m:t>
                        </m:r>
                      </m:den>
                    </m:f>
                  </m:oMath>
                </a14:m>
                <a:endParaRPr lang="en-US" sz="2900" dirty="0" smtClean="0">
                  <a:latin typeface="Arial" panose="020B0604020202020204" pitchFamily="34" charset="0"/>
                  <a:cs typeface="Arial" panose="020B0604020202020204" pitchFamily="34" charset="0"/>
                </a:endParaRPr>
              </a:p>
              <a:p>
                <a:pPr marL="914400" lvl="1" indent="-457200">
                  <a:lnSpc>
                    <a:spcPts val="5400"/>
                  </a:lnSpc>
                  <a:buClr>
                    <a:srgbClr val="C00000"/>
                  </a:buClr>
                  <a:buFont typeface="+mj-lt"/>
                  <a:buAutoNum type="alphaLcPeriod" startAt="3"/>
                  <a:tabLst>
                    <a:tab pos="804863" algn="l"/>
                    <a:tab pos="2743200" algn="l"/>
                  </a:tabLst>
                </a:pPr>
                <a:r>
                  <a:rPr lang="en-US" sz="2900" dirty="0" smtClean="0">
                    <a:latin typeface="Arial" panose="020B0604020202020204" pitchFamily="34" charset="0"/>
                    <a:cs typeface="Arial" panose="020B0604020202020204" pitchFamily="34" charset="0"/>
                  </a:rPr>
                  <a:t>1</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1</m:t>
                        </m:r>
                      </m:num>
                      <m:den>
                        <m:r>
                          <a:rPr lang="en-US" sz="2900" b="0" i="1" smtClean="0">
                            <a:latin typeface="Cambria Math" panose="02040503050406030204" pitchFamily="18" charset="0"/>
                            <a:cs typeface="Arial" panose="020B0604020202020204" pitchFamily="34" charset="0"/>
                          </a:rPr>
                          <m:t>4</m:t>
                        </m:r>
                      </m:den>
                    </m:f>
                  </m:oMath>
                </a14:m>
                <a:r>
                  <a:rPr lang="en-US" sz="29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a:t>
                </a:r>
                <a:r>
                  <a:rPr lang="en-US" sz="2900" dirty="0" smtClean="0">
                    <a:latin typeface="Arial" panose="020B0604020202020204" pitchFamily="34" charset="0"/>
                    <a:cs typeface="Arial" panose="020B0604020202020204" pitchFamily="34" charset="0"/>
                  </a:rPr>
                  <a:t> 2</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4</m:t>
                        </m:r>
                      </m:num>
                      <m:den>
                        <m:r>
                          <a:rPr lang="en-US" sz="2900" b="0" i="1" smtClean="0">
                            <a:latin typeface="Cambria Math" panose="02040503050406030204" pitchFamily="18" charset="0"/>
                            <a:cs typeface="Arial" panose="020B0604020202020204" pitchFamily="34" charset="0"/>
                          </a:rPr>
                          <m:t>5</m:t>
                        </m:r>
                      </m:den>
                    </m:f>
                  </m:oMath>
                </a14:m>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	</a:t>
                </a:r>
                <a:r>
                  <a:rPr lang="en-US" sz="2900" dirty="0" smtClean="0">
                    <a:solidFill>
                      <a:srgbClr val="C00000"/>
                    </a:solidFill>
                    <a:latin typeface="Arial" panose="020B0604020202020204" pitchFamily="34" charset="0"/>
                    <a:cs typeface="Arial" panose="020B0604020202020204" pitchFamily="34" charset="0"/>
                  </a:rPr>
                  <a:t>d.</a:t>
                </a:r>
                <a:r>
                  <a:rPr lang="en-US" sz="2900" dirty="0" smtClean="0">
                    <a:latin typeface="Arial" panose="020B0604020202020204" pitchFamily="34" charset="0"/>
                    <a:cs typeface="Arial" panose="020B0604020202020204" pitchFamily="34" charset="0"/>
                  </a:rPr>
                  <a:t>  1</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a:rPr lang="en-US" sz="2900" b="0" i="0" smtClean="0">
                            <a:latin typeface="Cambria Math" panose="02040503050406030204" pitchFamily="18" charset="0"/>
                            <a:cs typeface="Arial" panose="020B0604020202020204" pitchFamily="34" charset="0"/>
                          </a:rPr>
                          <m:t>7</m:t>
                        </m:r>
                      </m:num>
                      <m:den>
                        <m:r>
                          <a:rPr lang="en-US" sz="2900" b="0" i="0" smtClean="0">
                            <a:latin typeface="Cambria Math" panose="02040503050406030204" pitchFamily="18" charset="0"/>
                            <a:cs typeface="Arial" panose="020B0604020202020204" pitchFamily="34" charset="0"/>
                          </a:rPr>
                          <m:t>8</m:t>
                        </m:r>
                      </m:den>
                    </m:f>
                  </m:oMath>
                </a14:m>
                <a:r>
                  <a:rPr lang="en-US" sz="29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a:t>
                </a:r>
                <a:r>
                  <a:rPr lang="en-US" sz="2900" dirty="0" smtClean="0">
                    <a:latin typeface="Arial" panose="020B0604020202020204" pitchFamily="34" charset="0"/>
                    <a:cs typeface="Arial" panose="020B0604020202020204" pitchFamily="34" charset="0"/>
                  </a:rPr>
                  <a:t> </a:t>
                </a:r>
                <a14:m>
                  <m:oMath xmlns:m="http://schemas.openxmlformats.org/officeDocument/2006/math">
                    <m:r>
                      <a:rPr lang="en-US" sz="2900" b="0" i="0" smtClean="0">
                        <a:latin typeface="Cambria Math" panose="02040503050406030204" pitchFamily="18" charset="0"/>
                        <a:cs typeface="Arial" panose="020B0604020202020204" pitchFamily="34" charset="0"/>
                      </a:rPr>
                      <m:t>1</m:t>
                    </m:r>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5</m:t>
                        </m:r>
                      </m:num>
                      <m:den>
                        <m:r>
                          <a:rPr lang="en-US" sz="2900" b="0" i="1" smtClean="0">
                            <a:latin typeface="Cambria Math" panose="02040503050406030204" pitchFamily="18" charset="0"/>
                            <a:cs typeface="Arial" panose="020B0604020202020204" pitchFamily="34" charset="0"/>
                          </a:rPr>
                          <m:t>6</m:t>
                        </m:r>
                      </m:den>
                    </m:f>
                  </m:oMath>
                </a14:m>
                <a:endParaRPr lang="en-US" sz="2900" dirty="0" smtClean="0">
                  <a:latin typeface="Arial" panose="020B0604020202020204" pitchFamily="34" charset="0"/>
                  <a:cs typeface="Arial" panose="020B0604020202020204" pitchFamily="34" charset="0"/>
                </a:endParaRPr>
              </a:p>
              <a:p>
                <a:pPr marL="914400" lvl="1" indent="-457200">
                  <a:lnSpc>
                    <a:spcPts val="5400"/>
                  </a:lnSpc>
                  <a:buClr>
                    <a:srgbClr val="C00000"/>
                  </a:buClr>
                  <a:buFont typeface="+mj-lt"/>
                  <a:buAutoNum type="alphaLcPeriod" startAt="5"/>
                  <a:tabLst>
                    <a:tab pos="804863" algn="l"/>
                    <a:tab pos="2743200" algn="l"/>
                  </a:tabLst>
                </a:pPr>
                <a14:m>
                  <m:oMath xmlns:m="http://schemas.openxmlformats.org/officeDocument/2006/math">
                    <m:r>
                      <a:rPr lang="en-US" sz="2900" b="0" i="0" smtClean="0">
                        <a:latin typeface="Cambria Math" panose="02040503050406030204" pitchFamily="18" charset="0"/>
                        <a:cs typeface="Arial" panose="020B0604020202020204" pitchFamily="34" charset="0"/>
                      </a:rPr>
                      <m:t>4</m:t>
                    </m:r>
                    <m:f>
                      <m:fPr>
                        <m:ctrlPr>
                          <a:rPr lang="en-US" sz="2900">
                            <a:latin typeface="Cambria Math" panose="02040503050406030204" pitchFamily="18" charset="0"/>
                            <a:cs typeface="Arial" panose="020B0604020202020204" pitchFamily="34" charset="0"/>
                          </a:rPr>
                        </m:ctrlPr>
                      </m:fPr>
                      <m:num>
                        <m:r>
                          <a:rPr lang="en-US" sz="2900" b="0" i="0" smtClean="0">
                            <a:latin typeface="Cambria Math" panose="02040503050406030204" pitchFamily="18" charset="0"/>
                            <a:cs typeface="Arial" panose="020B0604020202020204" pitchFamily="34" charset="0"/>
                          </a:rPr>
                          <m:t>1</m:t>
                        </m:r>
                      </m:num>
                      <m:den>
                        <m:r>
                          <a:rPr lang="en-US" sz="2900" b="0" i="0" smtClean="0">
                            <a:latin typeface="Cambria Math" panose="02040503050406030204" pitchFamily="18" charset="0"/>
                            <a:cs typeface="Arial" panose="020B0604020202020204" pitchFamily="34" charset="0"/>
                          </a:rPr>
                          <m:t>3</m:t>
                        </m:r>
                      </m:den>
                    </m:f>
                  </m:oMath>
                </a14:m>
                <a:r>
                  <a:rPr lang="en-US" sz="29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a:t>
                </a:r>
                <a:r>
                  <a:rPr lang="en-US" sz="2900" dirty="0" smtClean="0">
                    <a:latin typeface="Arial" panose="020B0604020202020204" pitchFamily="34" charset="0"/>
                    <a:cs typeface="Arial" panose="020B0604020202020204" pitchFamily="34" charset="0"/>
                  </a:rPr>
                  <a:t> </a:t>
                </a:r>
                <a14:m>
                  <m:oMath xmlns:m="http://schemas.openxmlformats.org/officeDocument/2006/math">
                    <m:r>
                      <a:rPr lang="en-US" sz="2900" b="0" i="0" smtClean="0">
                        <a:latin typeface="Cambria Math" panose="02040503050406030204" pitchFamily="18" charset="0"/>
                        <a:cs typeface="Arial" panose="020B0604020202020204" pitchFamily="34" charset="0"/>
                      </a:rPr>
                      <m:t>2</m:t>
                    </m:r>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3</m:t>
                        </m:r>
                      </m:num>
                      <m:den>
                        <m:r>
                          <a:rPr lang="en-US" sz="2900" b="0" i="1" smtClean="0">
                            <a:latin typeface="Cambria Math" panose="02040503050406030204" pitchFamily="18" charset="0"/>
                            <a:cs typeface="Arial" panose="020B0604020202020204" pitchFamily="34" charset="0"/>
                          </a:rPr>
                          <m:t>4</m:t>
                        </m:r>
                      </m:den>
                    </m:f>
                  </m:oMath>
                </a14:m>
                <a:r>
                  <a:rPr lang="en-US" sz="2900" dirty="0" smtClean="0">
                    <a:cs typeface="Arial" panose="020B0604020202020204" pitchFamily="34" charset="0"/>
                  </a:rPr>
                  <a:t>  	</a:t>
                </a:r>
                <a:r>
                  <a:rPr lang="en-US" sz="2900" dirty="0" smtClean="0">
                    <a:solidFill>
                      <a:srgbClr val="C00000"/>
                    </a:solidFill>
                    <a:cs typeface="Arial" panose="020B0604020202020204" pitchFamily="34" charset="0"/>
                  </a:rPr>
                  <a:t>f. </a:t>
                </a:r>
                <a:r>
                  <a:rPr lang="en-US" sz="2900" dirty="0" smtClean="0">
                    <a:cs typeface="Arial" panose="020B0604020202020204" pitchFamily="34" charset="0"/>
                  </a:rPr>
                  <a:t> </a:t>
                </a:r>
                <a14:m>
                  <m:oMath xmlns:m="http://schemas.openxmlformats.org/officeDocument/2006/math">
                    <m:r>
                      <a:rPr lang="en-US" sz="2900" b="0" i="0" smtClean="0">
                        <a:latin typeface="Cambria Math" panose="02040503050406030204" pitchFamily="18" charset="0"/>
                        <a:cs typeface="Arial" panose="020B0604020202020204" pitchFamily="34" charset="0"/>
                      </a:rPr>
                      <m:t> 1</m:t>
                    </m:r>
                    <m:f>
                      <m:fPr>
                        <m:ctrlPr>
                          <a:rPr lang="en-US" sz="2900">
                            <a:latin typeface="Cambria Math" panose="02040503050406030204" pitchFamily="18" charset="0"/>
                            <a:cs typeface="Arial" panose="020B0604020202020204" pitchFamily="34" charset="0"/>
                          </a:rPr>
                        </m:ctrlPr>
                      </m:fPr>
                      <m:num>
                        <m:r>
                          <a:rPr lang="en-US" sz="2900" b="0" i="0" smtClean="0">
                            <a:latin typeface="Cambria Math" panose="02040503050406030204" pitchFamily="18" charset="0"/>
                            <a:cs typeface="Arial" panose="020B0604020202020204" pitchFamily="34" charset="0"/>
                          </a:rPr>
                          <m:t>4</m:t>
                        </m:r>
                      </m:num>
                      <m:den>
                        <m:r>
                          <a:rPr lang="en-US" sz="2900" b="0" i="0" smtClean="0">
                            <a:latin typeface="Cambria Math" panose="02040503050406030204" pitchFamily="18" charset="0"/>
                            <a:cs typeface="Arial" panose="020B0604020202020204" pitchFamily="34" charset="0"/>
                          </a:rPr>
                          <m:t>5</m:t>
                        </m:r>
                      </m:den>
                    </m:f>
                  </m:oMath>
                </a14:m>
                <a:r>
                  <a:rPr lang="en-US" sz="29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a:t>
                </a:r>
                <a:r>
                  <a:rPr lang="en-US" sz="2900" dirty="0" smtClean="0">
                    <a:latin typeface="Arial" panose="020B0604020202020204" pitchFamily="34" charset="0"/>
                    <a:cs typeface="Arial" panose="020B0604020202020204" pitchFamily="34" charset="0"/>
                  </a:rPr>
                  <a:t> </a:t>
                </a:r>
                <a14:m>
                  <m:oMath xmlns:m="http://schemas.openxmlformats.org/officeDocument/2006/math">
                    <m:r>
                      <a:rPr lang="en-US" sz="2900" b="0" i="0" smtClean="0">
                        <a:latin typeface="Cambria Math" panose="02040503050406030204" pitchFamily="18" charset="0"/>
                        <a:cs typeface="Arial" panose="020B0604020202020204" pitchFamily="34" charset="0"/>
                      </a:rPr>
                      <m:t>4</m:t>
                    </m:r>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7</m:t>
                        </m:r>
                      </m:num>
                      <m:den>
                        <m:r>
                          <a:rPr lang="en-US" sz="2900" b="0" i="1" smtClean="0">
                            <a:latin typeface="Cambria Math" panose="02040503050406030204" pitchFamily="18" charset="0"/>
                            <a:cs typeface="Arial" panose="020B0604020202020204" pitchFamily="34" charset="0"/>
                          </a:rPr>
                          <m:t>10</m:t>
                        </m:r>
                      </m:den>
                    </m:f>
                  </m:oMath>
                </a14:m>
                <a:endParaRPr lang="en-US" sz="2900" dirty="0">
                  <a:latin typeface="Arial" panose="020B0604020202020204" pitchFamily="34" charset="0"/>
                  <a:cs typeface="Arial" panose="020B0604020202020204" pitchFamily="34" charset="0"/>
                </a:endParaRPr>
              </a:p>
              <a:p>
                <a:pPr marL="457200" indent="-457200">
                  <a:lnSpc>
                    <a:spcPts val="5400"/>
                  </a:lnSpc>
                  <a:buClr>
                    <a:srgbClr val="C00000"/>
                  </a:buClr>
                  <a:buFont typeface="+mj-lt"/>
                  <a:buAutoNum type="arabicPeriod" startAt="5"/>
                  <a:tabLst>
                    <a:tab pos="804863" algn="l"/>
                    <a:tab pos="2743200" algn="l"/>
                  </a:tabLst>
                </a:pPr>
                <a:r>
                  <a:rPr lang="en-US" sz="2900" dirty="0">
                    <a:latin typeface="Arial" panose="020B0604020202020204" pitchFamily="34" charset="0"/>
                    <a:cs typeface="Arial" panose="020B0604020202020204" pitchFamily="34" charset="0"/>
                  </a:rPr>
                  <a:t>Use a calculator to work out</a:t>
                </a:r>
                <a:endParaRPr lang="en-US" sz="2900" dirty="0" smtClean="0">
                  <a:latin typeface="Arial" panose="020B0604020202020204" pitchFamily="34" charset="0"/>
                  <a:cs typeface="Arial" panose="020B0604020202020204" pitchFamily="34" charset="0"/>
                </a:endParaRPr>
              </a:p>
              <a:p>
                <a:pPr marL="914400" lvl="1" indent="-457200">
                  <a:lnSpc>
                    <a:spcPts val="5400"/>
                  </a:lnSpc>
                  <a:buClr>
                    <a:srgbClr val="C00000"/>
                  </a:buClr>
                  <a:buFont typeface="+mj-lt"/>
                  <a:buAutoNum type="alphaLcPeriod"/>
                  <a:tabLst>
                    <a:tab pos="804863" algn="l"/>
                    <a:tab pos="2743200" algn="l"/>
                  </a:tabLst>
                </a:pPr>
                <a:r>
                  <a:rPr lang="en-US" sz="2900" dirty="0" smtClean="0">
                    <a:latin typeface="Arial" panose="020B0604020202020204" pitchFamily="34" charset="0"/>
                    <a:cs typeface="Arial" panose="020B0604020202020204" pitchFamily="34" charset="0"/>
                  </a:rPr>
                  <a:t>3</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4</m:t>
                        </m:r>
                      </m:num>
                      <m:den>
                        <m:r>
                          <a:rPr lang="en-US" sz="2900" b="0" i="1" smtClean="0">
                            <a:latin typeface="Cambria Math" panose="02040503050406030204" pitchFamily="18" charset="0"/>
                            <a:cs typeface="Arial" panose="020B0604020202020204" pitchFamily="34" charset="0"/>
                          </a:rPr>
                          <m:t>7</m:t>
                        </m:r>
                      </m:den>
                    </m:f>
                  </m:oMath>
                </a14:m>
                <a:r>
                  <a:rPr lang="en-US" sz="2900" dirty="0">
                    <a:latin typeface="Arial" panose="020B0604020202020204" pitchFamily="34" charset="0"/>
                    <a:cs typeface="Arial" panose="020B0604020202020204" pitchFamily="34" charset="0"/>
                  </a:rPr>
                  <a:t> x</a:t>
                </a:r>
                <a:r>
                  <a:rPr lang="en-US" sz="2900" dirty="0" smtClean="0">
                    <a:latin typeface="Arial" panose="020B0604020202020204" pitchFamily="34" charset="0"/>
                    <a:cs typeface="Arial" panose="020B0604020202020204" pitchFamily="34" charset="0"/>
                  </a:rPr>
                  <a:t> </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3</m:t>
                        </m:r>
                      </m:num>
                      <m:den>
                        <m:r>
                          <a:rPr lang="en-US" sz="2900" b="0" i="1" smtClean="0">
                            <a:latin typeface="Cambria Math" panose="02040503050406030204" pitchFamily="18" charset="0"/>
                            <a:cs typeface="Arial" panose="020B0604020202020204" pitchFamily="34" charset="0"/>
                          </a:rPr>
                          <m:t>5</m:t>
                        </m:r>
                      </m:den>
                    </m:f>
                  </m:oMath>
                </a14:m>
                <a:r>
                  <a:rPr lang="en-US" sz="2900" dirty="0">
                    <a:latin typeface="Arial" panose="020B0604020202020204" pitchFamily="34" charset="0"/>
                    <a:cs typeface="Arial" panose="020B0604020202020204" pitchFamily="34" charset="0"/>
                  </a:rPr>
                  <a:t> 	</a:t>
                </a:r>
                <a:r>
                  <a:rPr lang="en-US" sz="2900" dirty="0">
                    <a:solidFill>
                      <a:srgbClr val="C00000"/>
                    </a:solidFill>
                    <a:latin typeface="Arial" panose="020B0604020202020204" pitchFamily="34" charset="0"/>
                    <a:cs typeface="Arial" panose="020B0604020202020204" pitchFamily="34" charset="0"/>
                  </a:rPr>
                  <a:t>b.</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 </a:t>
                </a:r>
                <a14:m>
                  <m:oMath xmlns:m="http://schemas.openxmlformats.org/officeDocument/2006/math">
                    <m:r>
                      <a:rPr lang="en-US" sz="2900" b="0" i="0" smtClean="0">
                        <a:latin typeface="Cambria Math" panose="02040503050406030204" pitchFamily="18" charset="0"/>
                        <a:cs typeface="Arial" panose="020B0604020202020204" pitchFamily="34" charset="0"/>
                      </a:rPr>
                      <m:t>11</m:t>
                    </m:r>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1</m:t>
                        </m:r>
                      </m:num>
                      <m:den>
                        <m:r>
                          <a:rPr lang="en-US" sz="2900" b="0" i="1" smtClean="0">
                            <a:latin typeface="Cambria Math" panose="02040503050406030204" pitchFamily="18" charset="0"/>
                            <a:cs typeface="Arial" panose="020B0604020202020204" pitchFamily="34" charset="0"/>
                          </a:rPr>
                          <m:t>2</m:t>
                        </m:r>
                      </m:den>
                    </m:f>
                  </m:oMath>
                </a14:m>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x </a:t>
                </a:r>
                <a14:m>
                  <m:oMath xmlns:m="http://schemas.openxmlformats.org/officeDocument/2006/math">
                    <m:r>
                      <a:rPr lang="en-US" sz="2900" b="0" i="0" smtClean="0">
                        <a:latin typeface="Cambria Math" panose="02040503050406030204" pitchFamily="18" charset="0"/>
                        <a:cs typeface="Arial" panose="020B0604020202020204" pitchFamily="34" charset="0"/>
                      </a:rPr>
                      <m:t>15</m:t>
                    </m:r>
                    <m:f>
                      <m:fPr>
                        <m:ctrlPr>
                          <a:rPr lang="en-US" sz="2900" i="1" smtClean="0">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3</m:t>
                        </m:r>
                      </m:num>
                      <m:den>
                        <m:r>
                          <a:rPr lang="en-US" sz="2900" b="0" i="1" smtClean="0">
                            <a:latin typeface="Cambria Math" panose="02040503050406030204" pitchFamily="18" charset="0"/>
                            <a:cs typeface="Arial" panose="020B0604020202020204" pitchFamily="34" charset="0"/>
                          </a:rPr>
                          <m:t>4</m:t>
                        </m:r>
                      </m:den>
                    </m:f>
                  </m:oMath>
                </a14:m>
                <a:endParaRPr lang="en-US" sz="2900" dirty="0">
                  <a:latin typeface="Arial" panose="020B0604020202020204" pitchFamily="34" charset="0"/>
                  <a:cs typeface="Arial" panose="020B0604020202020204" pitchFamily="34" charset="0"/>
                </a:endParaRPr>
              </a:p>
              <a:p>
                <a:pPr marL="914400" lvl="1" indent="-457200">
                  <a:lnSpc>
                    <a:spcPts val="5400"/>
                  </a:lnSpc>
                  <a:buClr>
                    <a:srgbClr val="C00000"/>
                  </a:buClr>
                  <a:buFont typeface="+mj-lt"/>
                  <a:buAutoNum type="alphaLcPeriod" startAt="3"/>
                  <a:tabLst>
                    <a:tab pos="804863" algn="l"/>
                    <a:tab pos="2743200" algn="l"/>
                  </a:tabLst>
                </a:pPr>
                <a:r>
                  <a:rPr lang="en-US" sz="2900" dirty="0" smtClean="0">
                    <a:latin typeface="Arial" panose="020B0604020202020204" pitchFamily="34" charset="0"/>
                    <a:cs typeface="Arial" panose="020B0604020202020204" pitchFamily="34" charset="0"/>
                  </a:rPr>
                  <a:t>2</a:t>
                </a:r>
                <a14:m>
                  <m:oMath xmlns:m="http://schemas.openxmlformats.org/officeDocument/2006/math">
                    <m:r>
                      <a:rPr lang="en-US" sz="2900" b="0" i="0" smtClean="0">
                        <a:latin typeface="Cambria Math" panose="02040503050406030204" pitchFamily="18" charset="0"/>
                        <a:cs typeface="Arial" panose="020B0604020202020204" pitchFamily="34" charset="0"/>
                      </a:rPr>
                      <m:t>2</m:t>
                    </m:r>
                  </m:oMath>
                </a14:m>
                <a:r>
                  <a:rPr lang="en-US" sz="29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a:t>
                </a:r>
                <a:r>
                  <a:rPr lang="en-US" sz="2900" dirty="0" smtClean="0">
                    <a:latin typeface="Arial" panose="020B0604020202020204" pitchFamily="34" charset="0"/>
                    <a:cs typeface="Arial" panose="020B0604020202020204" pitchFamily="34" charset="0"/>
                  </a:rPr>
                  <a:t> 3</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1</m:t>
                        </m:r>
                      </m:num>
                      <m:den>
                        <m:r>
                          <a:rPr lang="en-US" sz="2900" b="0" i="1" smtClean="0">
                            <a:latin typeface="Cambria Math" panose="02040503050406030204" pitchFamily="18" charset="0"/>
                            <a:cs typeface="Arial" panose="020B0604020202020204" pitchFamily="34" charset="0"/>
                          </a:rPr>
                          <m:t>5</m:t>
                        </m:r>
                      </m:den>
                    </m:f>
                  </m:oMath>
                </a14:m>
                <a:r>
                  <a:rPr lang="en-US" sz="29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a:t>
                </a:r>
                <a:r>
                  <a:rPr lang="en-US" sz="2900" dirty="0">
                    <a:solidFill>
                      <a:srgbClr val="C00000"/>
                    </a:solidFill>
                    <a:latin typeface="Arial" panose="020B0604020202020204" pitchFamily="34" charset="0"/>
                    <a:cs typeface="Arial" panose="020B0604020202020204" pitchFamily="34" charset="0"/>
                  </a:rPr>
                  <a:t>d.</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1</a:t>
                </a:r>
                <a14:m>
                  <m:oMath xmlns:m="http://schemas.openxmlformats.org/officeDocument/2006/math">
                    <m:r>
                      <a:rPr lang="en-US" sz="2900" b="0" i="0" smtClean="0">
                        <a:latin typeface="Cambria Math" panose="02040503050406030204" pitchFamily="18" charset="0"/>
                        <a:cs typeface="Arial" panose="020B0604020202020204" pitchFamily="34" charset="0"/>
                      </a:rPr>
                      <m:t>6</m:t>
                    </m:r>
                    <m:f>
                      <m:fPr>
                        <m:ctrlPr>
                          <a:rPr lang="en-US" sz="2900" i="1">
                            <a:latin typeface="Cambria Math" panose="02040503050406030204" pitchFamily="18" charset="0"/>
                            <a:cs typeface="Arial" panose="020B0604020202020204" pitchFamily="34" charset="0"/>
                          </a:rPr>
                        </m:ctrlPr>
                      </m:fPr>
                      <m:num>
                        <m:r>
                          <a:rPr lang="en-US" sz="2900" b="0" i="0" smtClean="0">
                            <a:latin typeface="Cambria Math" panose="02040503050406030204" pitchFamily="18" charset="0"/>
                            <a:cs typeface="Arial" panose="020B0604020202020204" pitchFamily="34" charset="0"/>
                          </a:rPr>
                          <m:t>5</m:t>
                        </m:r>
                      </m:num>
                      <m:den>
                        <m:r>
                          <a:rPr lang="en-US" sz="2900" b="0" i="0" smtClean="0">
                            <a:latin typeface="Cambria Math" panose="02040503050406030204" pitchFamily="18" charset="0"/>
                            <a:cs typeface="Arial" panose="020B0604020202020204" pitchFamily="34" charset="0"/>
                          </a:rPr>
                          <m:t>7</m:t>
                        </m:r>
                      </m:den>
                    </m:f>
                  </m:oMath>
                </a14:m>
                <a:r>
                  <a:rPr lang="en-US" sz="29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a:t>
                </a:r>
                <a:r>
                  <a:rPr lang="en-US" sz="2900" dirty="0" smtClean="0">
                    <a:latin typeface="Arial" panose="020B0604020202020204" pitchFamily="34" charset="0"/>
                    <a:cs typeface="Arial" panose="020B0604020202020204" pitchFamily="34" charset="0"/>
                  </a:rPr>
                  <a:t> 10</a:t>
                </a:r>
                <a14:m>
                  <m:oMath xmlns:m="http://schemas.openxmlformats.org/officeDocument/2006/math">
                    <m:f>
                      <m:fPr>
                        <m:ctrlPr>
                          <a:rPr lang="en-US" sz="2900" i="1">
                            <a:latin typeface="Cambria Math" panose="02040503050406030204" pitchFamily="18" charset="0"/>
                            <a:cs typeface="Arial" panose="020B0604020202020204" pitchFamily="34" charset="0"/>
                          </a:rPr>
                        </m:ctrlPr>
                      </m:fPr>
                      <m:num>
                        <m:r>
                          <a:rPr lang="en-US" sz="2900" b="0" i="1" smtClean="0">
                            <a:latin typeface="Cambria Math" panose="02040503050406030204" pitchFamily="18" charset="0"/>
                            <a:cs typeface="Arial" panose="020B0604020202020204" pitchFamily="34" charset="0"/>
                          </a:rPr>
                          <m:t>1</m:t>
                        </m:r>
                      </m:num>
                      <m:den>
                        <m:r>
                          <a:rPr lang="en-US" sz="2900" b="0" i="1" smtClean="0">
                            <a:latin typeface="Cambria Math" panose="02040503050406030204" pitchFamily="18" charset="0"/>
                            <a:cs typeface="Arial" panose="020B0604020202020204" pitchFamily="34" charset="0"/>
                          </a:rPr>
                          <m:t>6</m:t>
                        </m:r>
                      </m:den>
                    </m:f>
                  </m:oMath>
                </a14:m>
                <a:endParaRPr lang="en-US" sz="29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4939814"/>
              </a:xfrm>
              <a:prstGeom prst="rect">
                <a:avLst/>
              </a:prstGeom>
              <a:blipFill rotWithShape="0">
                <a:blip r:embed="rId4"/>
                <a:stretch>
                  <a:fillRect l="-2202" r="-927" b="-493"/>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4221088"/>
            <a:ext cx="664145" cy="681999"/>
          </a:xfrm>
          <a:prstGeom prst="rect">
            <a:avLst/>
          </a:prstGeom>
        </p:spPr>
      </p:pic>
    </p:spTree>
    <p:extLst>
      <p:ext uri="{BB962C8B-B14F-4D97-AF65-F5344CB8AC3E}">
        <p14:creationId xmlns:p14="http://schemas.microsoft.com/office/powerpoint/2010/main" val="2984267381"/>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18.1 </a:t>
            </a:r>
            <a:r>
              <a:rPr lang="en-GB" sz="3200" dirty="0" smtClean="0"/>
              <a:t>– </a:t>
            </a:r>
            <a:r>
              <a:rPr lang="en-GB" sz="3200" dirty="0" smtClean="0"/>
              <a:t>Multiplying and Dividing Fractions</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512919"/>
              </a:xfrm>
              <a:prstGeom prst="rect">
                <a:avLst/>
              </a:prstGeom>
            </p:spPr>
            <p:txBody>
              <a:bodyPr wrap="square">
                <a:spAutoFit/>
              </a:bodyPr>
              <a:lstStyle/>
              <a:p>
                <a:pPr marL="514350" indent="-514350">
                  <a:buClr>
                    <a:srgbClr val="C00000"/>
                  </a:buClr>
                  <a:buFont typeface="+mj-lt"/>
                  <a:buAutoNum type="arabicPeriod" startAt="7"/>
                  <a:tabLst>
                    <a:tab pos="804863" algn="l"/>
                    <a:tab pos="2743200" algn="l"/>
                  </a:tabLst>
                </a:pPr>
                <a:r>
                  <a:rPr lang="en-US" sz="2000" b="1" dirty="0" smtClean="0">
                    <a:solidFill>
                      <a:srgbClr val="FF0000"/>
                    </a:solidFill>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 </a:t>
                </a:r>
                <a:r>
                  <a:rPr lang="en-US" sz="2000" dirty="0" smtClean="0">
                    <a:solidFill>
                      <a:srgbClr val="C00000"/>
                    </a:solidFill>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One of these cards doesn't </a:t>
                </a:r>
                <a:r>
                  <a:rPr lang="en-US" sz="2000" dirty="0" smtClean="0">
                    <a:latin typeface="Arial" panose="020B0604020202020204" pitchFamily="34" charset="0"/>
                    <a:cs typeface="Arial" panose="020B0604020202020204" pitchFamily="34" charset="0"/>
                  </a:rPr>
                  <a:t>	   have </a:t>
                </a:r>
                <a:r>
                  <a:rPr lang="en-US" sz="2000" dirty="0">
                    <a:latin typeface="Arial" panose="020B0604020202020204" pitchFamily="34" charset="0"/>
                    <a:cs typeface="Arial" panose="020B0604020202020204" pitchFamily="34" charset="0"/>
                  </a:rPr>
                  <a:t>a pair. Which one is it</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858838" lvl="1" indent="-401638">
                  <a:buClr>
                    <a:srgbClr val="C00000"/>
                  </a:buClr>
                  <a:buFont typeface="+mj-lt"/>
                  <a:buAutoNum type="alphaLcPeriod" startAt="2"/>
                  <a:tabLst>
                    <a:tab pos="2743200" algn="l"/>
                  </a:tabLst>
                </a:pPr>
                <a:r>
                  <a:rPr lang="en-US" sz="2000" dirty="0">
                    <a:latin typeface="Arial" panose="020B0604020202020204" pitchFamily="34" charset="0"/>
                    <a:cs typeface="Arial" panose="020B0604020202020204" pitchFamily="34" charset="0"/>
                  </a:rPr>
                  <a:t>Make up a calculation that gives the answer that doesn't have a calculation card</a:t>
                </a:r>
                <a:r>
                  <a:rPr lang="en-US" sz="20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13"/>
                  <a:tabLst>
                    <a:tab pos="804863" algn="l"/>
                    <a:tab pos="2743200" algn="l"/>
                  </a:tabLst>
                </a:pPr>
                <a:r>
                  <a:rPr lang="en-US" sz="2000" b="1" dirty="0">
                    <a:solidFill>
                      <a:srgbClr val="FF0000"/>
                    </a:solidFill>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 There are 12 inches in a foot and approximately </a:t>
                </a:r>
                <a:r>
                  <a:rPr lang="en-US" sz="2000" dirty="0" smtClean="0">
                    <a:latin typeface="Arial" panose="020B0604020202020204" pitchFamily="34" charset="0"/>
                    <a:cs typeface="Arial" panose="020B0604020202020204" pitchFamily="34" charset="0"/>
                  </a:rPr>
                  <a:t>2</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i="1">
                            <a:latin typeface="Cambria Math" panose="02040503050406030204" pitchFamily="18" charset="0"/>
                            <a:cs typeface="Arial" panose="020B0604020202020204" pitchFamily="34" charset="0"/>
                          </a:rPr>
                          <m:t>1</m:t>
                        </m:r>
                      </m:num>
                      <m:den>
                        <m:r>
                          <a:rPr lang="en-US" sz="2000" i="1">
                            <a:latin typeface="Cambria Math" panose="02040503050406030204" pitchFamily="18" charset="0"/>
                            <a:cs typeface="Arial" panose="020B0604020202020204" pitchFamily="34" charset="0"/>
                          </a:rPr>
                          <m:t>2</m:t>
                        </m:r>
                      </m:den>
                    </m:f>
                  </m:oMath>
                </a14:m>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centimetres</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 an inch. Approximately how many </a:t>
                </a:r>
                <a:r>
                  <a:rPr lang="en-US" sz="2000" dirty="0" err="1">
                    <a:latin typeface="Arial" panose="020B0604020202020204" pitchFamily="34" charset="0"/>
                    <a:cs typeface="Arial" panose="020B0604020202020204" pitchFamily="34" charset="0"/>
                  </a:rPr>
                  <a:t>centimetres</a:t>
                </a:r>
                <a:r>
                  <a:rPr lang="en-US" sz="2000" dirty="0">
                    <a:latin typeface="Arial" panose="020B0604020202020204" pitchFamily="34" charset="0"/>
                    <a:cs typeface="Arial" panose="020B0604020202020204" pitchFamily="34" charset="0"/>
                  </a:rPr>
                  <a:t> are there in a foot?</a:t>
                </a: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512919"/>
              </a:xfrm>
              <a:prstGeom prst="rect">
                <a:avLst/>
              </a:prstGeom>
              <a:blipFill rotWithShape="0">
                <a:blip r:embed="rId4"/>
                <a:stretch>
                  <a:fillRect l="-1043" t="-442" r="-1506" b="-994"/>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297840" y="1916832"/>
            <a:ext cx="5189125" cy="2376264"/>
          </a:xfrm>
          <a:prstGeom prst="rect">
            <a:avLst/>
          </a:prstGeom>
          <a:noFill/>
          <a:ln w="9525">
            <a:noFill/>
            <a:miter lim="800000"/>
            <a:headEnd/>
            <a:tailEnd/>
          </a:ln>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5123265"/>
            <a:ext cx="664145" cy="681999"/>
          </a:xfrm>
          <a:prstGeom prst="rect">
            <a:avLst/>
          </a:prstGeom>
        </p:spPr>
      </p:pic>
    </p:spTree>
    <p:extLst>
      <p:ext uri="{BB962C8B-B14F-4D97-AF65-F5344CB8AC3E}">
        <p14:creationId xmlns:p14="http://schemas.microsoft.com/office/powerpoint/2010/main" val="409043002"/>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18.1 </a:t>
            </a:r>
            <a:r>
              <a:rPr lang="en-GB" sz="3200" dirty="0" smtClean="0"/>
              <a:t>– </a:t>
            </a:r>
            <a:r>
              <a:rPr lang="en-GB" sz="3200" dirty="0" smtClean="0"/>
              <a:t>Multiplying and Dividing Fractions</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147</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634876"/>
              </a:xfrm>
              <a:prstGeom prst="rect">
                <a:avLst/>
              </a:prstGeom>
            </p:spPr>
            <p:txBody>
              <a:bodyPr wrap="square">
                <a:spAutoFit/>
              </a:bodyPr>
              <a:lstStyle/>
              <a:p>
                <a:pPr marL="514350" indent="-514350">
                  <a:buClr>
                    <a:srgbClr val="C00000"/>
                  </a:buClr>
                  <a:buFont typeface="+mj-lt"/>
                  <a:buAutoNum type="arabicPeriod" startAt="8"/>
                  <a:tabLst>
                    <a:tab pos="804863" algn="l"/>
                    <a:tab pos="274320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length of rope is cut into pieces measuring </a:t>
                </a:r>
                <a:r>
                  <a:rPr lang="en-US" sz="2400" dirty="0" smtClean="0">
                    <a:latin typeface="Arial" panose="020B0604020202020204" pitchFamily="34" charset="0"/>
                    <a:cs typeface="Arial" panose="020B0604020202020204" pitchFamily="34" charset="0"/>
                  </a:rPr>
                  <a:t>1</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3</m:t>
                        </m:r>
                      </m:num>
                      <m:den>
                        <m:r>
                          <a:rPr lang="en-US" sz="2400" i="1">
                            <a:latin typeface="Cambria Math" panose="02040503050406030204" pitchFamily="18" charset="0"/>
                            <a:cs typeface="Arial" panose="020B0604020202020204" pitchFamily="34" charset="0"/>
                          </a:rPr>
                          <m:t>4</m:t>
                        </m:r>
                      </m:den>
                    </m:f>
                  </m:oMath>
                </a14:m>
                <a:r>
                  <a:rPr lang="en-US" sz="2400" dirty="0" smtClean="0">
                    <a:latin typeface="Arial" panose="020B0604020202020204" pitchFamily="34" charset="0"/>
                    <a:cs typeface="Arial" panose="020B0604020202020204" pitchFamily="34" charset="0"/>
                  </a:rPr>
                  <a:t> 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whole pieces can be cut from a 40 m rope?</a:t>
                </a:r>
              </a:p>
              <a:p>
                <a:pPr marL="514350" indent="-514350">
                  <a:buClr>
                    <a:srgbClr val="C00000"/>
                  </a:buClr>
                  <a:buFont typeface="+mj-lt"/>
                  <a:buAutoNum type="arabicPeriod" startAt="8"/>
                  <a:tabLst>
                    <a:tab pos="804863" algn="l"/>
                    <a:tab pos="2743200"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A window measures </a:t>
                </a:r>
                <a:r>
                  <a:rPr lang="en-US" sz="2400" dirty="0" smtClean="0">
                    <a:latin typeface="Arial" panose="020B0604020202020204" pitchFamily="34" charset="0"/>
                    <a:cs typeface="Arial" panose="020B0604020202020204" pitchFamily="34" charset="0"/>
                  </a:rPr>
                  <a:t>1</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i="1">
                            <a:latin typeface="Cambria Math" panose="02040503050406030204" pitchFamily="18" charset="0"/>
                            <a:cs typeface="Arial" panose="020B0604020202020204" pitchFamily="34" charset="0"/>
                          </a:rPr>
                          <m:t>4</m:t>
                        </m:r>
                      </m:den>
                    </m:f>
                  </m:oMath>
                </a14:m>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 by </a:t>
                </a:r>
                <a:r>
                  <a:rPr lang="en-US" sz="2400" dirty="0" smtClean="0">
                    <a:latin typeface="Arial" panose="020B0604020202020204" pitchFamily="34" charset="0"/>
                    <a:cs typeface="Arial" panose="020B0604020202020204" pitchFamily="34" charset="0"/>
                  </a:rPr>
                  <a:t>2</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2</m:t>
                        </m:r>
                      </m:den>
                    </m:f>
                  </m:oMath>
                </a14:m>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 What is the area of the window</a:t>
                </a:r>
                <a:r>
                  <a:rPr lang="en-US" sz="2400" dirty="0" smtClean="0">
                    <a:latin typeface="Arial" panose="020B0604020202020204" pitchFamily="34" charset="0"/>
                    <a:cs typeface="Arial" panose="020B0604020202020204" pitchFamily="34" charset="0"/>
                  </a:rPr>
                  <a:t>?</a:t>
                </a:r>
              </a:p>
              <a:p>
                <a:pPr marL="512763" indent="-512763">
                  <a:lnSpc>
                    <a:spcPts val="5400"/>
                  </a:lnSpc>
                  <a:buClr>
                    <a:srgbClr val="C00000"/>
                  </a:buClr>
                  <a:buFont typeface="+mj-lt"/>
                  <a:buAutoNum type="arabicPeriod" startAt="10"/>
                  <a:tabLst>
                    <a:tab pos="804863" algn="l"/>
                    <a:tab pos="2743200" algn="l"/>
                  </a:tabLst>
                </a:pPr>
                <a:r>
                  <a:rPr lang="en-US" sz="2400" dirty="0">
                    <a:latin typeface="Arial" panose="020B0604020202020204" pitchFamily="34" charset="0"/>
                    <a:cs typeface="Arial" panose="020B0604020202020204" pitchFamily="34" charset="0"/>
                  </a:rPr>
                  <a:t>Use a calculator to work out</a:t>
                </a:r>
              </a:p>
              <a:p>
                <a:pPr marL="914400" lvl="1" indent="-457200">
                  <a:lnSpc>
                    <a:spcPts val="6200"/>
                  </a:lnSpc>
                  <a:buClr>
                    <a:srgbClr val="C00000"/>
                  </a:buClr>
                  <a:buFont typeface="+mj-lt"/>
                  <a:buAutoNum type="alphaLcPeriod"/>
                  <a:tabLst>
                    <a:tab pos="804863" algn="l"/>
                    <a:tab pos="2743200" algn="l"/>
                  </a:tabLst>
                </a:pPr>
                <a14:m>
                  <m:oMath xmlns:m="http://schemas.openxmlformats.org/officeDocument/2006/math">
                    <m:f>
                      <m:fPr>
                        <m:ctrlPr>
                          <a:rPr lang="en-US" sz="240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5</m:t>
                        </m:r>
                      </m:den>
                    </m:f>
                  </m:oMath>
                </a14:m>
                <a:r>
                  <a:rPr lang="en-US" sz="2400" dirty="0">
                    <a:latin typeface="Arial" panose="020B0604020202020204" pitchFamily="34" charset="0"/>
                    <a:cs typeface="Arial" panose="020B0604020202020204" pitchFamily="34" charset="0"/>
                  </a:rPr>
                  <a:t> x</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smtClean="0">
                            <a:latin typeface="Cambria Math" panose="02040503050406030204" pitchFamily="18" charset="0"/>
                            <a:cs typeface="Arial" panose="020B0604020202020204" pitchFamily="34" charset="0"/>
                          </a:rPr>
                          <m:t>□</m:t>
                        </m:r>
                      </m:num>
                      <m:den>
                        <m:r>
                          <a:rPr lang="en-US" sz="2400" b="0" i="1" smtClean="0">
                            <a:latin typeface="Cambria Math" panose="02040503050406030204" pitchFamily="18" charset="0"/>
                            <a:cs typeface="Arial" panose="020B0604020202020204" pitchFamily="34" charset="0"/>
                          </a:rPr>
                          <m:t>3</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 1</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7</m:t>
                        </m:r>
                      </m:num>
                      <m:den>
                        <m:r>
                          <a:rPr lang="en-US" sz="2400" b="0" i="1" smtClean="0">
                            <a:latin typeface="Cambria Math" panose="02040503050406030204" pitchFamily="18" charset="0"/>
                            <a:cs typeface="Arial" panose="020B0604020202020204" pitchFamily="34" charset="0"/>
                          </a:rPr>
                          <m:t>10</m:t>
                        </m:r>
                      </m:den>
                    </m:f>
                  </m:oMath>
                </a14:m>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b.</a:t>
                </a:r>
                <a:r>
                  <a:rPr lang="en-US" sz="2400" dirty="0">
                    <a:cs typeface="Arial" panose="020B0604020202020204" pitchFamily="34" charset="0"/>
                  </a:rPr>
                  <a:t> </a:t>
                </a:r>
                <a14:m>
                  <m:oMath xmlns:m="http://schemas.openxmlformats.org/officeDocument/2006/math">
                    <m:r>
                      <a:rPr lang="en-US" sz="4800" i="1">
                        <a:latin typeface="Cambria Math" panose="02040503050406030204" pitchFamily="18" charset="0"/>
                        <a:cs typeface="Arial" panose="020B0604020202020204" pitchFamily="34" charset="0"/>
                      </a:rPr>
                      <m:t>□</m:t>
                    </m:r>
                  </m:oMath>
                </a14:m>
                <a:r>
                  <a:rPr lang="en-US" sz="10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4</m:t>
                        </m:r>
                      </m:den>
                    </m:f>
                  </m:oMath>
                </a14:m>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x </a:t>
                </a:r>
                <a14:m>
                  <m:oMath xmlns:m="http://schemas.openxmlformats.org/officeDocument/2006/math">
                    <m:r>
                      <a:rPr lang="en-US" sz="2400" b="0" i="0" smtClean="0">
                        <a:latin typeface="Cambria Math" panose="02040503050406030204" pitchFamily="18" charset="0"/>
                        <a:cs typeface="Arial" panose="020B0604020202020204" pitchFamily="34" charset="0"/>
                      </a:rPr>
                      <m:t>2</m:t>
                    </m:r>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2</m:t>
                        </m:r>
                      </m:den>
                    </m:f>
                  </m:oMath>
                </a14:m>
                <a:r>
                  <a:rPr lang="en-US" sz="2400" dirty="0" smtClean="0">
                    <a:latin typeface="Arial" panose="020B0604020202020204" pitchFamily="34" charset="0"/>
                    <a:cs typeface="Arial" panose="020B0604020202020204" pitchFamily="34" charset="0"/>
                  </a:rPr>
                  <a:t> = 8</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8</m:t>
                        </m:r>
                      </m:den>
                    </m:f>
                  </m:oMath>
                </a14:m>
                <a:endParaRPr lang="en-US" sz="2400" dirty="0">
                  <a:latin typeface="Arial" panose="020B0604020202020204" pitchFamily="34" charset="0"/>
                  <a:cs typeface="Arial" panose="020B0604020202020204" pitchFamily="34" charset="0"/>
                </a:endParaRPr>
              </a:p>
              <a:p>
                <a:pPr marL="914400" lvl="1" indent="-457200">
                  <a:lnSpc>
                    <a:spcPts val="6200"/>
                  </a:lnSpc>
                  <a:buClr>
                    <a:srgbClr val="C00000"/>
                  </a:buClr>
                  <a:buFont typeface="+mj-lt"/>
                  <a:buAutoNum type="alphaLcPeriod" startAt="3"/>
                  <a:tabLst>
                    <a:tab pos="804863" algn="l"/>
                    <a:tab pos="2743200" algn="l"/>
                  </a:tabLst>
                </a:pPr>
                <a14:m>
                  <m:oMath xmlns:m="http://schemas.openxmlformats.org/officeDocument/2006/math">
                    <m:f>
                      <m:fPr>
                        <m:ctrlPr>
                          <a:rPr lang="en-US" sz="240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5</m:t>
                        </m:r>
                      </m:num>
                      <m:den>
                        <m:r>
                          <a:rPr lang="en-US" sz="2400" i="0" smtClean="0">
                            <a:latin typeface="Cambria Math" panose="02040503050406030204" pitchFamily="18" charset="0"/>
                            <a:cs typeface="Arial" panose="020B0604020202020204" pitchFamily="34" charset="0"/>
                          </a:rPr>
                          <m:t>□</m:t>
                        </m:r>
                      </m:den>
                    </m:f>
                  </m:oMath>
                </a14:m>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3</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3</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4</m:t>
                        </m:r>
                      </m:den>
                    </m:f>
                  </m:oMath>
                </a14:m>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1</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4</m:t>
                        </m:r>
                      </m:den>
                    </m:f>
                  </m:oMath>
                </a14:m>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smtClean="0">
                            <a:latin typeface="Cambria Math" panose="02040503050406030204" pitchFamily="18" charset="0"/>
                            <a:cs typeface="Arial" panose="020B0604020202020204" pitchFamily="34" charset="0"/>
                          </a:rPr>
                          <m:t>□</m:t>
                        </m:r>
                      </m:num>
                      <m:den>
                        <m:r>
                          <a:rPr lang="en-US" sz="2400" b="0" i="1" smtClean="0">
                            <a:latin typeface="Cambria Math" panose="02040503050406030204" pitchFamily="18" charset="0"/>
                            <a:cs typeface="Arial" panose="020B0604020202020204" pitchFamily="34" charset="0"/>
                          </a:rPr>
                          <m:t>3</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3</m:t>
                        </m:r>
                      </m:num>
                      <m:den>
                        <m:r>
                          <a:rPr lang="en-US" sz="2400" b="0" i="1" smtClean="0">
                            <a:latin typeface="Cambria Math" panose="02040503050406030204" pitchFamily="18" charset="0"/>
                            <a:cs typeface="Arial" panose="020B0604020202020204" pitchFamily="34" charset="0"/>
                          </a:rPr>
                          <m:t>4</m:t>
                        </m:r>
                      </m:den>
                    </m:f>
                  </m:oMath>
                </a14:m>
                <a:endParaRPr lang="en-US" sz="24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8"/>
                  <a:tabLst>
                    <a:tab pos="804863" algn="l"/>
                    <a:tab pos="2743200" algn="l"/>
                  </a:tabLst>
                </a:pPr>
                <a:endParaRPr lang="en-US" sz="24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634876"/>
              </a:xfrm>
              <a:prstGeom prst="rect">
                <a:avLst/>
              </a:prstGeom>
              <a:blipFill rotWithShape="0">
                <a:blip r:embed="rId4"/>
                <a:stretch>
                  <a:fillRect l="-1506" t="-757"/>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4" name="Rectangle 3"/>
          <p:cNvSpPr/>
          <p:nvPr/>
        </p:nvSpPr>
        <p:spPr>
          <a:xfrm>
            <a:off x="4355976" y="5661248"/>
            <a:ext cx="288032" cy="288032"/>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87624" y="6165304"/>
            <a:ext cx="288032" cy="288032"/>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7704" y="5013176"/>
            <a:ext cx="216024" cy="216024"/>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4365104"/>
            <a:ext cx="664145" cy="681999"/>
          </a:xfrm>
          <a:prstGeom prst="rect">
            <a:avLst/>
          </a:prstGeom>
        </p:spPr>
      </p:pic>
    </p:spTree>
    <p:extLst>
      <p:ext uri="{BB962C8B-B14F-4D97-AF65-F5344CB8AC3E}">
        <p14:creationId xmlns:p14="http://schemas.microsoft.com/office/powerpoint/2010/main" val="2724930749"/>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18.1 </a:t>
            </a:r>
            <a:r>
              <a:rPr lang="en-GB" sz="3200" dirty="0" smtClean="0"/>
              <a:t>– </a:t>
            </a:r>
            <a:r>
              <a:rPr lang="en-GB" sz="3200" dirty="0" smtClean="0"/>
              <a:t>Multiplying and Dividing Fractions</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147</a:t>
            </a:r>
            <a:endParaRPr lang="en-GB" sz="1400" b="1" dirty="0">
              <a:latin typeface="Calibri" panose="020F0502020204030204" pitchFamily="34" charset="0"/>
            </a:endParaRPr>
          </a:p>
        </p:txBody>
      </p:sp>
      <p:sp>
        <p:nvSpPr>
          <p:cNvPr id="3" name="Rectangle 2"/>
          <p:cNvSpPr/>
          <p:nvPr/>
        </p:nvSpPr>
        <p:spPr>
          <a:xfrm>
            <a:off x="215516" y="1152182"/>
            <a:ext cx="5256584" cy="2123658"/>
          </a:xfrm>
          <a:prstGeom prst="rect">
            <a:avLst/>
          </a:prstGeom>
        </p:spPr>
        <p:txBody>
          <a:bodyPr wrap="square">
            <a:spAutoFit/>
          </a:bodyPr>
          <a:lstStyle/>
          <a:p>
            <a:pPr marL="514350" indent="-514350">
              <a:buClr>
                <a:srgbClr val="C00000"/>
              </a:buClr>
              <a:buFont typeface="+mj-lt"/>
              <a:buAutoNum type="arabicPeriod" startAt="11"/>
              <a:tabLst>
                <a:tab pos="804863" algn="l"/>
                <a:tab pos="1773238" algn="l"/>
                <a:tab pos="2743200" algn="l"/>
              </a:tabLst>
            </a:pPr>
            <a:r>
              <a:rPr lang="en-US" sz="2200" b="1" dirty="0" smtClean="0">
                <a:solidFill>
                  <a:srgbClr val="FF0000"/>
                </a:solidFill>
                <a:latin typeface="Arial" panose="020B0604020202020204" pitchFamily="34" charset="0"/>
                <a:cs typeface="Arial" panose="020B0604020202020204" pitchFamily="34" charset="0"/>
              </a:rPr>
              <a:t>P </a:t>
            </a:r>
            <a:r>
              <a:rPr lang="en-US" sz="2200" dirty="0" smtClean="0">
                <a:latin typeface="Arial" panose="020B0604020202020204" pitchFamily="34" charset="0"/>
                <a:cs typeface="Arial" panose="020B0604020202020204" pitchFamily="34" charset="0"/>
              </a:rPr>
              <a:t>/ </a:t>
            </a:r>
            <a:r>
              <a:rPr lang="en-US" sz="2200" b="1" dirty="0" smtClean="0">
                <a:solidFill>
                  <a:srgbClr val="FF0000"/>
                </a:solidFill>
                <a:latin typeface="Arial" panose="020B0604020202020204" pitchFamily="34" charset="0"/>
                <a:cs typeface="Arial" panose="020B0604020202020204" pitchFamily="34" charset="0"/>
              </a:rPr>
              <a:t>R</a:t>
            </a:r>
            <a:r>
              <a:rPr lang="en-US" sz="2200" dirty="0" smtClean="0">
                <a:latin typeface="Arial" panose="020B0604020202020204" pitchFamily="34" charset="0"/>
                <a:cs typeface="Arial" panose="020B0604020202020204" pitchFamily="34" charset="0"/>
              </a:rPr>
              <a:t> Use each of the digits 3, 4, 5, 6, 7 and 8 once in the following calculation to give the largest solution result.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X</a:t>
            </a:r>
          </a:p>
        </p:txBody>
      </p:sp>
      <p:grpSp>
        <p:nvGrpSpPr>
          <p:cNvPr id="16" name="Group 15"/>
          <p:cNvGrpSpPr/>
          <p:nvPr/>
        </p:nvGrpSpPr>
        <p:grpSpPr>
          <a:xfrm>
            <a:off x="971600" y="2636912"/>
            <a:ext cx="2376264" cy="936104"/>
            <a:chOff x="1043608" y="2852936"/>
            <a:chExt cx="2376264" cy="936104"/>
          </a:xfrm>
        </p:grpSpPr>
        <p:sp>
          <p:nvSpPr>
            <p:cNvPr id="8" name="Rectangle 7"/>
            <p:cNvSpPr/>
            <p:nvPr/>
          </p:nvSpPr>
          <p:spPr>
            <a:xfrm>
              <a:off x="1043608" y="2998396"/>
              <a:ext cx="360040" cy="360040"/>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47664" y="3429000"/>
              <a:ext cx="360040" cy="360040"/>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47664" y="2852936"/>
              <a:ext cx="360040" cy="360040"/>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83768" y="2998396"/>
              <a:ext cx="360040" cy="360040"/>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87824" y="3429000"/>
              <a:ext cx="360040" cy="360040"/>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87824" y="2852936"/>
              <a:ext cx="360040" cy="360040"/>
            </a:xfrm>
            <a:prstGeom prst="rect">
              <a:avLst/>
            </a:prstGeom>
            <a:solidFill>
              <a:srgbClr val="DFF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475656" y="3339763"/>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87824" y="3284984"/>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88096" y="3717032"/>
            <a:ext cx="5173611" cy="2920617"/>
            <a:chOff x="3465597" y="1089031"/>
            <a:chExt cx="5309150" cy="2920617"/>
          </a:xfrm>
        </p:grpSpPr>
        <p:sp>
          <p:nvSpPr>
            <p:cNvPr id="22" name="Round Diagonal Corner Rectangle 21"/>
            <p:cNvSpPr/>
            <p:nvPr/>
          </p:nvSpPr>
          <p:spPr>
            <a:xfrm>
              <a:off x="3465597" y="1092627"/>
              <a:ext cx="5309150" cy="280471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Diagonal Corner Rectangle 22"/>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4" name="Rectangle 23"/>
                <p:cNvSpPr/>
                <p:nvPr/>
              </p:nvSpPr>
              <p:spPr>
                <a:xfrm>
                  <a:off x="3563889" y="1666250"/>
                  <a:ext cx="5095139" cy="2343398"/>
                </a:xfrm>
                <a:prstGeom prst="rect">
                  <a:avLst/>
                </a:prstGeom>
              </p:spPr>
              <p:txBody>
                <a:bodyPr wrap="square">
                  <a:spAutoFit/>
                </a:bodyPr>
                <a:lstStyle/>
                <a:p>
                  <a:pPr>
                    <a:spcAft>
                      <a:spcPts val="0"/>
                    </a:spcAft>
                    <a:tabLst>
                      <a:tab pos="4972050" algn="r"/>
                    </a:tabLst>
                  </a:pPr>
                  <a:r>
                    <a:rPr lang="en-US" sz="2100" dirty="0" smtClean="0"/>
                    <a:t>A bracelet is made of beads which are 1</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i="1">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3</m:t>
                          </m:r>
                        </m:den>
                      </m:f>
                    </m:oMath>
                  </a14:m>
                  <a:r>
                    <a:rPr lang="en-US" sz="2100" dirty="0" smtClean="0"/>
                    <a:t> cm long.</a:t>
                  </a:r>
                </a:p>
                <a:p>
                  <a:pPr>
                    <a:spcAft>
                      <a:spcPts val="0"/>
                    </a:spcAft>
                    <a:tabLst>
                      <a:tab pos="4972050" algn="r"/>
                    </a:tabLst>
                  </a:pPr>
                  <a:r>
                    <a:rPr lang="en-US" sz="2100" dirty="0"/>
                    <a:t>Each bead costs 20p and the thread costs £1.80.</a:t>
                  </a:r>
                </a:p>
                <a:p>
                  <a:pPr>
                    <a:spcAft>
                      <a:spcPts val="0"/>
                    </a:spcAft>
                    <a:tabLst>
                      <a:tab pos="4972050" algn="r"/>
                    </a:tabLst>
                  </a:pPr>
                  <a:r>
                    <a:rPr lang="en-US" sz="2100" dirty="0"/>
                    <a:t>The bracelet is 22</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2</m:t>
                          </m:r>
                        </m:num>
                        <m:den>
                          <m:r>
                            <a:rPr lang="en-US" sz="2000" b="0" i="1" smtClean="0">
                              <a:latin typeface="Cambria Math" panose="02040503050406030204" pitchFamily="18" charset="0"/>
                              <a:cs typeface="Arial" panose="020B0604020202020204" pitchFamily="34" charset="0"/>
                            </a:rPr>
                            <m:t>3</m:t>
                          </m:r>
                        </m:den>
                      </m:f>
                    </m:oMath>
                  </a14:m>
                  <a:r>
                    <a:rPr lang="en-US" sz="2100" dirty="0"/>
                    <a:t> cm </a:t>
                  </a:r>
                  <a:r>
                    <a:rPr lang="en-US" sz="2100" dirty="0" smtClean="0"/>
                    <a:t>long. What </a:t>
                  </a:r>
                  <a:r>
                    <a:rPr lang="en-US" sz="2100" dirty="0"/>
                    <a:t>is the cost of making the bracelet</a:t>
                  </a:r>
                  <a:r>
                    <a:rPr lang="en-US" sz="2100" dirty="0" smtClean="0"/>
                    <a:t>?	</a:t>
                  </a:r>
                  <a:r>
                    <a:rPr lang="en-US" sz="2100" b="1" dirty="0" smtClean="0"/>
                    <a:t>(</a:t>
                  </a:r>
                  <a:r>
                    <a:rPr lang="en-US" sz="2100" b="1" dirty="0"/>
                    <a:t>3 marks)</a:t>
                  </a:r>
                  <a:endParaRPr lang="en-US" sz="2100" b="1" dirty="0"/>
                </a:p>
              </p:txBody>
            </p:sp>
          </mc:Choice>
          <mc:Fallback>
            <p:sp>
              <p:nvSpPr>
                <p:cNvPr id="24" name="Rectangle 23"/>
                <p:cNvSpPr>
                  <a:spLocks noRot="1" noChangeAspect="1" noMove="1" noResize="1" noEditPoints="1" noAdjustHandles="1" noChangeArrowheads="1" noChangeShapeType="1" noTextEdit="1"/>
                </p:cNvSpPr>
                <p:nvPr/>
              </p:nvSpPr>
              <p:spPr>
                <a:xfrm>
                  <a:off x="3563889" y="1666250"/>
                  <a:ext cx="5095139" cy="2343398"/>
                </a:xfrm>
                <a:prstGeom prst="rect">
                  <a:avLst/>
                </a:prstGeom>
                <a:blipFill rotWithShape="0">
                  <a:blip r:embed="rId4"/>
                  <a:stretch>
                    <a:fillRect l="-1474" t="-1558" r="-1720" b="-519"/>
                  </a:stretch>
                </a:blipFill>
              </p:spPr>
              <p:txBody>
                <a:bodyPr/>
                <a:lstStyle/>
                <a:p>
                  <a:r>
                    <a:rPr lang="en-US">
                      <a:noFill/>
                    </a:rPr>
                    <a:t> </a:t>
                  </a:r>
                </a:p>
              </p:txBody>
            </p:sp>
          </mc:Fallback>
        </mc:AlternateContent>
      </p:gr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56573603"/>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18.2 </a:t>
            </a:r>
            <a:r>
              <a:rPr lang="en-GB" sz="4000" dirty="0" smtClean="0"/>
              <a:t>– </a:t>
            </a:r>
            <a:r>
              <a:rPr lang="en-GB" sz="4000" dirty="0" smtClean="0"/>
              <a:t>The Laws of Indices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147</a:t>
            </a:r>
            <a:endParaRPr lang="en-GB" sz="1400" b="1" dirty="0">
              <a:latin typeface="Calibri" panose="020F0502020204030204" pitchFamily="34" charset="0"/>
            </a:endParaRPr>
          </a:p>
        </p:txBody>
      </p:sp>
      <p:sp>
        <p:nvSpPr>
          <p:cNvPr id="3" name="Rectangle 2"/>
          <p:cNvSpPr/>
          <p:nvPr/>
        </p:nvSpPr>
        <p:spPr>
          <a:xfrm>
            <a:off x="215516" y="1152182"/>
            <a:ext cx="5364596" cy="5555367"/>
          </a:xfrm>
          <a:prstGeom prst="rect">
            <a:avLst/>
          </a:prstGeom>
        </p:spPr>
        <p:txBody>
          <a:bodyPr wrap="square">
            <a:spAutoFit/>
          </a:bodyPr>
          <a:lstStyle/>
          <a:p>
            <a:pPr marL="401638" indent="-401638">
              <a:buClr>
                <a:srgbClr val="C00000"/>
              </a:buClr>
              <a:buFont typeface="+mj-lt"/>
              <a:buAutoNum type="arabicPeriod"/>
              <a:tabLst>
                <a:tab pos="858838" algn="l"/>
                <a:tab pos="1773238" algn="l"/>
                <a:tab pos="2743200" algn="l"/>
              </a:tabLst>
            </a:pPr>
            <a:r>
              <a:rPr lang="en-US" sz="2300"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Find </a:t>
            </a:r>
            <a:r>
              <a:rPr lang="en-US" sz="2300" dirty="0">
                <a:latin typeface="Arial" panose="020B0604020202020204" pitchFamily="34" charset="0"/>
                <a:cs typeface="Arial" panose="020B0604020202020204" pitchFamily="34" charset="0"/>
              </a:rPr>
              <a:t>the reciprocal of</a:t>
            </a:r>
          </a:p>
          <a:p>
            <a:pPr marL="1428750" lvl="2" indent="-514350">
              <a:buClr>
                <a:srgbClr val="C00000"/>
              </a:buClr>
              <a:buFont typeface="+mj-lt"/>
              <a:buAutoNum type="romanLcPeriod"/>
              <a:tabLst>
                <a:tab pos="804863" algn="l"/>
                <a:tab pos="2286000" algn="l"/>
                <a:tab pos="3602038" algn="l"/>
              </a:tabLst>
            </a:pPr>
            <a:r>
              <a:rPr lang="en-US" sz="2300" dirty="0" smtClean="0">
                <a:latin typeface="Arial" panose="020B0604020202020204" pitchFamily="34" charset="0"/>
                <a:cs typeface="Arial" panose="020B0604020202020204" pitchFamily="34" charset="0"/>
              </a:rPr>
              <a:t>0.1 	</a:t>
            </a:r>
            <a:r>
              <a:rPr lang="en-US" sz="2300" dirty="0" smtClean="0">
                <a:solidFill>
                  <a:srgbClr val="C00000"/>
                </a:solidFill>
                <a:latin typeface="Arial" panose="020B0604020202020204" pitchFamily="34" charset="0"/>
                <a:cs typeface="Arial" panose="020B0604020202020204" pitchFamily="34" charset="0"/>
              </a:rPr>
              <a:t>ii</a:t>
            </a:r>
            <a:r>
              <a:rPr lang="en-US" sz="2300" dirty="0" smtClean="0">
                <a:latin typeface="Arial" panose="020B0604020202020204" pitchFamily="34" charset="0"/>
                <a:cs typeface="Arial" panose="020B0604020202020204" pitchFamily="34" charset="0"/>
              </a:rPr>
              <a:t>  0.25 	</a:t>
            </a:r>
            <a:r>
              <a:rPr lang="en-US" sz="2300" dirty="0" smtClean="0">
                <a:solidFill>
                  <a:srgbClr val="C00000"/>
                </a:solidFill>
                <a:latin typeface="Arial" panose="020B0604020202020204" pitchFamily="34" charset="0"/>
                <a:cs typeface="Arial" panose="020B0604020202020204" pitchFamily="34" charset="0"/>
              </a:rPr>
              <a:t>iii</a:t>
            </a:r>
            <a:r>
              <a:rPr lang="en-US" sz="2300" dirty="0" smtClean="0">
                <a:latin typeface="Arial" panose="020B0604020202020204" pitchFamily="34" charset="0"/>
                <a:cs typeface="Arial" panose="020B0604020202020204" pitchFamily="34" charset="0"/>
              </a:rPr>
              <a:t>  0.05</a:t>
            </a:r>
            <a:endParaRPr lang="en-US" sz="23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startAt="4"/>
              <a:tabLst>
                <a:tab pos="804863" algn="l"/>
                <a:tab pos="2286000" algn="l"/>
                <a:tab pos="3602038" algn="l"/>
              </a:tabLst>
            </a:pPr>
            <a:r>
              <a:rPr lang="en-US" sz="2300" dirty="0" smtClean="0">
                <a:latin typeface="Arial" panose="020B0604020202020204" pitchFamily="34" charset="0"/>
                <a:cs typeface="Arial" panose="020B0604020202020204" pitchFamily="34" charset="0"/>
              </a:rPr>
              <a:t>0.3 	</a:t>
            </a:r>
            <a:r>
              <a:rPr lang="en-US" sz="2300" dirty="0" smtClean="0">
                <a:solidFill>
                  <a:srgbClr val="C00000"/>
                </a:solidFill>
                <a:latin typeface="Arial" panose="020B0604020202020204" pitchFamily="34" charset="0"/>
                <a:cs typeface="Arial" panose="020B0604020202020204" pitchFamily="34" charset="0"/>
              </a:rPr>
              <a:t>v</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2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vi</a:t>
            </a:r>
            <a:r>
              <a:rPr lang="en-US" sz="2300" dirty="0" smtClean="0">
                <a:latin typeface="Arial" panose="020B0604020202020204" pitchFamily="34" charset="0"/>
                <a:cs typeface="Arial" panose="020B0604020202020204" pitchFamily="34" charset="0"/>
              </a:rPr>
              <a:t>  -0.5</a:t>
            </a:r>
          </a:p>
          <a:p>
            <a:pPr marL="858838" lvl="1" indent="-457200">
              <a:buClr>
                <a:srgbClr val="C00000"/>
              </a:buClr>
              <a:buFont typeface="+mj-lt"/>
              <a:buAutoNum type="alphaLcPeriod" startAt="2"/>
              <a:tabLst>
                <a:tab pos="1773238" algn="l"/>
                <a:tab pos="2743200" algn="l"/>
              </a:tabLst>
            </a:pPr>
            <a:r>
              <a:rPr lang="en-US" sz="2300" dirty="0" smtClean="0">
                <a:latin typeface="Arial" panose="020B0604020202020204" pitchFamily="34" charset="0"/>
                <a:cs typeface="Arial" panose="020B0604020202020204" pitchFamily="34" charset="0"/>
              </a:rPr>
              <a:t>Multiply </a:t>
            </a:r>
            <a:r>
              <a:rPr lang="en-US" sz="2300" dirty="0">
                <a:latin typeface="Arial" panose="020B0604020202020204" pitchFamily="34" charset="0"/>
                <a:cs typeface="Arial" panose="020B0604020202020204" pitchFamily="34" charset="0"/>
              </a:rPr>
              <a:t>each number in part a by its reciprocal. What do you notice</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01638" indent="-457200">
              <a:buClr>
                <a:srgbClr val="C00000"/>
              </a:buClr>
              <a:buFont typeface="+mj-lt"/>
              <a:buAutoNum type="arabicPeriod"/>
              <a:tabLst>
                <a:tab pos="1773238" algn="l"/>
                <a:tab pos="2743200" algn="l"/>
              </a:tabLst>
            </a:pPr>
            <a:r>
              <a:rPr lang="pt-BR" sz="2300" dirty="0">
                <a:latin typeface="Arial" panose="020B0604020202020204" pitchFamily="34" charset="0"/>
                <a:cs typeface="Arial" panose="020B0604020202020204" pitchFamily="34" charset="0"/>
              </a:rPr>
              <a:t>Copy and complete</a:t>
            </a:r>
          </a:p>
          <a:p>
            <a:pPr marL="804863" lvl="1" indent="-403225">
              <a:buClr>
                <a:srgbClr val="C00000"/>
              </a:buClr>
              <a:buFont typeface="+mj-lt"/>
              <a:buAutoNum type="alphaLcPeriod"/>
              <a:tabLst>
                <a:tab pos="1773238" algn="l"/>
                <a:tab pos="2743200" algn="l"/>
              </a:tabLst>
            </a:pPr>
            <a:r>
              <a:rPr lang="pt-BR" sz="2200" dirty="0" smtClean="0">
                <a:latin typeface="Arial" panose="020B0604020202020204" pitchFamily="34" charset="0"/>
                <a:cs typeface="Arial" panose="020B0604020202020204" pitchFamily="34" charset="0"/>
              </a:rPr>
              <a:t>(</a:t>
            </a:r>
            <a:r>
              <a:rPr lang="pt-BR" sz="2200" dirty="0">
                <a:latin typeface="Arial" panose="020B0604020202020204" pitchFamily="34" charset="0"/>
                <a:cs typeface="Arial" panose="020B0604020202020204" pitchFamily="34" charset="0"/>
              </a:rPr>
              <a:t>2</a:t>
            </a:r>
            <a:r>
              <a:rPr lang="pt-BR" sz="2200" baseline="30000" dirty="0">
                <a:latin typeface="Arial" panose="020B0604020202020204" pitchFamily="34" charset="0"/>
                <a:cs typeface="Arial" panose="020B0604020202020204" pitchFamily="34" charset="0"/>
              </a:rPr>
              <a:t>5</a:t>
            </a:r>
            <a:r>
              <a:rPr lang="pt-BR" sz="2200" dirty="0">
                <a:latin typeface="Arial" panose="020B0604020202020204" pitchFamily="34" charset="0"/>
                <a:cs typeface="Arial" panose="020B0604020202020204" pitchFamily="34" charset="0"/>
              </a:rPr>
              <a:t>)</a:t>
            </a:r>
            <a:r>
              <a:rPr lang="pt-BR" sz="2200" baseline="30000" dirty="0">
                <a:latin typeface="Arial" panose="020B0604020202020204" pitchFamily="34" charset="0"/>
                <a:cs typeface="Arial" panose="020B0604020202020204" pitchFamily="34" charset="0"/>
              </a:rPr>
              <a:t>3</a:t>
            </a:r>
            <a:r>
              <a:rPr lang="pt-BR" sz="2200" dirty="0">
                <a:latin typeface="Arial" panose="020B0604020202020204" pitchFamily="34" charset="0"/>
                <a:cs typeface="Arial" panose="020B0604020202020204" pitchFamily="34" charset="0"/>
              </a:rPr>
              <a:t> = </a:t>
            </a:r>
            <a:r>
              <a:rPr lang="pt-BR" sz="2200" dirty="0" smtClean="0">
                <a:latin typeface="Arial" panose="020B0604020202020204" pitchFamily="34" charset="0"/>
                <a:cs typeface="Arial" panose="020B0604020202020204" pitchFamily="34" charset="0"/>
              </a:rPr>
              <a:t>2</a:t>
            </a:r>
            <a:r>
              <a:rPr lang="pt-BR" sz="5400" baseline="30000" dirty="0" smtClean="0">
                <a:latin typeface="Arial" panose="020B0604020202020204" pitchFamily="34" charset="0"/>
                <a:cs typeface="Arial" panose="020B0604020202020204" pitchFamily="34" charset="0"/>
              </a:rPr>
              <a:t>□</a:t>
            </a:r>
            <a:r>
              <a:rPr lang="pt-BR" sz="2400" baseline="30000" dirty="0" smtClean="0">
                <a:latin typeface="Arial" panose="020B0604020202020204" pitchFamily="34" charset="0"/>
                <a:cs typeface="Arial" panose="020B0604020202020204" pitchFamily="34" charset="0"/>
              </a:rPr>
              <a:t> </a:t>
            </a:r>
            <a:r>
              <a:rPr lang="pt-BR" sz="2200" dirty="0" smtClean="0">
                <a:latin typeface="Arial" panose="020B0604020202020204" pitchFamily="34" charset="0"/>
                <a:cs typeface="Arial" panose="020B0604020202020204" pitchFamily="34" charset="0"/>
              </a:rPr>
              <a:t>x 2</a:t>
            </a:r>
            <a:r>
              <a:rPr lang="pt-BR" sz="5400" baseline="30000" dirty="0" smtClean="0">
                <a:latin typeface="Arial" panose="020B0604020202020204" pitchFamily="34" charset="0"/>
                <a:cs typeface="Arial" panose="020B0604020202020204" pitchFamily="34" charset="0"/>
              </a:rPr>
              <a:t>□</a:t>
            </a:r>
            <a:r>
              <a:rPr lang="pt-BR" sz="2400" baseline="30000" dirty="0" smtClean="0">
                <a:latin typeface="Arial" panose="020B0604020202020204" pitchFamily="34" charset="0"/>
                <a:cs typeface="Arial" panose="020B0604020202020204" pitchFamily="34" charset="0"/>
              </a:rPr>
              <a:t> </a:t>
            </a:r>
            <a:r>
              <a:rPr lang="pt-BR" sz="2200" dirty="0" smtClean="0">
                <a:latin typeface="Arial" panose="020B0604020202020204" pitchFamily="34" charset="0"/>
                <a:cs typeface="Arial" panose="020B0604020202020204" pitchFamily="34" charset="0"/>
              </a:rPr>
              <a:t> x 2</a:t>
            </a:r>
            <a:r>
              <a:rPr lang="pt-BR" sz="5400" baseline="30000" dirty="0" smtClean="0">
                <a:latin typeface="Arial" panose="020B0604020202020204" pitchFamily="34" charset="0"/>
                <a:cs typeface="Arial" panose="020B0604020202020204" pitchFamily="34" charset="0"/>
              </a:rPr>
              <a:t>□</a:t>
            </a:r>
            <a:r>
              <a:rPr lang="pt-BR" sz="2200" dirty="0" smtClean="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 </a:t>
            </a:r>
            <a:r>
              <a:rPr lang="pt-BR" sz="2200" dirty="0" smtClean="0">
                <a:latin typeface="Arial" panose="020B0604020202020204" pitchFamily="34" charset="0"/>
                <a:cs typeface="Arial" panose="020B0604020202020204" pitchFamily="34" charset="0"/>
              </a:rPr>
              <a:t>2</a:t>
            </a:r>
            <a:r>
              <a:rPr lang="pt-BR" sz="5400" baseline="30000" dirty="0" smtClean="0">
                <a:latin typeface="Arial" panose="020B0604020202020204" pitchFamily="34" charset="0"/>
                <a:cs typeface="Arial" panose="020B0604020202020204" pitchFamily="34" charset="0"/>
              </a:rPr>
              <a:t>□</a:t>
            </a:r>
            <a:endParaRPr lang="pt-BR" sz="5400" baseline="30000" dirty="0">
              <a:latin typeface="Arial" panose="020B0604020202020204" pitchFamily="34" charset="0"/>
              <a:cs typeface="Arial" panose="020B0604020202020204" pitchFamily="34" charset="0"/>
            </a:endParaRPr>
          </a:p>
          <a:p>
            <a:pPr marL="804863" lvl="1" indent="-403225">
              <a:buClr>
                <a:srgbClr val="C00000"/>
              </a:buClr>
              <a:buFont typeface="+mj-lt"/>
              <a:buAutoNum type="alphaLcPeriod"/>
              <a:tabLst>
                <a:tab pos="1773238" algn="l"/>
                <a:tab pos="2743200" algn="l"/>
              </a:tabLst>
            </a:pPr>
            <a:r>
              <a:rPr lang="pt-BR" sz="2200" dirty="0" smtClean="0">
                <a:latin typeface="Arial" panose="020B0604020202020204" pitchFamily="34" charset="0"/>
                <a:cs typeface="Arial" panose="020B0604020202020204" pitchFamily="34" charset="0"/>
              </a:rPr>
              <a:t>(</a:t>
            </a:r>
            <a:r>
              <a:rPr lang="pt-BR" sz="2200" dirty="0">
                <a:latin typeface="Arial" panose="020B0604020202020204" pitchFamily="34" charset="0"/>
                <a:cs typeface="Arial" panose="020B0604020202020204" pitchFamily="34" charset="0"/>
              </a:rPr>
              <a:t>5</a:t>
            </a:r>
            <a:r>
              <a:rPr lang="pt-BR" sz="2200" baseline="30000" dirty="0">
                <a:latin typeface="Arial" panose="020B0604020202020204" pitchFamily="34" charset="0"/>
                <a:cs typeface="Arial" panose="020B0604020202020204" pitchFamily="34" charset="0"/>
              </a:rPr>
              <a:t>2</a:t>
            </a:r>
            <a:r>
              <a:rPr lang="pt-BR" sz="2200" dirty="0">
                <a:latin typeface="Arial" panose="020B0604020202020204" pitchFamily="34" charset="0"/>
                <a:cs typeface="Arial" panose="020B0604020202020204" pitchFamily="34" charset="0"/>
              </a:rPr>
              <a:t>)</a:t>
            </a:r>
            <a:r>
              <a:rPr lang="pt-BR" sz="2200" baseline="30000" dirty="0">
                <a:latin typeface="Arial" panose="020B0604020202020204" pitchFamily="34" charset="0"/>
                <a:cs typeface="Arial" panose="020B0604020202020204" pitchFamily="34" charset="0"/>
              </a:rPr>
              <a:t>5</a:t>
            </a:r>
            <a:r>
              <a:rPr lang="pt-BR" sz="2200" dirty="0">
                <a:latin typeface="Arial" panose="020B0604020202020204" pitchFamily="34" charset="0"/>
                <a:cs typeface="Arial" panose="020B0604020202020204" pitchFamily="34" charset="0"/>
              </a:rPr>
              <a:t> = </a:t>
            </a:r>
            <a:r>
              <a:rPr lang="pt-BR" sz="2200" dirty="0" smtClean="0">
                <a:latin typeface="Arial" panose="020B0604020202020204" pitchFamily="34" charset="0"/>
                <a:cs typeface="Arial" panose="020B0604020202020204" pitchFamily="34" charset="0"/>
              </a:rPr>
              <a:t>5</a:t>
            </a:r>
            <a:r>
              <a:rPr lang="pt-BR" sz="5400" baseline="30000" dirty="0" smtClean="0">
                <a:latin typeface="Arial" panose="020B0604020202020204" pitchFamily="34" charset="0"/>
                <a:cs typeface="Arial" panose="020B0604020202020204" pitchFamily="34" charset="0"/>
              </a:rPr>
              <a:t>□</a:t>
            </a:r>
            <a:r>
              <a:rPr lang="pt-BR" sz="2200" dirty="0" smtClean="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x </a:t>
            </a:r>
            <a:r>
              <a:rPr lang="pt-BR" sz="2200" dirty="0" smtClean="0">
                <a:latin typeface="Arial" panose="020B0604020202020204" pitchFamily="34" charset="0"/>
                <a:cs typeface="Arial" panose="020B0604020202020204" pitchFamily="34" charset="0"/>
              </a:rPr>
              <a:t>5</a:t>
            </a:r>
            <a:r>
              <a:rPr lang="pt-BR" sz="5400" baseline="30000" dirty="0" smtClean="0">
                <a:latin typeface="Arial" panose="020B0604020202020204" pitchFamily="34" charset="0"/>
                <a:cs typeface="Arial" panose="020B0604020202020204" pitchFamily="34" charset="0"/>
              </a:rPr>
              <a:t>□</a:t>
            </a:r>
            <a:r>
              <a:rPr lang="pt-BR" sz="2200" dirty="0" smtClean="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x </a:t>
            </a:r>
            <a:r>
              <a:rPr lang="pt-BR" sz="2200" dirty="0" smtClean="0">
                <a:latin typeface="Arial" panose="020B0604020202020204" pitchFamily="34" charset="0"/>
                <a:cs typeface="Arial" panose="020B0604020202020204" pitchFamily="34" charset="0"/>
              </a:rPr>
              <a:t>5</a:t>
            </a:r>
            <a:r>
              <a:rPr lang="pt-BR" sz="5400" baseline="30000" dirty="0" smtClean="0">
                <a:latin typeface="Arial" panose="020B0604020202020204" pitchFamily="34" charset="0"/>
                <a:cs typeface="Arial" panose="020B0604020202020204" pitchFamily="34" charset="0"/>
              </a:rPr>
              <a:t>□</a:t>
            </a:r>
            <a:r>
              <a:rPr lang="pt-BR" sz="2200" dirty="0" smtClean="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x </a:t>
            </a:r>
            <a:r>
              <a:rPr lang="pt-BR" sz="2200" dirty="0" smtClean="0">
                <a:latin typeface="Arial" panose="020B0604020202020204" pitchFamily="34" charset="0"/>
                <a:cs typeface="Arial" panose="020B0604020202020204" pitchFamily="34" charset="0"/>
              </a:rPr>
              <a:t>5</a:t>
            </a:r>
            <a:r>
              <a:rPr lang="pt-BR" sz="5400" baseline="30000" dirty="0" smtClean="0">
                <a:latin typeface="Arial" panose="020B0604020202020204" pitchFamily="34" charset="0"/>
                <a:cs typeface="Arial" panose="020B0604020202020204" pitchFamily="34" charset="0"/>
              </a:rPr>
              <a:t>□</a:t>
            </a:r>
            <a:r>
              <a:rPr lang="pt-BR" sz="2200" dirty="0" smtClean="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x </a:t>
            </a:r>
            <a:r>
              <a:rPr lang="pt-BR" sz="2200" dirty="0" smtClean="0">
                <a:latin typeface="Arial" panose="020B0604020202020204" pitchFamily="34" charset="0"/>
                <a:cs typeface="Arial" panose="020B0604020202020204" pitchFamily="34" charset="0"/>
              </a:rPr>
              <a:t>5</a:t>
            </a:r>
            <a:r>
              <a:rPr lang="pt-BR" sz="2400" baseline="30000" dirty="0">
                <a:latin typeface="Arial" panose="020B0604020202020204" pitchFamily="34" charset="0"/>
                <a:cs typeface="Arial" panose="020B0604020202020204" pitchFamily="34" charset="0"/>
              </a:rPr>
              <a:t> </a:t>
            </a:r>
            <a:r>
              <a:rPr lang="pt-BR" sz="5400" baseline="30000" dirty="0">
                <a:latin typeface="Arial" panose="020B0604020202020204" pitchFamily="34" charset="0"/>
                <a:cs typeface="Arial" panose="020B0604020202020204" pitchFamily="34" charset="0"/>
              </a:rPr>
              <a:t>□</a:t>
            </a:r>
            <a:r>
              <a:rPr lang="pt-BR" sz="2200" dirty="0" smtClean="0">
                <a:latin typeface="Arial" panose="020B0604020202020204" pitchFamily="34" charset="0"/>
                <a:cs typeface="Arial" panose="020B0604020202020204" pitchFamily="34" charset="0"/>
              </a:rPr>
              <a:t> = 5</a:t>
            </a:r>
            <a:r>
              <a:rPr lang="pt-BR" sz="5400" baseline="30000" dirty="0" smtClean="0">
                <a:latin typeface="Arial" panose="020B0604020202020204" pitchFamily="34" charset="0"/>
                <a:cs typeface="Arial" panose="020B0604020202020204" pitchFamily="34" charset="0"/>
              </a:rPr>
              <a:t>□</a:t>
            </a:r>
            <a:endParaRPr lang="en-US" sz="5400" baseline="30000" dirty="0">
              <a:latin typeface="Arial" panose="020B0604020202020204" pitchFamily="34" charset="0"/>
              <a:cs typeface="Arial" panose="020B0604020202020204" pitchFamily="34" charset="0"/>
            </a:endParaRPr>
          </a:p>
        </p:txBody>
      </p:sp>
      <p:sp>
        <p:nvSpPr>
          <p:cNvPr id="19" name="Rectangle 18"/>
          <p:cNvSpPr/>
          <p:nvPr/>
        </p:nvSpPr>
        <p:spPr>
          <a:xfrm flipH="1">
            <a:off x="251520" y="3462099"/>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The </a:t>
            </a:r>
            <a:r>
              <a:rPr lang="en-US" sz="2400" b="1" dirty="0">
                <a:solidFill>
                  <a:schemeClr val="tx1"/>
                </a:solidFill>
                <a:latin typeface="Arial" panose="020B0604020202020204" pitchFamily="34" charset="0"/>
                <a:cs typeface="Arial" panose="020B0604020202020204" pitchFamily="34" charset="0"/>
              </a:rPr>
              <a:t>reciprocal</a:t>
            </a:r>
            <a:r>
              <a:rPr lang="en-US" sz="2400" dirty="0">
                <a:solidFill>
                  <a:schemeClr val="tx1"/>
                </a:solidFill>
                <a:latin typeface="Arial" panose="020B0604020202020204" pitchFamily="34" charset="0"/>
                <a:cs typeface="Arial" panose="020B0604020202020204" pitchFamily="34" charset="0"/>
              </a:rPr>
              <a:t> of a number is 1 divided by that number</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388089374"/>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18.2 </a:t>
            </a:r>
            <a:r>
              <a:rPr lang="en-GB" sz="4000" dirty="0" smtClean="0"/>
              <a:t>– </a:t>
            </a:r>
            <a:r>
              <a:rPr lang="en-GB" sz="4000" dirty="0" smtClean="0"/>
              <a:t>The Laws of Indices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15516" y="1235045"/>
                <a:ext cx="5364596" cy="5454378"/>
              </a:xfrm>
              <a:prstGeom prst="rect">
                <a:avLst/>
              </a:prstGeom>
            </p:spPr>
            <p:txBody>
              <a:bodyPr wrap="square">
                <a:spAutoFit/>
              </a:bodyPr>
              <a:lstStyle/>
              <a:p>
                <a:pPr marL="457200" indent="-457200">
                  <a:buClr>
                    <a:srgbClr val="C00000"/>
                  </a:buClr>
                  <a:buFont typeface="+mj-lt"/>
                  <a:buAutoNum type="arabicPeriod" startAt="3"/>
                  <a:tabLst>
                    <a:tab pos="858838" algn="l"/>
                    <a:tab pos="1773238" algn="l"/>
                    <a:tab pos="27432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as a single power</a:t>
                </a:r>
              </a:p>
              <a:p>
                <a:pPr marL="914400" lvl="1" indent="-457200">
                  <a:buClr>
                    <a:srgbClr val="C00000"/>
                  </a:buClr>
                  <a:buFont typeface="+mj-lt"/>
                  <a:buAutoNum type="alphaLcPeriod"/>
                  <a:tabLst>
                    <a:tab pos="858838" algn="l"/>
                    <a:tab pos="1773238" algn="l"/>
                    <a:tab pos="2743200" algn="l"/>
                  </a:tabLst>
                </a:pPr>
                <a:r>
                  <a:rPr lang="en-US" sz="2400" dirty="0" smtClean="0">
                    <a:latin typeface="Arial" panose="020B0604020202020204" pitchFamily="34" charset="0"/>
                    <a:cs typeface="Arial" panose="020B0604020202020204" pitchFamily="34" charset="0"/>
                  </a:rPr>
                  <a:t>(6</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a:t>
                </a:r>
                <a:r>
                  <a:rPr lang="en-US" sz="2400" baseline="30000" dirty="0" smtClean="0">
                    <a:latin typeface="Arial" panose="020B0604020202020204" pitchFamily="34" charset="0"/>
                    <a:cs typeface="Arial" panose="020B0604020202020204" pitchFamily="34" charset="0"/>
                  </a:rPr>
                  <a:t>4</a:t>
                </a:r>
                <a:endParaRPr lang="en-US" sz="2400" baseline="300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8838" algn="l"/>
                    <a:tab pos="1773238" algn="l"/>
                    <a:tab pos="2743200" algn="l"/>
                  </a:tabLst>
                </a:pP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7</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5</a:t>
                </a:r>
              </a:p>
              <a:p>
                <a:pPr marL="914400" lvl="1" indent="-457200">
                  <a:buClr>
                    <a:srgbClr val="C00000"/>
                  </a:buClr>
                  <a:buFont typeface="+mj-lt"/>
                  <a:buAutoNum type="alphaLcPeriod"/>
                  <a:tabLst>
                    <a:tab pos="858838" algn="l"/>
                    <a:tab pos="1773238" algn="l"/>
                    <a:tab pos="2743200" algn="l"/>
                  </a:tabLst>
                </a:pP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3</a:t>
                </a:r>
              </a:p>
              <a:p>
                <a:pPr marL="914400" lvl="1" indent="-457200">
                  <a:buClr>
                    <a:srgbClr val="C00000"/>
                  </a:buClr>
                  <a:buFont typeface="+mj-lt"/>
                  <a:buAutoNum type="alphaLcPeriod"/>
                  <a:tabLst>
                    <a:tab pos="858838" algn="l"/>
                    <a:tab pos="1773238" algn="l"/>
                    <a:tab pos="2743200" algn="l"/>
                  </a:tabLst>
                </a:pPr>
                <a:r>
                  <a:rPr lang="en-US" sz="2400" dirty="0" smtClean="0">
                    <a:latin typeface="Arial" panose="020B0604020202020204" pitchFamily="34" charset="0"/>
                    <a:cs typeface="Arial" panose="020B0604020202020204" pitchFamily="34" charset="0"/>
                  </a:rPr>
                  <a:t>(12</a:t>
                </a:r>
                <a:r>
                  <a:rPr lang="en-US" sz="2400" baseline="30000" dirty="0" smtClean="0">
                    <a:latin typeface="Arial" panose="020B0604020202020204" pitchFamily="34" charset="0"/>
                    <a:cs typeface="Arial" panose="020B0604020202020204" pitchFamily="34" charset="0"/>
                  </a:rPr>
                  <a:t>6</a:t>
                </a:r>
                <a:r>
                  <a:rPr lang="en-US" sz="2400" dirty="0" smtClean="0">
                    <a:latin typeface="Arial" panose="020B0604020202020204" pitchFamily="34" charset="0"/>
                    <a:cs typeface="Arial" panose="020B0604020202020204" pitchFamily="34" charset="0"/>
                  </a:rPr>
                  <a:t>)</a:t>
                </a:r>
                <a:r>
                  <a:rPr lang="en-US" sz="2400" baseline="30000" dirty="0" smtClean="0">
                    <a:latin typeface="Arial" panose="020B0604020202020204" pitchFamily="34" charset="0"/>
                    <a:cs typeface="Arial" panose="020B0604020202020204" pitchFamily="34" charset="0"/>
                  </a:rPr>
                  <a:t>4</a:t>
                </a:r>
                <a:endParaRPr lang="en-US" sz="2400" baseline="30000" dirty="0">
                  <a:latin typeface="Arial" panose="020B0604020202020204" pitchFamily="34" charset="0"/>
                  <a:cs typeface="Arial" panose="020B0604020202020204" pitchFamily="34" charset="0"/>
                </a:endParaRPr>
              </a:p>
              <a:p>
                <a:pPr marL="401638" indent="-401638">
                  <a:buClr>
                    <a:srgbClr val="C00000"/>
                  </a:buClr>
                  <a:buFont typeface="+mj-lt"/>
                  <a:buAutoNum type="arabicPeriod" startAt="3"/>
                  <a:tabLst>
                    <a:tab pos="858838" algn="l"/>
                    <a:tab pos="1773238" algn="l"/>
                    <a:tab pos="2743200" algn="l"/>
                  </a:tabLst>
                </a:pPr>
                <a:r>
                  <a:rPr lang="en-US" sz="2400" dirty="0">
                    <a:latin typeface="Arial" panose="020B0604020202020204" pitchFamily="34" charset="0"/>
                    <a:cs typeface="Arial" panose="020B0604020202020204" pitchFamily="34" charset="0"/>
                  </a:rPr>
                  <a:t>The answer to each </a:t>
                </a:r>
                <a:r>
                  <a:rPr lang="en-US" sz="2400" dirty="0" smtClean="0">
                    <a:latin typeface="Arial" panose="020B0604020202020204" pitchFamily="34" charset="0"/>
                    <a:cs typeface="Arial" panose="020B0604020202020204" pitchFamily="34" charset="0"/>
                  </a:rPr>
                  <a:t>question is </a:t>
                </a:r>
                <a:r>
                  <a:rPr lang="en-US" sz="2400" dirty="0">
                    <a:latin typeface="Arial" panose="020B0604020202020204" pitchFamily="34" charset="0"/>
                    <a:cs typeface="Arial" panose="020B0604020202020204" pitchFamily="34" charset="0"/>
                  </a:rPr>
                  <a:t>one of the </a:t>
                </a:r>
                <a:r>
                  <a:rPr lang="en-US" sz="2400" dirty="0" smtClean="0">
                    <a:latin typeface="Arial" panose="020B0604020202020204" pitchFamily="34" charset="0"/>
                    <a:cs typeface="Arial" panose="020B0604020202020204" pitchFamily="34" charset="0"/>
                  </a:rPr>
                  <a:t>following.</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4</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4</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4</a:t>
                </a:r>
                <a:r>
                  <a:rPr lang="en-US" sz="2400" baseline="30000" dirty="0" smtClean="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4</a:t>
                </a:r>
                <a:r>
                  <a:rPr lang="en-US" sz="2400" baseline="30000" dirty="0" smtClean="0">
                    <a:latin typeface="Arial" panose="020B0604020202020204" pitchFamily="34" charset="0"/>
                    <a:cs typeface="Arial" panose="020B0604020202020204" pitchFamily="34" charset="0"/>
                  </a:rPr>
                  <a:t>6</a:t>
                </a:r>
                <a:r>
                  <a:rPr lang="en-US" sz="2400" dirty="0" smtClean="0">
                    <a:latin typeface="Arial" panose="020B0604020202020204" pitchFamily="34" charset="0"/>
                    <a:cs typeface="Arial" panose="020B0604020202020204" pitchFamily="34" charset="0"/>
                  </a:rPr>
                  <a:t>    4</a:t>
                </a:r>
                <a:r>
                  <a:rPr lang="en-US" sz="2400" baseline="30000" dirty="0" smtClean="0">
                    <a:latin typeface="Arial" panose="020B0604020202020204" pitchFamily="34" charset="0"/>
                    <a:cs typeface="Arial" panose="020B0604020202020204" pitchFamily="34" charset="0"/>
                  </a:rPr>
                  <a:t>7</a:t>
                </a:r>
                <a:r>
                  <a:rPr lang="en-US" sz="2400" dirty="0" smtClean="0">
                    <a:latin typeface="Arial" panose="020B0604020202020204" pitchFamily="34" charset="0"/>
                    <a:cs typeface="Arial" panose="020B0604020202020204" pitchFamily="34" charset="0"/>
                  </a:rPr>
                  <a:t>    4</a:t>
                </a:r>
                <a:r>
                  <a:rPr lang="en-US" sz="2400" baseline="30000" dirty="0" smtClean="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4</a:t>
                </a:r>
                <a:r>
                  <a:rPr lang="en-US" sz="2400" baseline="30000" dirty="0" smtClean="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4</a:t>
                </a:r>
                <a:r>
                  <a:rPr lang="en-US" sz="2400" baseline="30000" dirty="0">
                    <a:latin typeface="Arial" panose="020B0604020202020204" pitchFamily="34" charset="0"/>
                    <a:cs typeface="Arial" panose="020B0604020202020204" pitchFamily="34" charset="0"/>
                  </a:rPr>
                  <a:t>10</a:t>
                </a:r>
                <a:br>
                  <a:rPr lang="en-US" sz="2400" baseline="300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Choose the correct answer for each expression</a:t>
                </a:r>
                <a:r>
                  <a:rPr lang="en-US" sz="24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3035300" algn="l"/>
                    <a:tab pos="3492500" algn="l"/>
                  </a:tabLst>
                </a:pPr>
                <a:r>
                  <a:rPr lang="pt-BR" sz="2400" dirty="0">
                    <a:latin typeface="Arial" panose="020B0604020202020204" pitchFamily="34" charset="0"/>
                    <a:cs typeface="Arial" panose="020B0604020202020204" pitchFamily="34" charset="0"/>
                  </a:rPr>
                  <a:t>(4</a:t>
                </a:r>
                <a:r>
                  <a:rPr lang="pt-BR" sz="2400" baseline="30000" dirty="0">
                    <a:latin typeface="Arial" panose="020B0604020202020204" pitchFamily="34" charset="0"/>
                    <a:cs typeface="Arial" panose="020B0604020202020204" pitchFamily="34" charset="0"/>
                  </a:rPr>
                  <a:t>3</a:t>
                </a:r>
                <a:r>
                  <a:rPr lang="pt-BR" sz="2400" dirty="0">
                    <a:latin typeface="Arial" panose="020B0604020202020204" pitchFamily="34" charset="0"/>
                    <a:cs typeface="Arial" panose="020B0604020202020204" pitchFamily="34" charset="0"/>
                  </a:rPr>
                  <a:t>)</a:t>
                </a:r>
                <a:r>
                  <a:rPr lang="pt-BR" sz="2400" baseline="30000" dirty="0">
                    <a:latin typeface="Arial" panose="020B0604020202020204" pitchFamily="34" charset="0"/>
                    <a:cs typeface="Arial" panose="020B0604020202020204" pitchFamily="34" charset="0"/>
                  </a:rPr>
                  <a:t>3</a:t>
                </a: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	</a:t>
                </a:r>
                <a:r>
                  <a:rPr lang="pt-BR" sz="2400" dirty="0" smtClean="0">
                    <a:solidFill>
                      <a:srgbClr val="C00000"/>
                    </a:solidFill>
                    <a:latin typeface="Arial" panose="020B0604020202020204" pitchFamily="34" charset="0"/>
                    <a:cs typeface="Arial" panose="020B0604020202020204" pitchFamily="34" charset="0"/>
                  </a:rPr>
                  <a:t>b.</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4</a:t>
                </a:r>
                <a:r>
                  <a:rPr lang="pt-BR" sz="2400" baseline="30000" dirty="0">
                    <a:latin typeface="Arial" panose="020B0604020202020204" pitchFamily="34" charset="0"/>
                    <a:cs typeface="Arial" panose="020B0604020202020204" pitchFamily="34" charset="0"/>
                  </a:rPr>
                  <a:t>2</a:t>
                </a:r>
                <a:r>
                  <a:rPr lang="pt-BR" sz="2400" dirty="0">
                    <a:latin typeface="Arial" panose="020B0604020202020204" pitchFamily="34" charset="0"/>
                    <a:cs typeface="Arial" panose="020B0604020202020204" pitchFamily="34" charset="0"/>
                  </a:rPr>
                  <a:t> x 4</a:t>
                </a:r>
                <a:r>
                  <a:rPr lang="pt-BR" sz="2400" baseline="30000" dirty="0">
                    <a:latin typeface="Arial" panose="020B0604020202020204" pitchFamily="34" charset="0"/>
                    <a:cs typeface="Arial" panose="020B0604020202020204" pitchFamily="34" charset="0"/>
                  </a:rPr>
                  <a:t>3</a:t>
                </a:r>
                <a:r>
                  <a:rPr lang="pt-BR" sz="2400" dirty="0">
                    <a:latin typeface="Arial" panose="020B0604020202020204" pitchFamily="34" charset="0"/>
                    <a:cs typeface="Arial" panose="020B0604020202020204" pitchFamily="34" charset="0"/>
                  </a:rPr>
                  <a:t>)</a:t>
                </a:r>
                <a:r>
                  <a:rPr lang="pt-BR" sz="2400" baseline="30000" dirty="0">
                    <a:latin typeface="Arial" panose="020B0604020202020204" pitchFamily="34" charset="0"/>
                    <a:cs typeface="Arial" panose="020B0604020202020204" pitchFamily="34" charset="0"/>
                  </a:rPr>
                  <a:t>2</a:t>
                </a:r>
              </a:p>
              <a:p>
                <a:pPr marL="914400" lvl="1" indent="-457200">
                  <a:buClr>
                    <a:srgbClr val="C00000"/>
                  </a:buClr>
                  <a:buFont typeface="+mj-lt"/>
                  <a:buAutoNum type="alphaLcPeriod" startAt="3"/>
                  <a:tabLst>
                    <a:tab pos="3035300" algn="l"/>
                    <a:tab pos="3492500" algn="l"/>
                  </a:tabLst>
                </a:pPr>
                <a:r>
                  <a:rPr lang="pt-BR" sz="2400" dirty="0" smtClean="0">
                    <a:latin typeface="Arial" panose="020B0604020202020204" pitchFamily="34" charset="0"/>
                    <a:cs typeface="Arial" panose="020B0604020202020204" pitchFamily="34" charset="0"/>
                  </a:rPr>
                  <a:t>(</a:t>
                </a:r>
                <a:r>
                  <a:rPr lang="pt-BR" sz="2400" dirty="0">
                    <a:latin typeface="Arial" panose="020B0604020202020204" pitchFamily="34" charset="0"/>
                    <a:cs typeface="Arial" panose="020B0604020202020204" pitchFamily="34" charset="0"/>
                  </a:rPr>
                  <a:t>4</a:t>
                </a:r>
                <a:r>
                  <a:rPr lang="pt-BR" sz="2400" baseline="30000" dirty="0">
                    <a:latin typeface="Arial" panose="020B0604020202020204" pitchFamily="34" charset="0"/>
                    <a:cs typeface="Arial" panose="020B0604020202020204" pitchFamily="34" charset="0"/>
                  </a:rPr>
                  <a:t>5</a:t>
                </a: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 4</a:t>
                </a:r>
                <a:r>
                  <a:rPr lang="pt-BR" sz="2400" baseline="30000" dirty="0" smtClean="0">
                    <a:latin typeface="Arial" panose="020B0604020202020204" pitchFamily="34" charset="0"/>
                    <a:cs typeface="Arial" panose="020B0604020202020204" pitchFamily="34" charset="0"/>
                  </a:rPr>
                  <a:t>3</a:t>
                </a:r>
                <a:r>
                  <a:rPr lang="pt-BR" sz="2400" dirty="0" smtClean="0">
                    <a:latin typeface="Arial" panose="020B0604020202020204" pitchFamily="34" charset="0"/>
                    <a:cs typeface="Arial" panose="020B0604020202020204" pitchFamily="34" charset="0"/>
                  </a:rPr>
                  <a:t>)</a:t>
                </a:r>
                <a:r>
                  <a:rPr lang="pt-BR" sz="2400" baseline="30000" dirty="0" smtClean="0">
                    <a:latin typeface="Arial" panose="020B0604020202020204" pitchFamily="34" charset="0"/>
                    <a:cs typeface="Arial" panose="020B0604020202020204" pitchFamily="34" charset="0"/>
                  </a:rPr>
                  <a:t>3</a:t>
                </a:r>
                <a:r>
                  <a:rPr lang="pt-BR" sz="2400" dirty="0" smtClean="0">
                    <a:latin typeface="Arial" panose="020B0604020202020204" pitchFamily="34" charset="0"/>
                    <a:cs typeface="Arial" panose="020B0604020202020204" pitchFamily="34" charset="0"/>
                  </a:rPr>
                  <a:t> 	</a:t>
                </a:r>
                <a:r>
                  <a:rPr lang="pt-BR" sz="2400" dirty="0" smtClean="0">
                    <a:solidFill>
                      <a:srgbClr val="C00000"/>
                    </a:solidFill>
                    <a:latin typeface="Arial" panose="020B0604020202020204" pitchFamily="34" charset="0"/>
                    <a:cs typeface="Arial" panose="020B0604020202020204" pitchFamily="34" charset="0"/>
                  </a:rPr>
                  <a:t>d.</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4</a:t>
                </a:r>
                <a:r>
                  <a:rPr lang="pt-BR" sz="2400" baseline="30000" dirty="0">
                    <a:latin typeface="Arial" panose="020B0604020202020204" pitchFamily="34" charset="0"/>
                    <a:cs typeface="Arial" panose="020B0604020202020204" pitchFamily="34" charset="0"/>
                  </a:rPr>
                  <a:t>3</a:t>
                </a:r>
                <a:r>
                  <a:rPr lang="pt-BR" sz="2400" dirty="0">
                    <a:latin typeface="Arial" panose="020B0604020202020204" pitchFamily="34" charset="0"/>
                    <a:cs typeface="Arial" panose="020B0604020202020204" pitchFamily="34" charset="0"/>
                  </a:rPr>
                  <a:t>)</a:t>
                </a:r>
                <a:r>
                  <a:rPr lang="pt-BR" sz="2400" baseline="30000" dirty="0">
                    <a:latin typeface="Arial" panose="020B0604020202020204" pitchFamily="34" charset="0"/>
                    <a:cs typeface="Arial" panose="020B0604020202020204" pitchFamily="34" charset="0"/>
                  </a:rPr>
                  <a:t>2</a:t>
                </a:r>
                <a:r>
                  <a:rPr lang="pt-BR" sz="2400" dirty="0">
                    <a:latin typeface="Arial" panose="020B0604020202020204" pitchFamily="34" charset="0"/>
                    <a:cs typeface="Arial" panose="020B0604020202020204" pitchFamily="34" charset="0"/>
                  </a:rPr>
                  <a:t> x 4</a:t>
                </a:r>
              </a:p>
              <a:p>
                <a:pPr marL="914400" lvl="1" indent="-457200">
                  <a:buClr>
                    <a:srgbClr val="C00000"/>
                  </a:buClr>
                  <a:buFont typeface="+mj-lt"/>
                  <a:buAutoNum type="alphaLcPeriod" startAt="5"/>
                  <a:tabLst>
                    <a:tab pos="3035300" algn="l"/>
                    <a:tab pos="3492500" algn="l"/>
                  </a:tabLst>
                </a:pPr>
                <a:r>
                  <a:rPr lang="pt-BR" sz="2400" dirty="0" smtClean="0">
                    <a:latin typeface="Arial" panose="020B0604020202020204" pitchFamily="34" charset="0"/>
                    <a:cs typeface="Arial" panose="020B0604020202020204" pitchFamily="34" charset="0"/>
                  </a:rPr>
                  <a:t>(</a:t>
                </a:r>
                <a:r>
                  <a:rPr lang="pt-BR" sz="2400" dirty="0">
                    <a:latin typeface="Arial" panose="020B0604020202020204" pitchFamily="34" charset="0"/>
                    <a:cs typeface="Arial" panose="020B0604020202020204" pitchFamily="34" charset="0"/>
                  </a:rPr>
                  <a:t>4</a:t>
                </a:r>
                <a:r>
                  <a:rPr lang="pt-BR" sz="2400" baseline="30000" dirty="0">
                    <a:latin typeface="Arial" panose="020B0604020202020204" pitchFamily="34" charset="0"/>
                    <a:cs typeface="Arial" panose="020B0604020202020204" pitchFamily="34" charset="0"/>
                  </a:rPr>
                  <a:t>11</a:t>
                </a:r>
                <a:r>
                  <a:rPr lang="pt-BR" sz="2400" dirty="0">
                    <a:latin typeface="Arial" panose="020B0604020202020204" pitchFamily="34" charset="0"/>
                    <a:cs typeface="Arial" panose="020B0604020202020204" pitchFamily="34" charset="0"/>
                  </a:rPr>
                  <a:t> ÷ </a:t>
                </a:r>
                <a:r>
                  <a:rPr lang="pt-BR" sz="2400" dirty="0" smtClean="0">
                    <a:latin typeface="Arial" panose="020B0604020202020204" pitchFamily="34" charset="0"/>
                    <a:cs typeface="Arial" panose="020B0604020202020204" pitchFamily="34" charset="0"/>
                  </a:rPr>
                  <a:t>4</a:t>
                </a:r>
                <a:r>
                  <a:rPr lang="pt-BR" sz="2400" baseline="30000" dirty="0" smtClean="0">
                    <a:latin typeface="Arial" panose="020B0604020202020204" pitchFamily="34" charset="0"/>
                    <a:cs typeface="Arial" panose="020B0604020202020204" pitchFamily="34" charset="0"/>
                  </a:rPr>
                  <a:t>8</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x 4</a:t>
                </a:r>
                <a:r>
                  <a:rPr lang="pt-BR" sz="2400" baseline="30000" dirty="0">
                    <a:latin typeface="Arial" panose="020B0604020202020204" pitchFamily="34" charset="0"/>
                    <a:cs typeface="Arial" panose="020B0604020202020204" pitchFamily="34" charset="0"/>
                  </a:rPr>
                  <a:t>2</a:t>
                </a: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	</a:t>
                </a:r>
                <a:r>
                  <a:rPr lang="pt-BR" sz="2400" dirty="0" smtClean="0">
                    <a:solidFill>
                      <a:srgbClr val="C00000"/>
                    </a:solidFill>
                    <a:latin typeface="Arial" panose="020B0604020202020204" pitchFamily="34" charset="0"/>
                    <a:cs typeface="Arial" panose="020B0604020202020204" pitchFamily="34" charset="0"/>
                  </a:rPr>
                  <a:t>f. </a:t>
                </a:r>
                <a:r>
                  <a:rPr lang="pt-BR" sz="2400" dirty="0" smtClean="0">
                    <a:latin typeface="Arial" panose="020B0604020202020204" pitchFamily="34" charset="0"/>
                    <a:cs typeface="Arial" panose="020B0604020202020204" pitchFamily="34" charset="0"/>
                  </a:rPr>
                  <a:t>	(4</a:t>
                </a:r>
                <a:r>
                  <a:rPr lang="pt-BR" sz="2400" baseline="30000" dirty="0" smtClean="0">
                    <a:latin typeface="Arial" panose="020B0604020202020204" pitchFamily="34" charset="0"/>
                    <a:cs typeface="Arial" panose="020B0604020202020204" pitchFamily="34" charset="0"/>
                  </a:rPr>
                  <a:t>5</a:t>
                </a:r>
                <a:r>
                  <a:rPr lang="pt-BR" sz="2400" dirty="0" smtClean="0">
                    <a:latin typeface="Arial" panose="020B0604020202020204" pitchFamily="34" charset="0"/>
                    <a:cs typeface="Arial" panose="020B0604020202020204" pitchFamily="34" charset="0"/>
                  </a:rPr>
                  <a:t> ÷ </a:t>
                </a:r>
                <a:r>
                  <a:rPr lang="pt-BR" sz="2400" dirty="0">
                    <a:latin typeface="Arial" panose="020B0604020202020204" pitchFamily="34" charset="0"/>
                    <a:cs typeface="Arial" panose="020B0604020202020204" pitchFamily="34" charset="0"/>
                  </a:rPr>
                  <a:t>4</a:t>
                </a:r>
                <a:r>
                  <a:rPr lang="pt-BR" sz="2400" baseline="30000" dirty="0">
                    <a:latin typeface="Arial" panose="020B0604020202020204" pitchFamily="34" charset="0"/>
                    <a:cs typeface="Arial" panose="020B0604020202020204" pitchFamily="34" charset="0"/>
                  </a:rPr>
                  <a:t>4</a:t>
                </a:r>
                <a:r>
                  <a:rPr lang="pt-BR" sz="2400" dirty="0">
                    <a:latin typeface="Arial" panose="020B0604020202020204" pitchFamily="34" charset="0"/>
                    <a:cs typeface="Arial" panose="020B0604020202020204" pitchFamily="34" charset="0"/>
                  </a:rPr>
                  <a:t>)</a:t>
                </a:r>
                <a:r>
                  <a:rPr lang="pt-BR" sz="2400" baseline="30000" dirty="0">
                    <a:latin typeface="Arial" panose="020B0604020202020204" pitchFamily="34" charset="0"/>
                    <a:cs typeface="Arial" panose="020B0604020202020204" pitchFamily="34" charset="0"/>
                  </a:rPr>
                  <a:t>3</a:t>
                </a:r>
              </a:p>
              <a:p>
                <a:pPr marL="914400" lvl="1" indent="-457200">
                  <a:buClr>
                    <a:srgbClr val="C00000"/>
                  </a:buClr>
                  <a:buFont typeface="+mj-lt"/>
                  <a:buAutoNum type="alphaLcPeriod" startAt="7"/>
                  <a:tabLst>
                    <a:tab pos="3035300" algn="l"/>
                    <a:tab pos="3492500" algn="l"/>
                  </a:tabLst>
                </a:pPr>
                <a:r>
                  <a:rPr lang="pt-BR" sz="2400" dirty="0" smtClean="0">
                    <a:latin typeface="Arial" panose="020B0604020202020204" pitchFamily="34" charset="0"/>
                    <a:cs typeface="Arial" panose="020B0604020202020204" pitchFamily="34" charset="0"/>
                  </a:rPr>
                  <a:t>(</a:t>
                </a:r>
                <a:r>
                  <a:rPr lang="pt-BR" sz="2400" dirty="0">
                    <a:latin typeface="Arial" panose="020B0604020202020204" pitchFamily="34" charset="0"/>
                    <a:cs typeface="Arial" panose="020B0604020202020204" pitchFamily="34" charset="0"/>
                  </a:rPr>
                  <a:t>4</a:t>
                </a:r>
                <a:r>
                  <a:rPr lang="pt-BR" sz="2400" baseline="30000" dirty="0">
                    <a:latin typeface="Arial" panose="020B0604020202020204" pitchFamily="34" charset="0"/>
                    <a:cs typeface="Arial" panose="020B0604020202020204" pitchFamily="34" charset="0"/>
                  </a:rPr>
                  <a:t>2</a:t>
                </a: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x4)</a:t>
                </a:r>
                <a:r>
                  <a:rPr lang="pt-BR" sz="2400" baseline="30000" dirty="0" smtClean="0">
                    <a:latin typeface="Arial" panose="020B0604020202020204" pitchFamily="34" charset="0"/>
                    <a:cs typeface="Arial" panose="020B0604020202020204" pitchFamily="34" charset="0"/>
                  </a:rPr>
                  <a:t>3 </a:t>
                </a:r>
                <a:r>
                  <a:rPr lang="pt-BR" sz="2400" dirty="0">
                    <a:latin typeface="Arial" panose="020B0604020202020204" pitchFamily="34" charset="0"/>
                    <a:cs typeface="Arial" panose="020B0604020202020204" pitchFamily="34" charset="0"/>
                  </a:rPr>
                  <a:t>÷</a:t>
                </a:r>
                <a:r>
                  <a:rPr lang="pt-BR" sz="2400" dirty="0" smtClean="0">
                    <a:latin typeface="Arial" panose="020B0604020202020204" pitchFamily="34" charset="0"/>
                    <a:cs typeface="Arial" panose="020B0604020202020204" pitchFamily="34" charset="0"/>
                  </a:rPr>
                  <a:t> 4 	</a:t>
                </a:r>
                <a:r>
                  <a:rPr lang="pt-BR" sz="2400" dirty="0" smtClean="0">
                    <a:solidFill>
                      <a:srgbClr val="C00000"/>
                    </a:solidFill>
                    <a:latin typeface="Arial" panose="020B0604020202020204" pitchFamily="34" charset="0"/>
                    <a:cs typeface="Arial" panose="020B0604020202020204" pitchFamily="34" charset="0"/>
                  </a:rPr>
                  <a:t>h.</a:t>
                </a:r>
                <a:r>
                  <a:rPr lang="pt-BR" sz="2400" dirty="0" smtClean="0">
                    <a:latin typeface="Arial" panose="020B0604020202020204" pitchFamily="34" charset="0"/>
                    <a:cs typeface="Arial" panose="020B0604020202020204" pitchFamily="34" charset="0"/>
                  </a:rPr>
                  <a:t> 	</a:t>
                </a:r>
                <a14:m>
                  <m:oMath xmlns:m="http://schemas.openxmlformats.org/officeDocument/2006/math">
                    <m:f>
                      <m:fPr>
                        <m:ctrlPr>
                          <a:rPr lang="pt-BR" sz="2400" i="1" dirty="0" smtClean="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4</m:t>
                        </m:r>
                        <m:r>
                          <a:rPr lang="en-US" sz="2400" b="0" i="1" baseline="30000" dirty="0" smtClean="0">
                            <a:latin typeface="Cambria Math" panose="02040503050406030204" pitchFamily="18" charset="0"/>
                            <a:cs typeface="Arial" panose="020B0604020202020204" pitchFamily="34" charset="0"/>
                          </a:rPr>
                          <m:t>3</m:t>
                        </m:r>
                        <m:r>
                          <a:rPr lang="en-US" sz="2400" b="0" i="1" dirty="0" smtClean="0">
                            <a:latin typeface="Cambria Math" panose="02040503050406030204" pitchFamily="18" charset="0"/>
                            <a:cs typeface="Arial" panose="020B0604020202020204" pitchFamily="34" charset="0"/>
                          </a:rPr>
                          <m:t> </m:t>
                        </m:r>
                        <m:r>
                          <a:rPr lang="en-US" sz="2400" b="0" i="1" dirty="0" smtClean="0">
                            <a:latin typeface="Cambria Math" panose="02040503050406030204" pitchFamily="18" charset="0"/>
                            <a:cs typeface="Arial" panose="020B0604020202020204" pitchFamily="34" charset="0"/>
                          </a:rPr>
                          <m:t>𝑥</m:t>
                        </m:r>
                        <m:r>
                          <a:rPr lang="en-US" sz="2400" b="0" i="1" dirty="0" smtClean="0">
                            <a:latin typeface="Cambria Math" panose="02040503050406030204" pitchFamily="18" charset="0"/>
                            <a:cs typeface="Arial" panose="020B0604020202020204" pitchFamily="34" charset="0"/>
                          </a:rPr>
                          <m:t> 45</m:t>
                        </m:r>
                      </m:num>
                      <m:den>
                        <m:d>
                          <m:dPr>
                            <m:ctrlPr>
                              <a:rPr lang="en-US" sz="2400" b="0" i="1" dirty="0" smtClean="0">
                                <a:latin typeface="Cambria Math" panose="02040503050406030204" pitchFamily="18" charset="0"/>
                                <a:cs typeface="Arial" panose="020B0604020202020204" pitchFamily="34" charset="0"/>
                              </a:rPr>
                            </m:ctrlPr>
                          </m:dPr>
                          <m:e>
                            <m:r>
                              <a:rPr lang="en-US" sz="2400" b="0" i="1" dirty="0" smtClean="0">
                                <a:latin typeface="Cambria Math" panose="02040503050406030204" pitchFamily="18" charset="0"/>
                                <a:cs typeface="Arial" panose="020B0604020202020204" pitchFamily="34" charset="0"/>
                              </a:rPr>
                              <m:t>42</m:t>
                            </m:r>
                          </m:e>
                        </m:d>
                        <m:r>
                          <a:rPr lang="en-US" sz="2400" b="0" i="1" baseline="30000" dirty="0" smtClean="0">
                            <a:latin typeface="Cambria Math" panose="02040503050406030204" pitchFamily="18" charset="0"/>
                            <a:cs typeface="Arial" panose="020B0604020202020204" pitchFamily="34" charset="0"/>
                          </a:rPr>
                          <m:t>3</m:t>
                        </m:r>
                      </m:den>
                    </m:f>
                  </m:oMath>
                </a14:m>
                <a:endParaRPr lang="en-US" sz="24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15516" y="1235045"/>
                <a:ext cx="5364596" cy="5454378"/>
              </a:xfrm>
              <a:prstGeom prst="rect">
                <a:avLst/>
              </a:prstGeom>
              <a:blipFill rotWithShape="0">
                <a:blip r:embed="rId4"/>
                <a:stretch>
                  <a:fillRect l="-1477" t="-783"/>
                </a:stretch>
              </a:blipFill>
            </p:spPr>
            <p:txBody>
              <a:bodyPr/>
              <a:lstStyle/>
              <a:p>
                <a:r>
                  <a:rPr lang="en-US">
                    <a:noFill/>
                  </a:rPr>
                  <a:t> </a:t>
                </a:r>
              </a:p>
            </p:txBody>
          </p:sp>
        </mc:Fallback>
      </mc:AlternateContent>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a:stretch/>
        </p:blipFill>
        <p:spPr>
          <a:xfrm>
            <a:off x="4369913" y="1268760"/>
            <a:ext cx="1138191" cy="1440160"/>
          </a:xfrm>
          <a:prstGeom prst="rect">
            <a:avLst/>
          </a:prstGeom>
          <a:noFill/>
          <a:ln w="9525">
            <a:noFill/>
            <a:miter lim="800000"/>
            <a:headEnd/>
            <a:tailEnd/>
          </a:ln>
          <a:effectLst/>
        </p:spPr>
      </p:pic>
    </p:spTree>
    <p:extLst>
      <p:ext uri="{BB962C8B-B14F-4D97-AF65-F5344CB8AC3E}">
        <p14:creationId xmlns:p14="http://schemas.microsoft.com/office/powerpoint/2010/main" val="4040454134"/>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18.2 </a:t>
            </a:r>
            <a:r>
              <a:rPr lang="en-GB" sz="4000" dirty="0" smtClean="0"/>
              <a:t>– </a:t>
            </a:r>
            <a:r>
              <a:rPr lang="en-GB" sz="4000" dirty="0" smtClean="0"/>
              <a:t>The Laws of Indices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15516" y="1235045"/>
                <a:ext cx="5364596" cy="5365571"/>
              </a:xfrm>
              <a:prstGeom prst="rect">
                <a:avLst/>
              </a:prstGeom>
            </p:spPr>
            <p:txBody>
              <a:bodyPr wrap="square">
                <a:spAutoFit/>
              </a:bodyPr>
              <a:lstStyle/>
              <a:p>
                <a:pPr marL="457200" indent="-457200">
                  <a:lnSpc>
                    <a:spcPts val="3100"/>
                  </a:lnSpc>
                  <a:buClr>
                    <a:srgbClr val="C00000"/>
                  </a:buClr>
                  <a:buFont typeface="+mj-lt"/>
                  <a:buAutoNum type="arabicPeriod" startAt="5"/>
                  <a:tabLst>
                    <a:tab pos="858838" algn="l"/>
                    <a:tab pos="1773238" algn="l"/>
                    <a:tab pos="274320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Copy and complete the pattern. 3</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27</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a:t>
                </a:r>
                <a:r>
                  <a:rPr lang="en-US" sz="2400" baseline="30000" dirty="0" smtClean="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1</a:t>
                </a:r>
              </a:p>
              <a:p>
                <a:pPr marL="457200">
                  <a:lnSpc>
                    <a:spcPts val="4700"/>
                  </a:lnSpc>
                  <a:buClr>
                    <a:srgbClr val="C00000"/>
                  </a:buClr>
                  <a:tabLst>
                    <a:tab pos="858838" algn="l"/>
                    <a:tab pos="1773238" algn="l"/>
                    <a:tab pos="2743200" algn="l"/>
                  </a:tabLst>
                </a:pPr>
                <a:r>
                  <a:rPr lang="en-US" sz="2400" dirty="0" smtClean="0">
                    <a:latin typeface="Arial" panose="020B0604020202020204" pitchFamily="34" charset="0"/>
                    <a:cs typeface="Arial" panose="020B0604020202020204" pitchFamily="34" charset="0"/>
                  </a:rPr>
                  <a:t>3-1 = </a:t>
                </a:r>
                <a14:m>
                  <m:oMath xmlns:m="http://schemas.openxmlformats.org/officeDocument/2006/math">
                    <m:f>
                      <m:fPr>
                        <m:ctrlPr>
                          <a:rPr lang="pt-BR" sz="2400" i="1" dirty="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1</m:t>
                        </m:r>
                      </m:num>
                      <m:den>
                        <m:r>
                          <a:rPr lang="en-US" sz="2400" b="0" i="1" dirty="0" smtClean="0">
                            <a:latin typeface="Cambria Math" panose="02040503050406030204" pitchFamily="18" charset="0"/>
                            <a:cs typeface="Arial" panose="020B0604020202020204" pitchFamily="34" charset="0"/>
                          </a:rPr>
                          <m:t>3</m:t>
                        </m:r>
                        <m:r>
                          <a:rPr lang="en-US" sz="2400" b="0" i="1" baseline="30000" dirty="0" smtClean="0">
                            <a:latin typeface="Cambria Math" panose="02040503050406030204" pitchFamily="18" charset="0"/>
                            <a:cs typeface="Arial" panose="020B0604020202020204" pitchFamily="34" charset="0"/>
                          </a:rPr>
                          <m:t>1</m:t>
                        </m:r>
                      </m:den>
                    </m:f>
                  </m:oMath>
                </a14:m>
                <a:r>
                  <a:rPr lang="en-US" sz="2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3-2 = </a:t>
                </a:r>
                <a14:m>
                  <m:oMath xmlns:m="http://schemas.openxmlformats.org/officeDocument/2006/math">
                    <m:f>
                      <m:fPr>
                        <m:ctrlPr>
                          <a:rPr lang="pt-BR" sz="2400" i="1" dirty="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1</m:t>
                        </m:r>
                      </m:num>
                      <m:den>
                        <m:r>
                          <a:rPr lang="en-US" sz="2400" b="0" i="1" dirty="0" smtClean="0">
                            <a:latin typeface="Cambria Math" panose="02040503050406030204" pitchFamily="18" charset="0"/>
                            <a:cs typeface="Arial" panose="020B0604020202020204" pitchFamily="34" charset="0"/>
                          </a:rPr>
                          <m:t>3</m:t>
                        </m:r>
                        <m:r>
                          <a:rPr lang="en-US" sz="2400" b="0" i="1" baseline="30000" dirty="0" smtClean="0">
                            <a:latin typeface="Cambria Math" panose="02040503050406030204" pitchFamily="18" charset="0"/>
                            <a:cs typeface="Arial" panose="020B0604020202020204" pitchFamily="34" charset="0"/>
                          </a:rPr>
                          <m:t>2</m:t>
                        </m:r>
                      </m:den>
                    </m:f>
                  </m:oMath>
                </a14:m>
                <a:r>
                  <a:rPr lang="en-US" sz="2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3-3 = </a:t>
                </a:r>
                <a14:m>
                  <m:oMath xmlns:m="http://schemas.openxmlformats.org/officeDocument/2006/math">
                    <m:f>
                      <m:fPr>
                        <m:ctrlPr>
                          <a:rPr lang="pt-BR" sz="2400" i="1" dirty="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1</m:t>
                        </m:r>
                      </m:num>
                      <m:den>
                        <m:r>
                          <a:rPr lang="en-US" sz="2400" b="0" i="1" dirty="0" smtClean="0">
                            <a:latin typeface="Cambria Math" panose="02040503050406030204" pitchFamily="18" charset="0"/>
                            <a:cs typeface="Arial" panose="020B0604020202020204" pitchFamily="34" charset="0"/>
                          </a:rPr>
                          <m:t>3</m:t>
                        </m:r>
                        <m:r>
                          <a:rPr lang="en-US" sz="2400" b="0" i="1" baseline="30000" dirty="0" smtClean="0">
                            <a:latin typeface="Cambria Math" panose="02040503050406030204" pitchFamily="18" charset="0"/>
                            <a:cs typeface="Arial" panose="020B0604020202020204" pitchFamily="34" charset="0"/>
                          </a:rPr>
                          <m:t>3</m:t>
                        </m:r>
                      </m:den>
                    </m:f>
                  </m:oMath>
                </a14:m>
                <a:r>
                  <a:rPr lang="en-US" sz="2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a:t>
                </a:r>
              </a:p>
              <a:p>
                <a:pPr marL="457200" indent="-457200">
                  <a:buClr>
                    <a:srgbClr val="C00000"/>
                  </a:buClr>
                  <a:buFont typeface="+mj-lt"/>
                  <a:buAutoNum type="arabicPeriod" startAt="6"/>
                  <a:tabLst>
                    <a:tab pos="858838" algn="l"/>
                    <a:tab pos="1773238" algn="l"/>
                    <a:tab pos="2743200" algn="l"/>
                  </a:tabLst>
                </a:pP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your calculator to work out</a:t>
                </a:r>
              </a:p>
              <a:p>
                <a:pPr marL="914400" lvl="1" indent="-457200">
                  <a:buClr>
                    <a:srgbClr val="C00000"/>
                  </a:buClr>
                  <a:buFont typeface="+mj-lt"/>
                  <a:buAutoNum type="alphaLcPeriod"/>
                  <a:tabLst>
                    <a:tab pos="858838" algn="l"/>
                    <a:tab pos="1773238" algn="l"/>
                    <a:tab pos="2743200" algn="l"/>
                  </a:tabLst>
                </a:pPr>
                <a:r>
                  <a:rPr lang="en-US" sz="2400" dirty="0" smtClean="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8838" algn="l"/>
                    <a:tab pos="1773238" algn="l"/>
                    <a:tab pos="2743200" algn="l"/>
                  </a:tabLst>
                </a:pPr>
                <a:r>
                  <a:rPr lang="en-US" sz="2400" dirty="0" smtClean="0">
                    <a:latin typeface="Arial" panose="020B0604020202020204" pitchFamily="34" charset="0"/>
                    <a:cs typeface="Arial" panose="020B0604020202020204" pitchFamily="34" charset="0"/>
                  </a:rPr>
                  <a:t>80</a:t>
                </a:r>
                <a:r>
                  <a:rPr lang="en-US" sz="2400" dirty="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58838" algn="l"/>
                    <a:tab pos="1773238" algn="l"/>
                    <a:tab pos="2743200" algn="l"/>
                  </a:tabLst>
                </a:pPr>
                <a:r>
                  <a:rPr lang="en-US" sz="2400" dirty="0" smtClean="0">
                    <a:latin typeface="Arial" panose="020B0604020202020204" pitchFamily="34" charset="0"/>
                    <a:cs typeface="Arial" panose="020B0604020202020204" pitchFamily="34" charset="0"/>
                  </a:rPr>
                  <a:t>24</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15516" y="1235045"/>
                <a:ext cx="5364596" cy="5365571"/>
              </a:xfrm>
              <a:prstGeom prst="rect">
                <a:avLst/>
              </a:prstGeom>
              <a:blipFill rotWithShape="0">
                <a:blip r:embed="rId4"/>
                <a:stretch>
                  <a:fillRect l="-1477" t="-909" r="-341" b="-1705"/>
                </a:stretch>
              </a:blipFill>
            </p:spPr>
            <p:txBody>
              <a:bodyPr/>
              <a:lstStyle/>
              <a:p>
                <a:r>
                  <a:rPr lang="en-US">
                    <a:noFill/>
                  </a:rPr>
                  <a:t> </a:t>
                </a:r>
              </a:p>
            </p:txBody>
          </p:sp>
        </mc:Fallback>
      </mc:AlternateContent>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0421738"/>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18.2 </a:t>
            </a:r>
            <a:r>
              <a:rPr lang="en-GB" sz="4000" dirty="0" smtClean="0"/>
              <a:t>– </a:t>
            </a:r>
            <a:r>
              <a:rPr lang="en-GB" sz="4000" dirty="0" smtClean="0"/>
              <a:t>The Laws of Indices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15516" y="1235045"/>
                <a:ext cx="5364596" cy="5516895"/>
              </a:xfrm>
              <a:prstGeom prst="rect">
                <a:avLst/>
              </a:prstGeom>
            </p:spPr>
            <p:txBody>
              <a:bodyPr wrap="square">
                <a:spAutoFit/>
              </a:bodyPr>
              <a:lstStyle/>
              <a:p>
                <a:pPr marL="457200" indent="-457200">
                  <a:lnSpc>
                    <a:spcPts val="3100"/>
                  </a:lnSpc>
                  <a:buClr>
                    <a:srgbClr val="C00000"/>
                  </a:buClr>
                  <a:buFont typeface="+mj-lt"/>
                  <a:buAutoNum type="arabicPeriod" startAt="7"/>
                  <a:tabLst>
                    <a:tab pos="858838" algn="l"/>
                    <a:tab pos="1773238" algn="l"/>
                    <a:tab pos="27432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as a fraction</a:t>
                </a:r>
              </a:p>
              <a:p>
                <a:pPr marL="914400" lvl="1" indent="-457200">
                  <a:lnSpc>
                    <a:spcPts val="3100"/>
                  </a:lnSpc>
                  <a:buClr>
                    <a:srgbClr val="C00000"/>
                  </a:buClr>
                  <a:buFont typeface="+mj-lt"/>
                  <a:buAutoNum type="alphaLcPeriod"/>
                  <a:tabLst>
                    <a:tab pos="858838" algn="l"/>
                    <a:tab pos="2852738" algn="l"/>
                    <a:tab pos="3365500" algn="l"/>
                  </a:tabLst>
                </a:pPr>
                <a:r>
                  <a:rPr lang="en-US" sz="2400" dirty="0" smtClean="0">
                    <a:latin typeface="Arial" panose="020B0604020202020204" pitchFamily="34" charset="0"/>
                    <a:cs typeface="Arial" panose="020B0604020202020204" pitchFamily="34" charset="0"/>
                  </a:rPr>
                  <a:t>2</a:t>
                </a:r>
                <a:r>
                  <a:rPr lang="en-US" sz="2400" baseline="30000" dirty="0" smtClean="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b. 	6</a:t>
                </a:r>
                <a:r>
                  <a:rPr lang="en-US" sz="2400" baseline="30000" dirty="0" smtClean="0">
                    <a:latin typeface="Arial" panose="020B0604020202020204" pitchFamily="34" charset="0"/>
                    <a:cs typeface="Arial" panose="020B0604020202020204" pitchFamily="34" charset="0"/>
                  </a:rPr>
                  <a:t>-1</a:t>
                </a:r>
                <a:endParaRPr lang="en-US" sz="2400" baseline="30000" dirty="0">
                  <a:latin typeface="Arial" panose="020B0604020202020204" pitchFamily="34" charset="0"/>
                  <a:cs typeface="Arial" panose="020B0604020202020204" pitchFamily="34" charset="0"/>
                </a:endParaRPr>
              </a:p>
              <a:p>
                <a:pPr marL="914400" lvl="1" indent="-457200">
                  <a:lnSpc>
                    <a:spcPts val="3100"/>
                  </a:lnSpc>
                  <a:buClr>
                    <a:srgbClr val="C00000"/>
                  </a:buClr>
                  <a:buFont typeface="+mj-lt"/>
                  <a:buAutoNum type="alphaLcPeriod" startAt="3"/>
                  <a:tabLst>
                    <a:tab pos="858838" algn="l"/>
                    <a:tab pos="2852738" algn="l"/>
                    <a:tab pos="3365500" algn="l"/>
                  </a:tabLst>
                </a:pPr>
                <a:r>
                  <a:rPr lang="en-US" sz="2400" dirty="0" smtClean="0">
                    <a:latin typeface="Arial" panose="020B0604020202020204" pitchFamily="34" charset="0"/>
                    <a:cs typeface="Arial" panose="020B0604020202020204" pitchFamily="34" charset="0"/>
                  </a:rPr>
                  <a:t>11</a:t>
                </a:r>
                <a:r>
                  <a:rPr lang="en-US" sz="2400" baseline="30000" dirty="0" smtClean="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d.	</a:t>
                </a:r>
                <a:r>
                  <a:rPr lang="en-US" sz="2400" i="1" dirty="0" smtClean="0">
                    <a:latin typeface="Arial" panose="020B0604020202020204" pitchFamily="34" charset="0"/>
                    <a:cs typeface="Arial" panose="020B0604020202020204" pitchFamily="34" charset="0"/>
                  </a:rPr>
                  <a:t>y</a:t>
                </a:r>
                <a:r>
                  <a:rPr lang="en-US" sz="2400" baseline="30000" dirty="0" smtClean="0">
                    <a:latin typeface="Arial" panose="020B0604020202020204" pitchFamily="34" charset="0"/>
                    <a:cs typeface="Arial" panose="020B0604020202020204" pitchFamily="34" charset="0"/>
                  </a:rPr>
                  <a:t>-1</a:t>
                </a:r>
                <a:endParaRPr lang="en-US" sz="2400" baseline="30000" dirty="0">
                  <a:latin typeface="Arial" panose="020B0604020202020204" pitchFamily="34" charset="0"/>
                  <a:cs typeface="Arial" panose="020B0604020202020204" pitchFamily="34" charset="0"/>
                </a:endParaRPr>
              </a:p>
              <a:p>
                <a:pPr marL="457200" indent="-457200">
                  <a:lnSpc>
                    <a:spcPts val="3100"/>
                  </a:lnSpc>
                  <a:buClr>
                    <a:srgbClr val="C00000"/>
                  </a:buClr>
                  <a:buFont typeface="+mj-lt"/>
                  <a:buAutoNum type="arabicPeriod" startAt="7"/>
                  <a:tabLst>
                    <a:tab pos="858838" algn="l"/>
                    <a:tab pos="1773238" algn="l"/>
                    <a:tab pos="2743200"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value of</a:t>
                </a:r>
              </a:p>
              <a:p>
                <a:pPr marL="914400" lvl="1" indent="-457200">
                  <a:lnSpc>
                    <a:spcPts val="3100"/>
                  </a:lnSpc>
                  <a:buClr>
                    <a:srgbClr val="C00000"/>
                  </a:buClr>
                  <a:buFont typeface="+mj-lt"/>
                  <a:buAutoNum type="alphaLcPeriod"/>
                  <a:tabLst>
                    <a:tab pos="858838" algn="l"/>
                    <a:tab pos="2120900" algn="l"/>
                    <a:tab pos="2578100" algn="l"/>
                    <a:tab pos="3657600" algn="l"/>
                    <a:tab pos="4059238" algn="l"/>
                  </a:tabLst>
                </a:pPr>
                <a:r>
                  <a:rPr lang="en-US" sz="2400" dirty="0" smtClean="0">
                    <a:latin typeface="Arial" panose="020B0604020202020204" pitchFamily="34" charset="0"/>
                    <a:cs typeface="Arial" panose="020B0604020202020204" pitchFamily="34" charset="0"/>
                  </a:rPr>
                  <a:t>4</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5</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7</a:t>
                </a:r>
                <a:r>
                  <a:rPr lang="en-US" sz="2400" baseline="30000" dirty="0" smtClean="0">
                    <a:latin typeface="Arial" panose="020B0604020202020204" pitchFamily="34" charset="0"/>
                    <a:cs typeface="Arial" panose="020B0604020202020204" pitchFamily="34" charset="0"/>
                  </a:rPr>
                  <a:t>-2</a:t>
                </a:r>
              </a:p>
              <a:p>
                <a:pPr marL="914400" lvl="1" indent="-457200">
                  <a:lnSpc>
                    <a:spcPts val="4200"/>
                  </a:lnSpc>
                  <a:buClr>
                    <a:srgbClr val="C00000"/>
                  </a:buClr>
                  <a:buFont typeface="+mj-lt"/>
                  <a:buAutoNum type="alphaLcPeriod" startAt="4"/>
                  <a:tabLst>
                    <a:tab pos="858838" algn="l"/>
                    <a:tab pos="2120900" algn="l"/>
                    <a:tab pos="2578100" algn="l"/>
                    <a:tab pos="3657600" algn="l"/>
                    <a:tab pos="4059238" algn="l"/>
                  </a:tabLst>
                </a:pPr>
                <a14:m>
                  <m:oMath xmlns:m="http://schemas.openxmlformats.org/officeDocument/2006/math">
                    <m:r>
                      <a:rPr lang="en-US" sz="2400" b="0" i="0" smtClean="0">
                        <a:latin typeface="Cambria Math" panose="02040503050406030204" pitchFamily="18" charset="0"/>
                        <a:cs typeface="Arial" panose="020B0604020202020204" pitchFamily="34" charset="0"/>
                      </a:rPr>
                      <m:t>(</m:t>
                    </m:r>
                    <m:f>
                      <m:fPr>
                        <m:ctrlPr>
                          <a:rPr lang="en-US" sz="2400" smtClean="0">
                            <a:latin typeface="Cambria Math" panose="02040503050406030204" pitchFamily="18" charset="0"/>
                            <a:cs typeface="Arial" panose="020B0604020202020204" pitchFamily="34" charset="0"/>
                          </a:rPr>
                        </m:ctrlPr>
                      </m:fPr>
                      <m:num>
                        <m:r>
                          <a:rPr lang="en-US" sz="2400" i="0">
                            <a:latin typeface="Cambria Math" panose="02040503050406030204" pitchFamily="18" charset="0"/>
                            <a:cs typeface="Arial" panose="020B0604020202020204" pitchFamily="34" charset="0"/>
                          </a:rPr>
                          <m:t>1</m:t>
                        </m:r>
                      </m:num>
                      <m:den>
                        <m:r>
                          <a:rPr lang="en-US" sz="2400" i="0">
                            <a:latin typeface="Cambria Math" panose="02040503050406030204" pitchFamily="18" charset="0"/>
                            <a:cs typeface="Arial" panose="020B0604020202020204" pitchFamily="34" charset="0"/>
                          </a:rPr>
                          <m:t>3</m:t>
                        </m:r>
                      </m:den>
                    </m:f>
                    <m:r>
                      <a:rPr lang="en-US" sz="2400" b="0" i="0" smtClean="0">
                        <a:latin typeface="Cambria Math" panose="02040503050406030204" pitchFamily="18" charset="0"/>
                        <a:cs typeface="Arial" panose="020B0604020202020204" pitchFamily="34" charset="0"/>
                      </a:rPr>
                      <m:t>)</m:t>
                    </m:r>
                  </m:oMath>
                </a14:m>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	</a:t>
                </a:r>
                <a14:m>
                  <m:oMath xmlns:m="http://schemas.openxmlformats.org/officeDocument/2006/math">
                    <m:r>
                      <a:rPr lang="en-US" sz="2400">
                        <a:latin typeface="Cambria Math" panose="02040503050406030204" pitchFamily="18" charset="0"/>
                        <a:cs typeface="Arial" panose="020B0604020202020204" pitchFamily="34" charset="0"/>
                      </a:rPr>
                      <m:t>(</m:t>
                    </m:r>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4</m:t>
                        </m:r>
                      </m:den>
                    </m:f>
                    <m:r>
                      <a:rPr lang="en-US" sz="2400">
                        <a:latin typeface="Cambria Math" panose="02040503050406030204" pitchFamily="18" charset="0"/>
                        <a:cs typeface="Arial" panose="020B0604020202020204" pitchFamily="34" charset="0"/>
                      </a:rPr>
                      <m:t>)</m:t>
                    </m:r>
                  </m:oMath>
                </a14:m>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	</a:t>
                </a:r>
                <a14:m>
                  <m:oMath xmlns:m="http://schemas.openxmlformats.org/officeDocument/2006/math">
                    <m:r>
                      <a:rPr lang="en-US" sz="2400">
                        <a:latin typeface="Cambria Math" panose="02040503050406030204" pitchFamily="18" charset="0"/>
                        <a:cs typeface="Arial" panose="020B0604020202020204" pitchFamily="34" charset="0"/>
                      </a:rPr>
                      <m:t>(</m:t>
                    </m:r>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5</m:t>
                        </m:r>
                      </m:den>
                    </m:f>
                    <m:r>
                      <a:rPr lang="en-US" sz="2400">
                        <a:latin typeface="Cambria Math" panose="02040503050406030204" pitchFamily="18" charset="0"/>
                        <a:cs typeface="Arial" panose="020B0604020202020204" pitchFamily="34" charset="0"/>
                      </a:rPr>
                      <m:t>)</m:t>
                    </m:r>
                  </m:oMath>
                </a14:m>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p>
                <a:pPr marL="457200" indent="-457200">
                  <a:lnSpc>
                    <a:spcPts val="3100"/>
                  </a:lnSpc>
                  <a:buClr>
                    <a:srgbClr val="C00000"/>
                  </a:buClr>
                  <a:buFont typeface="+mj-lt"/>
                  <a:buAutoNum type="arabicPeriod" startAt="7"/>
                  <a:tabLst>
                    <a:tab pos="858838" algn="l"/>
                    <a:tab pos="1773238" algn="l"/>
                    <a:tab pos="27432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as a single power.</a:t>
                </a:r>
              </a:p>
              <a:p>
                <a:pPr marL="914400" lvl="1" indent="-457200">
                  <a:lnSpc>
                    <a:spcPts val="3100"/>
                  </a:lnSpc>
                  <a:buClr>
                    <a:srgbClr val="C00000"/>
                  </a:buClr>
                  <a:buFont typeface="+mj-lt"/>
                  <a:buAutoNum type="alphaLcPeriod"/>
                  <a:tabLst>
                    <a:tab pos="858838" algn="l"/>
                    <a:tab pos="3090863" algn="l"/>
                    <a:tab pos="3548063" algn="l"/>
                  </a:tabLst>
                </a:pPr>
                <a:r>
                  <a:rPr lang="en-US" sz="2400" dirty="0" smtClean="0">
                    <a:latin typeface="Arial" panose="020B0604020202020204" pitchFamily="34" charset="0"/>
                    <a:cs typeface="Arial" panose="020B0604020202020204" pitchFamily="34" charset="0"/>
                  </a:rPr>
                  <a:t>3</a:t>
                </a:r>
                <a:r>
                  <a:rPr lang="en-US" sz="2400" baseline="30000" dirty="0" smtClean="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3</a:t>
                </a:r>
                <a:r>
                  <a:rPr lang="en-US" sz="2400" baseline="30000" dirty="0" smtClean="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b. 	(</a:t>
                </a:r>
                <a:r>
                  <a:rPr lang="en-US" sz="24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-2</a:t>
                </a:r>
              </a:p>
              <a:p>
                <a:pPr marL="914400" lvl="1" indent="-457200">
                  <a:lnSpc>
                    <a:spcPts val="5500"/>
                  </a:lnSpc>
                  <a:buClr>
                    <a:srgbClr val="C00000"/>
                  </a:buClr>
                  <a:buFont typeface="+mj-lt"/>
                  <a:buAutoNum type="alphaLcPeriod" startAt="3"/>
                  <a:tabLst>
                    <a:tab pos="858838" algn="l"/>
                    <a:tab pos="3090863" algn="l"/>
                    <a:tab pos="3548063" algn="l"/>
                  </a:tabLst>
                </a:pPr>
                <a:r>
                  <a:rPr lang="en-US" sz="2400" dirty="0" smtClean="0">
                    <a:latin typeface="Arial" panose="020B0604020202020204" pitchFamily="34" charset="0"/>
                    <a:cs typeface="Arial" panose="020B0604020202020204" pitchFamily="34" charset="0"/>
                  </a:rPr>
                  <a:t>6</a:t>
                </a:r>
                <a:r>
                  <a:rPr lang="en-US" sz="2400" baseline="30000" dirty="0" smtClean="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x 6</a:t>
                </a:r>
                <a:r>
                  <a:rPr lang="en-US" sz="2400" baseline="30000" dirty="0" smtClean="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d.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5</m:t>
                        </m:r>
                        <m:r>
                          <m:rPr>
                            <m:nor/>
                          </m:rPr>
                          <a:rPr lang="en-US" sz="2400" baseline="30000" dirty="0">
                            <a:latin typeface="Arial" panose="020B0604020202020204" pitchFamily="34" charset="0"/>
                            <a:cs typeface="Arial" panose="020B0604020202020204" pitchFamily="34" charset="0"/>
                          </a:rPr>
                          <m:t>3</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x</m:t>
                        </m:r>
                        <m:r>
                          <m:rPr>
                            <m:nor/>
                          </m:rPr>
                          <a:rPr lang="en-US" sz="2400" dirty="0">
                            <a:latin typeface="Arial" panose="020B0604020202020204" pitchFamily="34" charset="0"/>
                            <a:cs typeface="Arial" panose="020B0604020202020204" pitchFamily="34" charset="0"/>
                          </a:rPr>
                          <m:t> 5-1 </m:t>
                        </m:r>
                      </m:num>
                      <m:den>
                        <m:r>
                          <m:rPr>
                            <m:nor/>
                          </m:rPr>
                          <a:rPr lang="en-US" sz="2400" dirty="0">
                            <a:latin typeface="Arial" panose="020B0604020202020204" pitchFamily="34" charset="0"/>
                            <a:cs typeface="Arial" panose="020B0604020202020204" pitchFamily="34" charset="0"/>
                          </a:rPr>
                          <m:t>5</m:t>
                        </m:r>
                        <m:r>
                          <m:rPr>
                            <m:nor/>
                          </m:rPr>
                          <a:rPr lang="en-US" sz="2400" b="0" i="0" baseline="30000" dirty="0" smtClean="0">
                            <a:latin typeface="Arial" panose="020B0604020202020204" pitchFamily="34" charset="0"/>
                            <a:cs typeface="Arial" panose="020B0604020202020204" pitchFamily="34" charset="0"/>
                          </a:rPr>
                          <m:t>2</m:t>
                        </m:r>
                      </m:den>
                    </m:f>
                  </m:oMath>
                </a14:m>
                <a:endParaRPr lang="en-US" sz="2400" baseline="30000" dirty="0" smtClean="0">
                  <a:latin typeface="Arial" panose="020B0604020202020204" pitchFamily="34" charset="0"/>
                  <a:cs typeface="Arial" panose="020B0604020202020204" pitchFamily="34" charset="0"/>
                </a:endParaRPr>
              </a:p>
              <a:p>
                <a:pPr marL="914400" lvl="1" indent="-457200">
                  <a:lnSpc>
                    <a:spcPts val="3900"/>
                  </a:lnSpc>
                  <a:buClr>
                    <a:srgbClr val="C00000"/>
                  </a:buClr>
                  <a:buFont typeface="+mj-lt"/>
                  <a:buAutoNum type="alphaLcPeriod" startAt="5"/>
                  <a:tabLst>
                    <a:tab pos="858838" algn="l"/>
                    <a:tab pos="3090863" algn="l"/>
                    <a:tab pos="3548063" algn="l"/>
                  </a:tabLst>
                </a:pPr>
                <a:r>
                  <a:rPr lang="en-US" sz="2400" dirty="0" smtClean="0">
                    <a:latin typeface="Arial" panose="020B0604020202020204" pitchFamily="34" charset="0"/>
                    <a:cs typeface="Arial" panose="020B0604020202020204" pitchFamily="34" charset="0"/>
                  </a:rPr>
                  <a:t>10</a:t>
                </a:r>
                <a:r>
                  <a:rPr lang="en-US" sz="2400" baseline="30000" dirty="0" smtClean="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 l0</a:t>
                </a:r>
                <a:r>
                  <a:rPr lang="en-US" sz="2400" baseline="30000" dirty="0" smtClean="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f. 	(2</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2</a:t>
                </a:r>
                <a:r>
                  <a:rPr lang="en-US" sz="2400" baseline="30000" dirty="0" smtClean="0">
                    <a:latin typeface="Arial" panose="020B0604020202020204" pitchFamily="34" charset="0"/>
                    <a:cs typeface="Arial" panose="020B0604020202020204" pitchFamily="34" charset="0"/>
                  </a:rPr>
                  <a:t>-5</a:t>
                </a:r>
              </a:p>
              <a:p>
                <a:pPr marL="914400" lvl="1" indent="-457200">
                  <a:lnSpc>
                    <a:spcPts val="3900"/>
                  </a:lnSpc>
                  <a:buClr>
                    <a:srgbClr val="C00000"/>
                  </a:buClr>
                  <a:buFont typeface="+mj-lt"/>
                  <a:buAutoNum type="alphaLcPeriod" startAt="5"/>
                  <a:tabLst>
                    <a:tab pos="858838" algn="l"/>
                    <a:tab pos="3090863" algn="l"/>
                    <a:tab pos="3548063" algn="l"/>
                  </a:tabLst>
                </a:pPr>
                <a:r>
                  <a:rPr lang="en-US" sz="2400" dirty="0">
                    <a:latin typeface="Arial" panose="020B0604020202020204" pitchFamily="34" charset="0"/>
                    <a:cs typeface="Arial" panose="020B0604020202020204" pitchFamily="34" charset="0"/>
                  </a:rPr>
                  <a:t>5</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x 5</a:t>
                </a:r>
                <a:r>
                  <a:rPr lang="en-US" sz="2400" baseline="30000" dirty="0">
                    <a:latin typeface="Arial" panose="020B0604020202020204" pitchFamily="34" charset="0"/>
                    <a:cs typeface="Arial" panose="020B0604020202020204" pitchFamily="34" charset="0"/>
                  </a:rPr>
                  <a:t>-1</a:t>
                </a:r>
              </a:p>
              <a:p>
                <a:pPr marL="457200" indent="-457200">
                  <a:lnSpc>
                    <a:spcPts val="3100"/>
                  </a:lnSpc>
                  <a:buClr>
                    <a:srgbClr val="C00000"/>
                  </a:buClr>
                  <a:buFont typeface="+mj-lt"/>
                  <a:buAutoNum type="arabicPeriod" startAt="7"/>
                  <a:tabLst>
                    <a:tab pos="858838" algn="l"/>
                    <a:tab pos="1773238" algn="l"/>
                    <a:tab pos="2743200" algn="l"/>
                  </a:tabLst>
                </a:pPr>
                <a:endParaRPr lang="en-US" sz="24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15516" y="1235045"/>
                <a:ext cx="5364596" cy="5516895"/>
              </a:xfrm>
              <a:prstGeom prst="rect">
                <a:avLst/>
              </a:prstGeom>
              <a:blipFill rotWithShape="0">
                <a:blip r:embed="rId4"/>
                <a:stretch>
                  <a:fillRect l="-1477" t="-884"/>
                </a:stretch>
              </a:blipFill>
            </p:spPr>
            <p:txBody>
              <a:bodyPr/>
              <a:lstStyle/>
              <a:p>
                <a:r>
                  <a:rPr lang="en-US">
                    <a:noFill/>
                  </a:rPr>
                  <a:t> </a:t>
                </a:r>
              </a:p>
            </p:txBody>
          </p:sp>
        </mc:Fallback>
      </mc:AlternateContent>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2458969"/>
            <a:ext cx="664145" cy="681999"/>
          </a:xfrm>
          <a:prstGeom prst="rect">
            <a:avLst/>
          </a:prstGeom>
        </p:spPr>
      </p:pic>
      <p:pic>
        <p:nvPicPr>
          <p:cNvPr id="2" name="Picture 1"/>
          <p:cNvPicPr>
            <a:picLocks noChangeAspect="1"/>
          </p:cNvPicPr>
          <p:nvPr/>
        </p:nvPicPr>
        <p:blipFill rotWithShape="1">
          <a:blip r:embed="rId7" cstate="print">
            <a:lum contrast="26000"/>
            <a:extLst>
              <a:ext uri="{28A0092B-C50C-407E-A947-70E740481C1C}">
                <a14:useLocalDpi xmlns:a14="http://schemas.microsoft.com/office/drawing/2010/main" val="0"/>
              </a:ext>
            </a:extLst>
          </a:blip>
          <a:srcRect/>
          <a:stretch/>
        </p:blipFill>
        <p:spPr>
          <a:xfrm>
            <a:off x="4572000" y="1268761"/>
            <a:ext cx="936104" cy="1126792"/>
          </a:xfrm>
          <a:prstGeom prst="rect">
            <a:avLst/>
          </a:prstGeom>
          <a:noFill/>
          <a:ln w="9525">
            <a:noFill/>
            <a:miter lim="800000"/>
            <a:headEnd/>
            <a:tailEnd/>
          </a:ln>
          <a:effectLst/>
        </p:spPr>
      </p:pic>
    </p:spTree>
    <p:extLst>
      <p:ext uri="{BB962C8B-B14F-4D97-AF65-F5344CB8AC3E}">
        <p14:creationId xmlns:p14="http://schemas.microsoft.com/office/powerpoint/2010/main" val="115877408"/>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18.2 </a:t>
            </a:r>
            <a:r>
              <a:rPr lang="en-GB" sz="4000" dirty="0" smtClean="0"/>
              <a:t>– </a:t>
            </a:r>
            <a:r>
              <a:rPr lang="en-GB" sz="4000" dirty="0" smtClean="0"/>
              <a:t>The Laws of Indices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15516" y="1235045"/>
                <a:ext cx="5364596" cy="5083443"/>
              </a:xfrm>
              <a:prstGeom prst="rect">
                <a:avLst/>
              </a:prstGeom>
            </p:spPr>
            <p:txBody>
              <a:bodyPr wrap="square">
                <a:spAutoFit/>
              </a:bodyPr>
              <a:lstStyle/>
              <a:p>
                <a:pPr marL="622300" indent="-622300">
                  <a:buClr>
                    <a:srgbClr val="C00000"/>
                  </a:buClr>
                  <a:buFont typeface="+mj-lt"/>
                  <a:buAutoNum type="arabicPeriod" startAt="10"/>
                  <a:tabLst>
                    <a:tab pos="858838" algn="l"/>
                    <a:tab pos="1773238" algn="l"/>
                    <a:tab pos="2743200" algn="l"/>
                  </a:tabLst>
                </a:pPr>
                <a:r>
                  <a:rPr lang="en-US" sz="2700" dirty="0" smtClean="0">
                    <a:latin typeface="Arial" panose="020B0604020202020204" pitchFamily="34" charset="0"/>
                    <a:cs typeface="Arial" panose="020B0604020202020204" pitchFamily="34" charset="0"/>
                  </a:rPr>
                  <a:t>Write as a single power.</a:t>
                </a:r>
              </a:p>
              <a:p>
                <a:pPr marL="1206500" lvl="1" indent="-584200">
                  <a:buClr>
                    <a:srgbClr val="C00000"/>
                  </a:buClr>
                  <a:buFont typeface="+mj-lt"/>
                  <a:buAutoNum type="alphaLcPeriod"/>
                  <a:tabLst>
                    <a:tab pos="2852738" algn="l"/>
                    <a:tab pos="3309938" algn="l"/>
                  </a:tabLst>
                </a:pPr>
                <a:r>
                  <a:rPr lang="en-US" sz="2700" i="1" dirty="0" smtClean="0">
                    <a:latin typeface="Arial" panose="020B0604020202020204" pitchFamily="34" charset="0"/>
                    <a:cs typeface="Arial" panose="020B0604020202020204" pitchFamily="34" charset="0"/>
                  </a:rPr>
                  <a:t>x</a:t>
                </a:r>
                <a:r>
                  <a:rPr lang="en-US" sz="2700" baseline="30000" dirty="0" smtClean="0">
                    <a:latin typeface="Arial" panose="020B0604020202020204" pitchFamily="34" charset="0"/>
                    <a:cs typeface="Arial" panose="020B0604020202020204" pitchFamily="34" charset="0"/>
                  </a:rPr>
                  <a:t>-3</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x </a:t>
                </a:r>
                <a:r>
                  <a:rPr lang="en-US" sz="2700" i="1" dirty="0" smtClean="0">
                    <a:latin typeface="Arial" panose="020B0604020202020204" pitchFamily="34" charset="0"/>
                    <a:cs typeface="Arial" panose="020B0604020202020204" pitchFamily="34" charset="0"/>
                  </a:rPr>
                  <a:t>x</a:t>
                </a:r>
                <a:r>
                  <a:rPr lang="en-US" sz="2700" baseline="30000" dirty="0" smtClean="0">
                    <a:latin typeface="Arial" panose="020B0604020202020204" pitchFamily="34" charset="0"/>
                    <a:cs typeface="Arial" panose="020B0604020202020204" pitchFamily="34" charset="0"/>
                  </a:rPr>
                  <a:t>7</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a:t>
                </a:r>
                <a:r>
                  <a:rPr lang="en-US" sz="2700" i="1" dirty="0" smtClean="0">
                    <a:latin typeface="Arial" panose="020B0604020202020204" pitchFamily="34" charset="0"/>
                    <a:cs typeface="Arial" panose="020B0604020202020204" pitchFamily="34" charset="0"/>
                  </a:rPr>
                  <a:t>y</a:t>
                </a:r>
                <a:r>
                  <a:rPr lang="en-US" sz="2700" baseline="30000" dirty="0" smtClean="0">
                    <a:latin typeface="Arial" panose="020B0604020202020204" pitchFamily="34" charset="0"/>
                    <a:cs typeface="Arial" panose="020B0604020202020204" pitchFamily="34" charset="0"/>
                  </a:rPr>
                  <a:t>-3</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x </a:t>
                </a:r>
                <a:r>
                  <a:rPr lang="en-US" sz="2700" i="1" dirty="0" smtClean="0">
                    <a:latin typeface="Arial" panose="020B0604020202020204" pitchFamily="34" charset="0"/>
                    <a:cs typeface="Arial" panose="020B0604020202020204" pitchFamily="34" charset="0"/>
                  </a:rPr>
                  <a:t>y</a:t>
                </a:r>
                <a:r>
                  <a:rPr lang="en-US" sz="2700" baseline="30000" dirty="0" smtClean="0">
                    <a:latin typeface="Arial" panose="020B0604020202020204" pitchFamily="34" charset="0"/>
                    <a:cs typeface="Arial" panose="020B0604020202020204" pitchFamily="34" charset="0"/>
                  </a:rPr>
                  <a:t>-2</a:t>
                </a:r>
              </a:p>
              <a:p>
                <a:pPr marL="1206500" lvl="1" indent="-584200">
                  <a:lnSpc>
                    <a:spcPts val="6500"/>
                  </a:lnSpc>
                  <a:buClr>
                    <a:srgbClr val="C00000"/>
                  </a:buClr>
                  <a:buFont typeface="+mj-lt"/>
                  <a:buAutoNum type="alphaLcPeriod" startAt="3"/>
                  <a:tabLst>
                    <a:tab pos="2852738" algn="l"/>
                    <a:tab pos="3309938" algn="l"/>
                  </a:tabLst>
                </a:pPr>
                <a14:m>
                  <m:oMath xmlns:m="http://schemas.openxmlformats.org/officeDocument/2006/math">
                    <m:f>
                      <m:fPr>
                        <m:ctrlPr>
                          <a:rPr lang="en-US" sz="2700">
                            <a:latin typeface="Cambria Math" panose="02040503050406030204" pitchFamily="18" charset="0"/>
                            <a:cs typeface="Arial" panose="020B0604020202020204" pitchFamily="34" charset="0"/>
                          </a:rPr>
                        </m:ctrlPr>
                      </m:fPr>
                      <m:num>
                        <m:r>
                          <m:rPr>
                            <m:nor/>
                          </m:rPr>
                          <a:rPr lang="en-US" sz="2700" b="0" i="1" dirty="0" smtClean="0">
                            <a:latin typeface="Arial" panose="020B0604020202020204" pitchFamily="34" charset="0"/>
                            <a:cs typeface="Arial" panose="020B0604020202020204" pitchFamily="34" charset="0"/>
                          </a:rPr>
                          <m:t>k</m:t>
                        </m:r>
                        <m:r>
                          <m:rPr>
                            <m:nor/>
                          </m:rPr>
                          <a:rPr lang="en-US" sz="2700" baseline="30000" dirty="0">
                            <a:latin typeface="Arial" panose="020B0604020202020204" pitchFamily="34" charset="0"/>
                            <a:cs typeface="Arial" panose="020B0604020202020204" pitchFamily="34" charset="0"/>
                          </a:rPr>
                          <m:t>−1</m:t>
                        </m:r>
                        <m:r>
                          <m:rPr>
                            <m:nor/>
                          </m:rPr>
                          <a:rPr lang="en-US" sz="2700" dirty="0">
                            <a:latin typeface="Arial" panose="020B0604020202020204" pitchFamily="34" charset="0"/>
                            <a:cs typeface="Arial" panose="020B0604020202020204" pitchFamily="34" charset="0"/>
                          </a:rPr>
                          <m:t> </m:t>
                        </m:r>
                      </m:num>
                      <m:den>
                        <m:r>
                          <m:rPr>
                            <m:nor/>
                          </m:rPr>
                          <a:rPr lang="en-US" sz="2700" b="0" i="1" dirty="0" smtClean="0">
                            <a:latin typeface="Arial" panose="020B0604020202020204" pitchFamily="34" charset="0"/>
                            <a:cs typeface="Arial" panose="020B0604020202020204" pitchFamily="34" charset="0"/>
                          </a:rPr>
                          <m:t>k</m:t>
                        </m:r>
                        <m:r>
                          <m:rPr>
                            <m:nor/>
                          </m:rPr>
                          <a:rPr lang="en-US" sz="2700" b="0" i="0" baseline="30000" dirty="0" smtClean="0">
                            <a:latin typeface="Arial" panose="020B0604020202020204" pitchFamily="34" charset="0"/>
                            <a:cs typeface="Arial" panose="020B0604020202020204" pitchFamily="34" charset="0"/>
                          </a:rPr>
                          <m:t>-3</m:t>
                        </m:r>
                      </m:den>
                    </m:f>
                  </m:oMath>
                </a14:m>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d.</a:t>
                </a:r>
                <a:r>
                  <a:rPr lang="en-US" sz="2700" dirty="0" smtClean="0">
                    <a:latin typeface="Arial" panose="020B0604020202020204" pitchFamily="34" charset="0"/>
                    <a:cs typeface="Arial" panose="020B0604020202020204" pitchFamily="34" charset="0"/>
                  </a:rPr>
                  <a:t>	</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m:rPr>
                            <m:nor/>
                          </m:rPr>
                          <a:rPr lang="en-US" sz="2700" b="0" i="1" dirty="0" smtClean="0">
                            <a:latin typeface="Arial" panose="020B0604020202020204" pitchFamily="34" charset="0"/>
                            <a:cs typeface="Arial" panose="020B0604020202020204" pitchFamily="34" charset="0"/>
                          </a:rPr>
                          <m:t>a</m:t>
                        </m:r>
                        <m:r>
                          <m:rPr>
                            <m:nor/>
                          </m:rPr>
                          <a:rPr lang="en-US" sz="2700" b="0" i="0" baseline="30000" dirty="0" smtClean="0">
                            <a:latin typeface="Arial" panose="020B0604020202020204" pitchFamily="34" charset="0"/>
                            <a:cs typeface="Arial" panose="020B0604020202020204" pitchFamily="34" charset="0"/>
                          </a:rPr>
                          <m:t>4</m:t>
                        </m:r>
                        <m:r>
                          <m:rPr>
                            <m:nor/>
                          </m:rPr>
                          <a:rPr lang="en-US" sz="2700" dirty="0">
                            <a:latin typeface="Arial" panose="020B0604020202020204" pitchFamily="34" charset="0"/>
                            <a:cs typeface="Arial" panose="020B0604020202020204" pitchFamily="34" charset="0"/>
                          </a:rPr>
                          <m:t> </m:t>
                        </m:r>
                      </m:num>
                      <m:den>
                        <m:r>
                          <m:rPr>
                            <m:nor/>
                          </m:rPr>
                          <a:rPr lang="en-US" sz="2700" b="0" i="1" dirty="0" smtClean="0">
                            <a:latin typeface="Arial" panose="020B0604020202020204" pitchFamily="34" charset="0"/>
                            <a:cs typeface="Arial" panose="020B0604020202020204" pitchFamily="34" charset="0"/>
                          </a:rPr>
                          <m:t>a</m:t>
                        </m:r>
                        <m:r>
                          <m:rPr>
                            <m:nor/>
                          </m:rPr>
                          <a:rPr lang="en-US" sz="2700" baseline="30000" dirty="0">
                            <a:latin typeface="Arial" panose="020B0604020202020204" pitchFamily="34" charset="0"/>
                            <a:cs typeface="Arial" panose="020B0604020202020204" pitchFamily="34" charset="0"/>
                          </a:rPr>
                          <m:t>−</m:t>
                        </m:r>
                        <m:r>
                          <m:rPr>
                            <m:nor/>
                          </m:rPr>
                          <a:rPr lang="en-US" sz="2700" b="0" i="0" baseline="30000" dirty="0" smtClean="0">
                            <a:latin typeface="Arial" panose="020B0604020202020204" pitchFamily="34" charset="0"/>
                            <a:cs typeface="Arial" panose="020B0604020202020204" pitchFamily="34" charset="0"/>
                          </a:rPr>
                          <m:t>2</m:t>
                        </m:r>
                      </m:den>
                    </m:f>
                  </m:oMath>
                </a14:m>
                <a:endParaRPr lang="en-US" sz="2700" dirty="0" smtClean="0">
                  <a:latin typeface="Arial" panose="020B0604020202020204" pitchFamily="34" charset="0"/>
                  <a:cs typeface="Arial" panose="020B0604020202020204" pitchFamily="34" charset="0"/>
                </a:endParaRPr>
              </a:p>
              <a:p>
                <a:pPr marL="1206500" lvl="1" indent="-584200">
                  <a:lnSpc>
                    <a:spcPts val="6500"/>
                  </a:lnSpc>
                  <a:buClr>
                    <a:srgbClr val="C00000"/>
                  </a:buClr>
                  <a:buFont typeface="+mj-lt"/>
                  <a:buAutoNum type="alphaLcPeriod" startAt="5"/>
                  <a:tabLst>
                    <a:tab pos="2852738" algn="l"/>
                    <a:tab pos="3309938" algn="l"/>
                  </a:tabLst>
                </a:pP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m:rPr>
                            <m:nor/>
                          </m:rPr>
                          <a:rPr lang="en-US" sz="2700" b="0" i="1" dirty="0" smtClean="0">
                            <a:latin typeface="Arial" panose="020B0604020202020204" pitchFamily="34" charset="0"/>
                            <a:cs typeface="Arial" panose="020B0604020202020204" pitchFamily="34" charset="0"/>
                          </a:rPr>
                          <m:t>p</m:t>
                        </m:r>
                        <m:r>
                          <m:rPr>
                            <m:nor/>
                          </m:rPr>
                          <a:rPr lang="en-US" sz="2700" b="0" i="0" baseline="30000" dirty="0" smtClean="0">
                            <a:latin typeface="Arial" panose="020B0604020202020204" pitchFamily="34" charset="0"/>
                            <a:cs typeface="Arial" panose="020B0604020202020204" pitchFamily="34" charset="0"/>
                          </a:rPr>
                          <m:t>5 </m:t>
                        </m:r>
                        <m:r>
                          <m:rPr>
                            <m:nor/>
                          </m:rPr>
                          <a:rPr lang="en-US" sz="2700" b="0" i="0" dirty="0" smtClean="0">
                            <a:latin typeface="Arial" panose="020B0604020202020204" pitchFamily="34" charset="0"/>
                            <a:cs typeface="Arial" panose="020B0604020202020204" pitchFamily="34" charset="0"/>
                          </a:rPr>
                          <m:t>x</m:t>
                        </m:r>
                        <m:r>
                          <m:rPr>
                            <m:nor/>
                          </m:rPr>
                          <a:rPr lang="en-US" sz="2700" b="0" i="0" dirty="0" smtClean="0">
                            <a:latin typeface="Arial" panose="020B0604020202020204" pitchFamily="34" charset="0"/>
                            <a:cs typeface="Arial" panose="020B0604020202020204" pitchFamily="34" charset="0"/>
                          </a:rPr>
                          <m:t> </m:t>
                        </m:r>
                        <m:r>
                          <m:rPr>
                            <m:nor/>
                          </m:rPr>
                          <a:rPr lang="en-US" sz="2700" b="0" i="0" dirty="0" smtClean="0">
                            <a:latin typeface="Arial" panose="020B0604020202020204" pitchFamily="34" charset="0"/>
                            <a:cs typeface="Arial" panose="020B0604020202020204" pitchFamily="34" charset="0"/>
                          </a:rPr>
                          <m:t>p</m:t>
                        </m:r>
                        <m:r>
                          <m:rPr>
                            <m:nor/>
                          </m:rPr>
                          <a:rPr lang="en-US" sz="2700" b="0" i="0" baseline="30000" dirty="0" smtClean="0">
                            <a:latin typeface="Arial" panose="020B0604020202020204" pitchFamily="34" charset="0"/>
                            <a:cs typeface="Arial" panose="020B0604020202020204" pitchFamily="34" charset="0"/>
                          </a:rPr>
                          <m:t>-3</m:t>
                        </m:r>
                        <m:r>
                          <m:rPr>
                            <m:nor/>
                          </m:rPr>
                          <a:rPr lang="en-US" sz="2700" dirty="0">
                            <a:latin typeface="Arial" panose="020B0604020202020204" pitchFamily="34" charset="0"/>
                            <a:cs typeface="Arial" panose="020B0604020202020204" pitchFamily="34" charset="0"/>
                          </a:rPr>
                          <m:t> </m:t>
                        </m:r>
                      </m:num>
                      <m:den>
                        <m:r>
                          <m:rPr>
                            <m:nor/>
                          </m:rPr>
                          <a:rPr lang="en-US" sz="2700" b="0" i="1" dirty="0" smtClean="0">
                            <a:latin typeface="Arial" panose="020B0604020202020204" pitchFamily="34" charset="0"/>
                            <a:cs typeface="Arial" panose="020B0604020202020204" pitchFamily="34" charset="0"/>
                          </a:rPr>
                          <m:t>p</m:t>
                        </m:r>
                        <m:r>
                          <m:rPr>
                            <m:nor/>
                          </m:rPr>
                          <a:rPr lang="en-US" sz="2700" b="0" i="0" baseline="30000" dirty="0" smtClean="0">
                            <a:latin typeface="Arial" panose="020B0604020202020204" pitchFamily="34" charset="0"/>
                            <a:cs typeface="Arial" panose="020B0604020202020204" pitchFamily="34" charset="0"/>
                          </a:rPr>
                          <m:t>7</m:t>
                        </m:r>
                      </m:den>
                    </m:f>
                  </m:oMath>
                </a14:m>
                <a:r>
                  <a:rPr lang="en-US" sz="2700" dirty="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f.</a:t>
                </a:r>
                <a:r>
                  <a:rPr lang="en-US" sz="2700" dirty="0" smtClean="0">
                    <a:latin typeface="Arial" panose="020B0604020202020204" pitchFamily="34" charset="0"/>
                    <a:cs typeface="Arial" panose="020B0604020202020204" pitchFamily="34" charset="0"/>
                  </a:rPr>
                  <a:t> 	</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m:rPr>
                            <m:nor/>
                          </m:rPr>
                          <a:rPr lang="en-US" sz="2700" b="0" i="1" dirty="0" smtClean="0">
                            <a:latin typeface="Arial" panose="020B0604020202020204" pitchFamily="34" charset="0"/>
                            <a:cs typeface="Arial" panose="020B0604020202020204" pitchFamily="34" charset="0"/>
                          </a:rPr>
                          <m:t>b</m:t>
                        </m:r>
                        <m:r>
                          <m:rPr>
                            <m:nor/>
                          </m:rPr>
                          <a:rPr lang="en-US" sz="2700" b="0" i="0" dirty="0" smtClean="0">
                            <a:latin typeface="Arial" panose="020B0604020202020204" pitchFamily="34" charset="0"/>
                            <a:cs typeface="Arial" panose="020B0604020202020204" pitchFamily="34" charset="0"/>
                          </a:rPr>
                          <m:t>-</m:t>
                        </m:r>
                        <m:r>
                          <m:rPr>
                            <m:nor/>
                          </m:rPr>
                          <a:rPr lang="en-US" sz="2700" baseline="30000" dirty="0">
                            <a:latin typeface="Arial" panose="020B0604020202020204" pitchFamily="34" charset="0"/>
                            <a:cs typeface="Arial" panose="020B0604020202020204" pitchFamily="34" charset="0"/>
                          </a:rPr>
                          <m:t>5 </m:t>
                        </m:r>
                        <m:r>
                          <m:rPr>
                            <m:nor/>
                          </m:rPr>
                          <a:rPr lang="en-US" sz="2700" dirty="0">
                            <a:latin typeface="Arial" panose="020B0604020202020204" pitchFamily="34" charset="0"/>
                            <a:cs typeface="Arial" panose="020B0604020202020204" pitchFamily="34" charset="0"/>
                          </a:rPr>
                          <m:t>x</m:t>
                        </m:r>
                        <m:r>
                          <m:rPr>
                            <m:nor/>
                          </m:rPr>
                          <a:rPr lang="en-US" sz="2700" dirty="0">
                            <a:latin typeface="Arial" panose="020B0604020202020204" pitchFamily="34" charset="0"/>
                            <a:cs typeface="Arial" panose="020B0604020202020204" pitchFamily="34" charset="0"/>
                          </a:rPr>
                          <m:t> </m:t>
                        </m:r>
                        <m:r>
                          <m:rPr>
                            <m:nor/>
                          </m:rPr>
                          <a:rPr lang="en-US" sz="2700" b="0" i="0" dirty="0" smtClean="0">
                            <a:latin typeface="Arial" panose="020B0604020202020204" pitchFamily="34" charset="0"/>
                            <a:cs typeface="Arial" panose="020B0604020202020204" pitchFamily="34" charset="0"/>
                          </a:rPr>
                          <m:t>b</m:t>
                        </m:r>
                        <m:r>
                          <m:rPr>
                            <m:nor/>
                          </m:rPr>
                          <a:rPr lang="en-US" sz="2700" baseline="30000" dirty="0">
                            <a:latin typeface="Arial" panose="020B0604020202020204" pitchFamily="34" charset="0"/>
                            <a:cs typeface="Arial" panose="020B0604020202020204" pitchFamily="34" charset="0"/>
                          </a:rPr>
                          <m:t>3</m:t>
                        </m:r>
                        <m:r>
                          <m:rPr>
                            <m:nor/>
                          </m:rPr>
                          <a:rPr lang="en-US" sz="2700" dirty="0">
                            <a:latin typeface="Arial" panose="020B0604020202020204" pitchFamily="34" charset="0"/>
                            <a:cs typeface="Arial" panose="020B0604020202020204" pitchFamily="34" charset="0"/>
                          </a:rPr>
                          <m:t> </m:t>
                        </m:r>
                      </m:num>
                      <m:den>
                        <m:r>
                          <m:rPr>
                            <m:nor/>
                          </m:rPr>
                          <a:rPr lang="en-US" sz="2700" b="0" i="1" dirty="0" smtClean="0">
                            <a:latin typeface="Arial" panose="020B0604020202020204" pitchFamily="34" charset="0"/>
                            <a:cs typeface="Arial" panose="020B0604020202020204" pitchFamily="34" charset="0"/>
                          </a:rPr>
                          <m:t>b</m:t>
                        </m:r>
                      </m:den>
                    </m:f>
                  </m:oMath>
                </a14:m>
                <a:endParaRPr lang="en-US" sz="2700" baseline="30000" dirty="0" smtClean="0">
                  <a:latin typeface="Arial" panose="020B0604020202020204" pitchFamily="34" charset="0"/>
                  <a:cs typeface="Arial" panose="020B0604020202020204" pitchFamily="34" charset="0"/>
                </a:endParaRPr>
              </a:p>
              <a:p>
                <a:pPr marL="622300" indent="-566738">
                  <a:buClr>
                    <a:srgbClr val="C00000"/>
                  </a:buClr>
                  <a:buFont typeface="+mj-lt"/>
                  <a:buAutoNum type="arabicPeriod" startAt="10"/>
                  <a:tabLst>
                    <a:tab pos="858838" algn="l"/>
                    <a:tab pos="2852738" algn="l"/>
                    <a:tab pos="3365500" algn="l"/>
                  </a:tabLst>
                </a:pPr>
                <a:r>
                  <a:rPr lang="en-US" sz="2700" dirty="0">
                    <a:latin typeface="Arial" panose="020B0604020202020204" pitchFamily="34" charset="0"/>
                    <a:cs typeface="Arial" panose="020B0604020202020204" pitchFamily="34" charset="0"/>
                  </a:rPr>
                  <a:t>Write these numbers from smallest to </a:t>
                </a:r>
                <a:r>
                  <a:rPr lang="en-US" sz="2700" dirty="0" smtClean="0">
                    <a:latin typeface="Arial" panose="020B0604020202020204" pitchFamily="34" charset="0"/>
                    <a:cs typeface="Arial" panose="020B0604020202020204" pitchFamily="34" charset="0"/>
                  </a:rPr>
                  <a:t>largest.</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10</a:t>
                </a:r>
                <a:r>
                  <a:rPr lang="en-US" sz="2700" baseline="30000" dirty="0" smtClean="0">
                    <a:latin typeface="Arial" panose="020B0604020202020204" pitchFamily="34" charset="0"/>
                    <a:cs typeface="Arial" panose="020B0604020202020204" pitchFamily="34" charset="0"/>
                  </a:rPr>
                  <a:t>5</a:t>
                </a:r>
                <a:r>
                  <a:rPr lang="en-US" sz="2700" dirty="0" smtClean="0">
                    <a:latin typeface="Arial" panose="020B0604020202020204" pitchFamily="34" charset="0"/>
                    <a:cs typeface="Arial" panose="020B0604020202020204" pitchFamily="34" charset="0"/>
                  </a:rPr>
                  <a:t>  100</a:t>
                </a:r>
                <a:r>
                  <a:rPr lang="en-US" sz="2700" baseline="30000" dirty="0" smtClean="0">
                    <a:latin typeface="Arial" panose="020B0604020202020204" pitchFamily="34" charset="0"/>
                    <a:cs typeface="Arial" panose="020B0604020202020204" pitchFamily="34" charset="0"/>
                  </a:rPr>
                  <a:t>3</a:t>
                </a:r>
                <a:r>
                  <a:rPr lang="en-US" sz="2700" dirty="0" smtClean="0">
                    <a:latin typeface="Arial" panose="020B0604020202020204" pitchFamily="34" charset="0"/>
                    <a:cs typeface="Arial" panose="020B0604020202020204" pitchFamily="34" charset="0"/>
                  </a:rPr>
                  <a:t>  10</a:t>
                </a:r>
                <a:r>
                  <a:rPr lang="en-US" sz="2700" baseline="30000" dirty="0" smtClean="0">
                    <a:latin typeface="Arial" panose="020B0604020202020204" pitchFamily="34" charset="0"/>
                    <a:cs typeface="Arial" panose="020B0604020202020204" pitchFamily="34" charset="0"/>
                  </a:rPr>
                  <a:t>-5</a:t>
                </a:r>
                <a:r>
                  <a:rPr lang="en-US" sz="2700" dirty="0" smtClean="0">
                    <a:latin typeface="Arial" panose="020B0604020202020204" pitchFamily="34" charset="0"/>
                    <a:cs typeface="Arial" panose="020B0604020202020204" pitchFamily="34" charset="0"/>
                  </a:rPr>
                  <a:t>   100</a:t>
                </a:r>
                <a:r>
                  <a:rPr lang="en-US" sz="2700" baseline="30000" dirty="0" smtClean="0">
                    <a:latin typeface="Arial" panose="020B0604020202020204" pitchFamily="34" charset="0"/>
                    <a:cs typeface="Arial" panose="020B0604020202020204" pitchFamily="34" charset="0"/>
                  </a:rPr>
                  <a:t>-3</a:t>
                </a:r>
                <a:r>
                  <a:rPr lang="en-US" sz="2700" dirty="0" smtClean="0">
                    <a:latin typeface="Arial" panose="020B0604020202020204" pitchFamily="34" charset="0"/>
                    <a:cs typeface="Arial" panose="020B0604020202020204" pitchFamily="34" charset="0"/>
                  </a:rPr>
                  <a:t>  1</a:t>
                </a:r>
                <a:r>
                  <a:rPr lang="en-US" sz="2700" baseline="30000" dirty="0" smtClean="0">
                    <a:latin typeface="Arial" panose="020B0604020202020204" pitchFamily="34" charset="0"/>
                    <a:cs typeface="Arial" panose="020B0604020202020204" pitchFamily="34" charset="0"/>
                  </a:rPr>
                  <a:t>6</a:t>
                </a:r>
                <a:r>
                  <a:rPr lang="en-US" sz="2700" dirty="0" smtClean="0">
                    <a:latin typeface="Arial" panose="020B0604020202020204" pitchFamily="34" charset="0"/>
                    <a:cs typeface="Arial" panose="020B0604020202020204" pitchFamily="34" charset="0"/>
                  </a:rPr>
                  <a:t>   1</a:t>
                </a:r>
                <a:r>
                  <a:rPr lang="en-US" sz="2700" baseline="30000" dirty="0" smtClean="0">
                    <a:latin typeface="Arial" panose="020B0604020202020204" pitchFamily="34" charset="0"/>
                    <a:cs typeface="Arial" panose="020B0604020202020204" pitchFamily="34" charset="0"/>
                  </a:rPr>
                  <a:t>-6</a:t>
                </a:r>
                <a:endParaRPr lang="en-US" sz="2700" baseline="30000" dirty="0">
                  <a:latin typeface="Arial" panose="020B0604020202020204" pitchFamily="34" charset="0"/>
                  <a:cs typeface="Arial" panose="020B0604020202020204" pitchFamily="34" charset="0"/>
                </a:endParaRPr>
              </a:p>
              <a:p>
                <a:pPr marL="622300" indent="-566738">
                  <a:buClr>
                    <a:srgbClr val="C00000"/>
                  </a:buClr>
                  <a:buFont typeface="+mj-lt"/>
                  <a:buAutoNum type="arabicPeriod" startAt="10"/>
                  <a:tabLst>
                    <a:tab pos="858838" algn="l"/>
                    <a:tab pos="2852738" algn="l"/>
                    <a:tab pos="3365500" algn="l"/>
                  </a:tabLst>
                </a:pPr>
                <a:r>
                  <a:rPr lang="en-US" sz="2700" dirty="0" smtClean="0">
                    <a:latin typeface="Arial" panose="020B0604020202020204" pitchFamily="34" charset="0"/>
                    <a:cs typeface="Arial" panose="020B0604020202020204" pitchFamily="34" charset="0"/>
                  </a:rPr>
                  <a:t>Workout</a:t>
                </a:r>
                <a:endParaRPr lang="en-US" sz="2700" dirty="0">
                  <a:latin typeface="Arial" panose="020B0604020202020204" pitchFamily="34" charset="0"/>
                  <a:cs typeface="Arial" panose="020B0604020202020204" pitchFamily="34" charset="0"/>
                </a:endParaRPr>
              </a:p>
              <a:p>
                <a:pPr marL="1079500" lvl="1" indent="-457200">
                  <a:buClr>
                    <a:srgbClr val="C00000"/>
                  </a:buClr>
                  <a:buFont typeface="+mj-lt"/>
                  <a:buAutoNum type="alphaLcPeriod"/>
                  <a:tabLst>
                    <a:tab pos="858838" algn="l"/>
                    <a:tab pos="3144838" algn="l"/>
                    <a:tab pos="3365500" algn="l"/>
                  </a:tabLst>
                </a:pPr>
                <a:r>
                  <a:rPr lang="en-US" sz="2700" dirty="0" smtClean="0">
                    <a:latin typeface="Arial" panose="020B0604020202020204" pitchFamily="34" charset="0"/>
                    <a:cs typeface="Arial" panose="020B0604020202020204" pitchFamily="34" charset="0"/>
                  </a:rPr>
                  <a:t>5</a:t>
                </a:r>
                <a:r>
                  <a:rPr lang="en-US" sz="2700" baseline="30000" dirty="0" smtClean="0">
                    <a:latin typeface="Arial" panose="020B0604020202020204" pitchFamily="34" charset="0"/>
                    <a:cs typeface="Arial" panose="020B0604020202020204" pitchFamily="34" charset="0"/>
                  </a:rPr>
                  <a:t>-1</a:t>
                </a:r>
                <a:r>
                  <a:rPr lang="en-US" sz="2700" dirty="0" smtClean="0">
                    <a:latin typeface="Arial" panose="020B0604020202020204" pitchFamily="34" charset="0"/>
                    <a:cs typeface="Arial" panose="020B0604020202020204" pitchFamily="34" charset="0"/>
                  </a:rPr>
                  <a:t> x </a:t>
                </a:r>
                <a:r>
                  <a:rPr lang="en-US" sz="2700" dirty="0">
                    <a:latin typeface="Arial" panose="020B0604020202020204" pitchFamily="34" charset="0"/>
                    <a:cs typeface="Arial" panose="020B0604020202020204" pitchFamily="34" charset="0"/>
                  </a:rPr>
                  <a:t>15 </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120 </a:t>
                </a:r>
                <a:r>
                  <a:rPr lang="en-US" sz="2700" dirty="0">
                    <a:latin typeface="Arial" panose="020B0604020202020204" pitchFamily="34" charset="0"/>
                    <a:cs typeface="Arial" panose="020B0604020202020204" pitchFamily="34" charset="0"/>
                  </a:rPr>
                  <a:t>x </a:t>
                </a:r>
                <a:r>
                  <a:rPr lang="en-US" sz="2700" dirty="0" smtClean="0">
                    <a:latin typeface="Arial" panose="020B0604020202020204" pitchFamily="34" charset="0"/>
                    <a:cs typeface="Arial" panose="020B0604020202020204" pitchFamily="34" charset="0"/>
                  </a:rPr>
                  <a:t>10</a:t>
                </a:r>
                <a:r>
                  <a:rPr lang="en-US" sz="2700" baseline="30000" dirty="0" smtClean="0">
                    <a:latin typeface="Arial" panose="020B0604020202020204" pitchFamily="34" charset="0"/>
                    <a:cs typeface="Arial" panose="020B0604020202020204" pitchFamily="34" charset="0"/>
                  </a:rPr>
                  <a:t>-1</a:t>
                </a:r>
                <a:endParaRPr lang="en-US" sz="2700" baseline="30000" dirty="0">
                  <a:latin typeface="Arial" panose="020B0604020202020204" pitchFamily="34" charset="0"/>
                  <a:cs typeface="Arial" panose="020B0604020202020204" pitchFamily="34" charset="0"/>
                </a:endParaRPr>
              </a:p>
              <a:p>
                <a:pPr marL="1079500" lvl="1" indent="-457200">
                  <a:buClr>
                    <a:srgbClr val="C00000"/>
                  </a:buClr>
                  <a:buFont typeface="+mj-lt"/>
                  <a:buAutoNum type="alphaLcPeriod"/>
                  <a:tabLst>
                    <a:tab pos="858838" algn="l"/>
                    <a:tab pos="3144838" algn="l"/>
                    <a:tab pos="3365500" algn="l"/>
                  </a:tabLst>
                </a:pPr>
                <a:r>
                  <a:rPr lang="en-US" sz="2700" dirty="0" smtClean="0">
                    <a:latin typeface="Arial" panose="020B0604020202020204" pitchFamily="34" charset="0"/>
                    <a:cs typeface="Arial" panose="020B0604020202020204" pitchFamily="34" charset="0"/>
                  </a:rPr>
                  <a:t>2000 </a:t>
                </a:r>
                <a:r>
                  <a:rPr lang="en-US" sz="2700" dirty="0">
                    <a:latin typeface="Arial" panose="020B0604020202020204" pitchFamily="34" charset="0"/>
                    <a:cs typeface="Arial" panose="020B0604020202020204" pitchFamily="34" charset="0"/>
                  </a:rPr>
                  <a:t>x </a:t>
                </a:r>
                <a:r>
                  <a:rPr lang="en-US" sz="2700" dirty="0" smtClean="0">
                    <a:latin typeface="Arial" panose="020B0604020202020204" pitchFamily="34" charset="0"/>
                    <a:cs typeface="Arial" panose="020B0604020202020204" pitchFamily="34" charset="0"/>
                  </a:rPr>
                  <a:t>10</a:t>
                </a:r>
                <a:r>
                  <a:rPr lang="en-US" sz="2700" baseline="30000" dirty="0" smtClean="0">
                    <a:latin typeface="Arial" panose="020B0604020202020204" pitchFamily="34" charset="0"/>
                    <a:cs typeface="Arial" panose="020B0604020202020204" pitchFamily="34" charset="0"/>
                  </a:rPr>
                  <a:t>-2</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d.</a:t>
                </a:r>
                <a:r>
                  <a:rPr lang="en-US" sz="2700" dirty="0" smtClean="0">
                    <a:latin typeface="Arial" panose="020B0604020202020204" pitchFamily="34" charset="0"/>
                    <a:cs typeface="Arial" panose="020B0604020202020204" pitchFamily="34" charset="0"/>
                  </a:rPr>
                  <a:t>	7 </a:t>
                </a:r>
                <a:r>
                  <a:rPr lang="en-US" sz="2700" dirty="0">
                    <a:latin typeface="Arial" panose="020B0604020202020204" pitchFamily="34" charset="0"/>
                    <a:cs typeface="Arial" panose="020B0604020202020204" pitchFamily="34" charset="0"/>
                  </a:rPr>
                  <a:t>x 8°</a:t>
                </a:r>
                <a:endParaRPr lang="en-US" sz="27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15516" y="1235045"/>
                <a:ext cx="5364596" cy="5083443"/>
              </a:xfrm>
              <a:prstGeom prst="rect">
                <a:avLst/>
              </a:prstGeom>
              <a:blipFill rotWithShape="0">
                <a:blip r:embed="rId4"/>
                <a:stretch>
                  <a:fillRect l="-1932" t="-1080" r="-909" b="-2281"/>
                </a:stretch>
              </a:blipFill>
            </p:spPr>
            <p:txBody>
              <a:bodyPr/>
              <a:lstStyle/>
              <a:p>
                <a:r>
                  <a:rPr lang="en-US">
                    <a:noFill/>
                  </a:rPr>
                  <a:t> </a:t>
                </a:r>
              </a:p>
            </p:txBody>
          </p:sp>
        </mc:Fallback>
      </mc:AlternateContent>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4137531274"/>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18.2 </a:t>
            </a:r>
            <a:r>
              <a:rPr lang="en-GB" sz="4000" dirty="0" smtClean="0"/>
              <a:t>– </a:t>
            </a:r>
            <a:r>
              <a:rPr lang="en-GB" sz="4000" dirty="0" smtClean="0"/>
              <a:t>The Laws of Indices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148</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15516" y="1235045"/>
                <a:ext cx="5364596" cy="2974019"/>
              </a:xfrm>
              <a:prstGeom prst="rect">
                <a:avLst/>
              </a:prstGeom>
            </p:spPr>
            <p:txBody>
              <a:bodyPr wrap="square">
                <a:spAutoFit/>
              </a:bodyPr>
              <a:lstStyle/>
              <a:p>
                <a:pPr marL="622300" indent="-622300">
                  <a:buClr>
                    <a:srgbClr val="C00000"/>
                  </a:buClr>
                  <a:buFont typeface="+mj-lt"/>
                  <a:buAutoNum type="arabicPeriod" startAt="13"/>
                  <a:tabLst>
                    <a:tab pos="858838" algn="l"/>
                    <a:tab pos="1773238" algn="l"/>
                    <a:tab pos="2743200" algn="l"/>
                  </a:tabLst>
                </a:pPr>
                <a:r>
                  <a:rPr lang="en-US" sz="2400" dirty="0">
                    <a:latin typeface="Arial" panose="020B0604020202020204" pitchFamily="34" charset="0"/>
                    <a:cs typeface="Arial" panose="020B0604020202020204" pitchFamily="34" charset="0"/>
                  </a:rPr>
                  <a:t>Use your calculator to work out these </a:t>
                </a:r>
                <a:r>
                  <a:rPr lang="en-US" sz="2400" dirty="0" smtClean="0">
                    <a:latin typeface="Arial" panose="020B0604020202020204" pitchFamily="34" charset="0"/>
                    <a:cs typeface="Arial" panose="020B0604020202020204" pitchFamily="34" charset="0"/>
                  </a:rPr>
                  <a:t>calculations.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Where </a:t>
                </a:r>
                <a:r>
                  <a:rPr lang="en-US" sz="2400" dirty="0">
                    <a:latin typeface="Arial" panose="020B0604020202020204" pitchFamily="34" charset="0"/>
                    <a:cs typeface="Arial" panose="020B0604020202020204" pitchFamily="34" charset="0"/>
                  </a:rPr>
                  <a:t>necessary, give your answers to 3 </a:t>
                </a:r>
                <a:r>
                  <a:rPr lang="en-US" sz="2400" dirty="0" err="1">
                    <a:latin typeface="Arial" panose="020B0604020202020204" pitchFamily="34" charset="0"/>
                    <a:cs typeface="Arial" panose="020B0604020202020204" pitchFamily="34" charset="0"/>
                  </a:rPr>
                  <a:t>s.f.</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1023938" lvl="1" indent="-401638">
                  <a:buClr>
                    <a:srgbClr val="C00000"/>
                  </a:buClr>
                  <a:buFont typeface="+mj-lt"/>
                  <a:buAutoNum type="alphaLcPeriod"/>
                  <a:tabLst>
                    <a:tab pos="858838" algn="l"/>
                    <a:tab pos="1773238" algn="l"/>
                    <a:tab pos="2743200" algn="l"/>
                  </a:tabLst>
                </a:pPr>
                <a:r>
                  <a:rPr lang="en-US" sz="2400" dirty="0" smtClean="0">
                    <a:latin typeface="Arial" panose="020B0604020202020204" pitchFamily="34" charset="0"/>
                    <a:cs typeface="Arial" panose="020B0604020202020204" pitchFamily="34" charset="0"/>
                  </a:rPr>
                  <a:t>0.8</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x 10</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	b</a:t>
                </a:r>
                <a:r>
                  <a:rPr lang="en-US" sz="2400" dirty="0" smtClean="0">
                    <a:latin typeface="Arial" panose="020B0604020202020204" pitchFamily="34" charset="0"/>
                    <a:cs typeface="Arial" panose="020B0604020202020204" pitchFamily="34" charset="0"/>
                  </a:rPr>
                  <a:t>. 7</a:t>
                </a:r>
                <a:r>
                  <a:rPr lang="en-US" sz="2400" baseline="30000" dirty="0" smtClean="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 5</a:t>
                </a:r>
                <a:r>
                  <a:rPr lang="en-US" sz="2400" baseline="30000" dirty="0" smtClean="0">
                    <a:latin typeface="Arial" panose="020B0604020202020204" pitchFamily="34" charset="0"/>
                    <a:cs typeface="Arial" panose="020B0604020202020204" pitchFamily="34" charset="0"/>
                  </a:rPr>
                  <a:t>10</a:t>
                </a:r>
              </a:p>
              <a:p>
                <a:pPr marL="1079500" lvl="1" indent="-457200">
                  <a:lnSpc>
                    <a:spcPts val="4300"/>
                  </a:lnSpc>
                  <a:buClr>
                    <a:srgbClr val="C00000"/>
                  </a:buClr>
                  <a:buFont typeface="+mj-lt"/>
                  <a:buAutoNum type="alphaLcPeriod" startAt="3"/>
                  <a:tabLst>
                    <a:tab pos="858838" algn="l"/>
                    <a:tab pos="1773238" algn="l"/>
                    <a:tab pos="2743200" algn="l"/>
                  </a:tabLst>
                </a:pPr>
                <a14:m>
                  <m:oMath xmlns:m="http://schemas.openxmlformats.org/officeDocument/2006/math">
                    <m:f>
                      <m:fPr>
                        <m:ctrlPr>
                          <a:rPr lang="en-US" sz="2400">
                            <a:latin typeface="Cambria Math" panose="02040503050406030204" pitchFamily="18" charset="0"/>
                            <a:cs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5</m:t>
                        </m:r>
                        <m:r>
                          <m:rPr>
                            <m:nor/>
                          </m:rPr>
                          <a:rPr lang="en-US" sz="2400" baseline="30000" dirty="0">
                            <a:latin typeface="Arial" panose="020B0604020202020204" pitchFamily="34" charset="0"/>
                            <a:cs typeface="Arial" panose="020B0604020202020204" pitchFamily="34" charset="0"/>
                          </a:rPr>
                          <m:t>-4</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x</m:t>
                        </m:r>
                        <m:r>
                          <m:rPr>
                            <m:nor/>
                          </m:rPr>
                          <a:rPr lang="en-US" sz="2400" dirty="0">
                            <a:latin typeface="Arial" panose="020B0604020202020204" pitchFamily="34" charset="0"/>
                            <a:cs typeface="Arial" panose="020B0604020202020204" pitchFamily="34" charset="0"/>
                          </a:rPr>
                          <m:t> 63</m:t>
                        </m:r>
                      </m:num>
                      <m:den>
                        <m:r>
                          <m:rPr>
                            <m:nor/>
                          </m:rPr>
                          <a:rPr lang="en-US" sz="2400" b="0" dirty="0" smtClean="0">
                            <a:latin typeface="Arial" panose="020B0604020202020204" pitchFamily="34" charset="0"/>
                            <a:cs typeface="Arial" panose="020B0604020202020204" pitchFamily="34" charset="0"/>
                          </a:rPr>
                          <m:t>7</m:t>
                        </m:r>
                        <m:r>
                          <m:rPr>
                            <m:nor/>
                          </m:rPr>
                          <a:rPr lang="en-US" sz="2400" b="0" baseline="30000" dirty="0" smtClean="0">
                            <a:latin typeface="Arial" panose="020B0604020202020204" pitchFamily="34" charset="0"/>
                            <a:cs typeface="Arial" panose="020B0604020202020204" pitchFamily="34" charset="0"/>
                          </a:rPr>
                          <m:t>-3</m:t>
                        </m:r>
                      </m:den>
                    </m:f>
                  </m:oMath>
                </a14:m>
                <a:r>
                  <a:rPr lang="en-US" sz="2400" dirty="0" smtClean="0">
                    <a:latin typeface="Arial" panose="020B0604020202020204" pitchFamily="34" charset="0"/>
                    <a:cs typeface="Arial" panose="020B0604020202020204" pitchFamily="34" charset="0"/>
                  </a:rPr>
                  <a:t> 	</a:t>
                </a:r>
              </a:p>
              <a:p>
                <a:pPr marL="1023938" lvl="1" indent="-401638">
                  <a:lnSpc>
                    <a:spcPts val="4300"/>
                  </a:lnSpc>
                  <a:buClr>
                    <a:srgbClr val="C00000"/>
                  </a:buClr>
                  <a:buFont typeface="+mj-lt"/>
                  <a:buAutoNum type="alphaLcPeriod" startAt="3"/>
                  <a:tabLst>
                    <a:tab pos="858838" algn="l"/>
                    <a:tab pos="1773238" algn="l"/>
                    <a:tab pos="2743200" algn="l"/>
                  </a:tabLst>
                </a:pPr>
                <a:r>
                  <a:rPr lang="en-US" sz="2400" dirty="0" smtClean="0">
                    <a:latin typeface="Arial" panose="020B0604020202020204" pitchFamily="34" charset="0"/>
                    <a:cs typeface="Arial" panose="020B0604020202020204" pitchFamily="34" charset="0"/>
                  </a:rPr>
                  <a:t>4.8</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x 2.6</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- 6.5</a:t>
                </a:r>
                <a:r>
                  <a:rPr lang="en-US" sz="2400" baseline="30000" dirty="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15516" y="1235045"/>
                <a:ext cx="5364596" cy="2974019"/>
              </a:xfrm>
              <a:prstGeom prst="rect">
                <a:avLst/>
              </a:prstGeom>
              <a:blipFill rotWithShape="0">
                <a:blip r:embed="rId4"/>
                <a:stretch>
                  <a:fillRect l="-1477" t="-1437" b="-4107"/>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4365104"/>
            <a:ext cx="664145" cy="68199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400" y="1235045"/>
            <a:ext cx="664145" cy="681999"/>
          </a:xfrm>
          <a:prstGeom prst="rect">
            <a:avLst/>
          </a:prstGeom>
        </p:spPr>
      </p:pic>
      <p:grpSp>
        <p:nvGrpSpPr>
          <p:cNvPr id="7" name="Group 6"/>
          <p:cNvGrpSpPr/>
          <p:nvPr/>
        </p:nvGrpSpPr>
        <p:grpSpPr>
          <a:xfrm>
            <a:off x="305905" y="4365104"/>
            <a:ext cx="5130191" cy="2162461"/>
            <a:chOff x="3483872" y="1089031"/>
            <a:chExt cx="5264592" cy="2162461"/>
          </a:xfrm>
        </p:grpSpPr>
        <p:sp>
          <p:nvSpPr>
            <p:cNvPr id="9" name="Round Diagonal Corner Rectangle 8"/>
            <p:cNvSpPr/>
            <p:nvPr/>
          </p:nvSpPr>
          <p:spPr>
            <a:xfrm>
              <a:off x="3491880" y="1089031"/>
              <a:ext cx="5256584" cy="2162461"/>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3538413" y="1595308"/>
                  <a:ext cx="5146091" cy="1585242"/>
                </a:xfrm>
                <a:prstGeom prst="rect">
                  <a:avLst/>
                </a:prstGeom>
              </p:spPr>
              <p:txBody>
                <a:bodyPr wrap="square">
                  <a:spAutoFit/>
                </a:bodyPr>
                <a:lstStyle/>
                <a:p>
                  <a:pPr marL="342900" indent="-342900">
                    <a:spcAft>
                      <a:spcPts val="0"/>
                    </a:spcAft>
                    <a:buClr>
                      <a:srgbClr val="C00000"/>
                    </a:buClr>
                    <a:buFont typeface="+mj-lt"/>
                    <a:buAutoNum type="alphaLcPeriod"/>
                    <a:tabLst>
                      <a:tab pos="4972050" algn="r"/>
                    </a:tabLst>
                  </a:pPr>
                  <a:r>
                    <a:rPr lang="en-US" sz="2200" dirty="0" smtClean="0"/>
                    <a:t>Find the value of 5</a:t>
                  </a:r>
                  <a:r>
                    <a:rPr lang="en-US" sz="2200" baseline="30000" dirty="0" smtClean="0"/>
                    <a:t>3</a:t>
                  </a:r>
                  <a:r>
                    <a:rPr lang="en-US" sz="2200" dirty="0" smtClean="0"/>
                    <a:t>. 	</a:t>
                  </a:r>
                  <a:r>
                    <a:rPr lang="en-US" sz="2200" b="1" dirty="0" smtClean="0"/>
                    <a:t>(</a:t>
                  </a:r>
                  <a:r>
                    <a:rPr lang="en-US" sz="2200" b="1" dirty="0"/>
                    <a:t>1 mark)</a:t>
                  </a:r>
                </a:p>
                <a:p>
                  <a:pPr marL="342900" indent="-342900">
                    <a:spcAft>
                      <a:spcPts val="0"/>
                    </a:spcAft>
                    <a:buClr>
                      <a:srgbClr val="C00000"/>
                    </a:buClr>
                    <a:buFont typeface="+mj-lt"/>
                    <a:buAutoNum type="alphaLcPeriod"/>
                    <a:tabLst>
                      <a:tab pos="4972050" algn="r"/>
                    </a:tabLst>
                  </a:pPr>
                  <a:r>
                    <a:rPr lang="en-US" sz="2200" dirty="0" smtClean="0"/>
                    <a:t>Write </a:t>
                  </a:r>
                  <a:r>
                    <a:rPr lang="en-US" sz="2200" dirty="0"/>
                    <a:t>down the reciprocal of 9. </a:t>
                  </a:r>
                  <a:r>
                    <a:rPr lang="en-US" sz="2200" dirty="0" smtClean="0"/>
                    <a:t/>
                  </a:r>
                  <a:br>
                    <a:rPr lang="en-US" sz="2200" dirty="0" smtClean="0"/>
                  </a:br>
                  <a:r>
                    <a:rPr lang="en-US" sz="2200" dirty="0" smtClean="0"/>
                    <a:t>	</a:t>
                  </a:r>
                  <a:r>
                    <a:rPr lang="en-US" sz="2200" b="1" dirty="0" smtClean="0"/>
                    <a:t>(</a:t>
                  </a:r>
                  <a:r>
                    <a:rPr lang="en-US" sz="2200" b="1" dirty="0"/>
                    <a:t>1 mark)</a:t>
                  </a:r>
                  <a:r>
                    <a:rPr lang="en-US" sz="2200" dirty="0"/>
                    <a:t> </a:t>
                  </a:r>
                  <a:endParaRPr lang="en-US" sz="2200" dirty="0" smtClean="0"/>
                </a:p>
                <a:p>
                  <a:pPr marL="342900" indent="-342900">
                    <a:spcAft>
                      <a:spcPts val="0"/>
                    </a:spcAft>
                    <a:buClr>
                      <a:srgbClr val="C00000"/>
                    </a:buClr>
                    <a:buFont typeface="+mj-lt"/>
                    <a:buAutoNum type="alphaLcPeriod"/>
                    <a:tabLst>
                      <a:tab pos="4972050" algn="r"/>
                    </a:tabLst>
                  </a:pPr>
                  <a:r>
                    <a:rPr lang="en-US" sz="2200" dirty="0" smtClean="0"/>
                    <a:t>Work </a:t>
                  </a:r>
                  <a:r>
                    <a:rPr lang="en-US" sz="2200" dirty="0"/>
                    <a:t>out the value of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1" smtClean="0">
                              <a:latin typeface="Cambria Math" panose="02040503050406030204" pitchFamily="18" charset="0"/>
                              <a:cs typeface="Arial" panose="020B0604020202020204" pitchFamily="34" charset="0"/>
                            </a:rPr>
                            <m:t>3</m:t>
                          </m:r>
                        </m:num>
                        <m:den>
                          <m:r>
                            <a:rPr lang="en-US" sz="2200" b="0" i="1" smtClean="0">
                              <a:latin typeface="Cambria Math" panose="02040503050406030204" pitchFamily="18" charset="0"/>
                              <a:cs typeface="Arial" panose="020B0604020202020204" pitchFamily="34" charset="0"/>
                            </a:rPr>
                            <m:t>4</m:t>
                          </m:r>
                        </m:den>
                      </m:f>
                    </m:oMath>
                  </a14:m>
                  <a:r>
                    <a:rPr lang="en-US" sz="2200" dirty="0" smtClean="0"/>
                    <a:t>)</a:t>
                  </a:r>
                  <a:r>
                    <a:rPr lang="en-US" sz="2200" baseline="30000" dirty="0" smtClean="0"/>
                    <a:t>-2</a:t>
                  </a:r>
                  <a:r>
                    <a:rPr lang="en-US" sz="2200" dirty="0" smtClean="0"/>
                    <a:t>	</a:t>
                  </a:r>
                  <a:r>
                    <a:rPr lang="en-US" sz="2200" b="1" dirty="0" smtClean="0"/>
                    <a:t>(2 </a:t>
                  </a:r>
                  <a:r>
                    <a:rPr lang="en-US" sz="2200" b="1" dirty="0"/>
                    <a:t>marks)</a:t>
                  </a:r>
                  <a:endParaRPr lang="en-US" sz="2200" b="1" dirty="0"/>
                </a:p>
              </p:txBody>
            </p:sp>
          </mc:Choice>
          <mc:Fallback>
            <p:sp>
              <p:nvSpPr>
                <p:cNvPr id="11" name="Rectangle 10"/>
                <p:cNvSpPr>
                  <a:spLocks noRot="1" noChangeAspect="1" noMove="1" noResize="1" noEditPoints="1" noAdjustHandles="1" noChangeArrowheads="1" noChangeShapeType="1" noTextEdit="1"/>
                </p:cNvSpPr>
                <p:nvPr/>
              </p:nvSpPr>
              <p:spPr>
                <a:xfrm>
                  <a:off x="3538413" y="1595308"/>
                  <a:ext cx="5146091" cy="1585242"/>
                </a:xfrm>
                <a:prstGeom prst="rect">
                  <a:avLst/>
                </a:prstGeom>
                <a:blipFill rotWithShape="0">
                  <a:blip r:embed="rId7"/>
                  <a:stretch>
                    <a:fillRect l="-1458" t="-2308" r="-1458" b="-2692"/>
                  </a:stretch>
                </a:blipFill>
              </p:spPr>
              <p:txBody>
                <a:bodyPr/>
                <a:lstStyle/>
                <a:p>
                  <a:r>
                    <a:rPr lang="en-US">
                      <a:noFill/>
                    </a:rPr>
                    <a:t> </a:t>
                  </a:r>
                </a:p>
              </p:txBody>
            </p:sp>
          </mc:Fallback>
        </mc:AlternateContent>
      </p:grpSp>
    </p:spTree>
    <p:extLst>
      <p:ext uri="{BB962C8B-B14F-4D97-AF65-F5344CB8AC3E}">
        <p14:creationId xmlns:p14="http://schemas.microsoft.com/office/powerpoint/2010/main" val="2918512455"/>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17.1 – Circumference of a Circle 1</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138</a:t>
            </a:r>
            <a:endParaRPr lang="en-GB" sz="1300" b="1" dirty="0">
              <a:latin typeface="Calibri" panose="020F0502020204030204" pitchFamily="34" charset="0"/>
            </a:endParaRPr>
          </a:p>
        </p:txBody>
      </p:sp>
      <p:sp>
        <p:nvSpPr>
          <p:cNvPr id="3" name="Rectangle 2"/>
          <p:cNvSpPr/>
          <p:nvPr/>
        </p:nvSpPr>
        <p:spPr>
          <a:xfrm>
            <a:off x="251520" y="3143248"/>
            <a:ext cx="5256584" cy="3477875"/>
          </a:xfrm>
          <a:prstGeom prst="rect">
            <a:avLst/>
          </a:prstGeom>
        </p:spPr>
        <p:txBody>
          <a:bodyPr wrap="square">
            <a:spAutoFit/>
          </a:bodyPr>
          <a:lstStyle/>
          <a:p>
            <a:pPr marL="347663" indent="-347663">
              <a:buFont typeface="+mj-lt"/>
              <a:buAutoNum type="arabicPeriod" startAt="6"/>
            </a:pPr>
            <a:r>
              <a:rPr lang="en-US" sz="2200" b="1" dirty="0" smtClean="0">
                <a:solidFill>
                  <a:srgbClr val="C00000"/>
                </a:solidFill>
                <a:latin typeface="Arial" panose="020B0604020202020204" pitchFamily="34" charset="0"/>
                <a:cs typeface="Arial" panose="020B0604020202020204" pitchFamily="34" charset="0"/>
              </a:rPr>
              <a:t>P</a:t>
            </a:r>
            <a:r>
              <a:rPr lang="en-US" sz="2200" dirty="0" smtClean="0">
                <a:latin typeface="Arial" panose="020B0604020202020204" pitchFamily="34" charset="0"/>
                <a:cs typeface="Arial" panose="020B0604020202020204" pitchFamily="34" charset="0"/>
              </a:rPr>
              <a:t>  </a:t>
            </a:r>
            <a:r>
              <a:rPr lang="en-US" sz="2200" dirty="0" smtClean="0"/>
              <a:t>Cheng is making labels for jam jars.</a:t>
            </a:r>
            <a:br>
              <a:rPr lang="en-US" sz="2200" dirty="0" smtClean="0"/>
            </a:br>
            <a:r>
              <a:rPr lang="en-US" sz="2200" dirty="0" smtClean="0"/>
              <a:t>Each jam jar has diameter 6cm.</a:t>
            </a:r>
            <a:br>
              <a:rPr lang="en-US" sz="2200" dirty="0" smtClean="0"/>
            </a:br>
            <a:r>
              <a:rPr lang="en-US" sz="2200" dirty="0" smtClean="0"/>
              <a:t>She wraps the label all round the jar and allows an extra 3.5 cm of paper for gluing, </a:t>
            </a:r>
          </a:p>
          <a:p>
            <a:pPr marL="682625" indent="-334963">
              <a:buClr>
                <a:srgbClr val="C00000"/>
              </a:buClr>
              <a:buFont typeface="+mj-lt"/>
              <a:buAutoNum type="alphaLcPeriod"/>
            </a:pPr>
            <a:r>
              <a:rPr lang="en-US" sz="2200" dirty="0" smtClean="0"/>
              <a:t>What length of paper does she need for one jam jar?</a:t>
            </a:r>
          </a:p>
          <a:p>
            <a:pPr marL="682625" indent="-334963">
              <a:buClr>
                <a:srgbClr val="C00000"/>
              </a:buClr>
              <a:buFont typeface="+mj-lt"/>
              <a:buAutoNum type="alphaLcPeriod"/>
            </a:pPr>
            <a:r>
              <a:rPr lang="en-US" sz="2200" dirty="0" smtClean="0"/>
              <a:t>How many jam jars will she be able to label with a 1 </a:t>
            </a:r>
            <a:r>
              <a:rPr lang="en-US" sz="2200" dirty="0" err="1" smtClean="0"/>
              <a:t>metre</a:t>
            </a:r>
            <a:r>
              <a:rPr lang="en-US" sz="2200" dirty="0" smtClean="0"/>
              <a:t> strip?</a:t>
            </a:r>
            <a:endParaRPr lang="en-US" sz="2200" dirty="0" smtClean="0">
              <a:latin typeface="Arial" panose="020B0604020202020204" pitchFamily="34" charset="0"/>
              <a:cs typeface="Arial" panose="020B0604020202020204" pitchFamily="34" charset="0"/>
            </a:endParaRPr>
          </a:p>
        </p:txBody>
      </p:sp>
      <p:grpSp>
        <p:nvGrpSpPr>
          <p:cNvPr id="10" name="Group 9"/>
          <p:cNvGrpSpPr/>
          <p:nvPr/>
        </p:nvGrpSpPr>
        <p:grpSpPr>
          <a:xfrm>
            <a:off x="243511" y="1184002"/>
            <a:ext cx="5279227" cy="1887808"/>
            <a:chOff x="3483872" y="1089031"/>
            <a:chExt cx="5264592" cy="1887808"/>
          </a:xfrm>
        </p:grpSpPr>
        <p:sp>
          <p:nvSpPr>
            <p:cNvPr id="11" name="Round Diagonal Corner Rectangle 10"/>
            <p:cNvSpPr/>
            <p:nvPr/>
          </p:nvSpPr>
          <p:spPr>
            <a:xfrm>
              <a:off x="3491880" y="1089031"/>
              <a:ext cx="5256584" cy="188780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387610"/>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5 – Exam-Style Questions</a:t>
              </a:r>
              <a:endParaRPr lang="en-US" sz="20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458851"/>
              <a:ext cx="5095139" cy="1446550"/>
            </a:xfrm>
            <a:prstGeom prst="rect">
              <a:avLst/>
            </a:prstGeom>
          </p:spPr>
          <p:txBody>
            <a:bodyPr wrap="square">
              <a:spAutoFit/>
            </a:bodyPr>
            <a:lstStyle/>
            <a:p>
              <a:r>
                <a:rPr lang="en-US" sz="2200" dirty="0" smtClean="0"/>
                <a:t>A Ferris wheel has radius 28 m.</a:t>
              </a:r>
            </a:p>
            <a:p>
              <a:pPr>
                <a:tabLst>
                  <a:tab pos="4927600" algn="r"/>
                </a:tabLst>
              </a:pPr>
              <a:r>
                <a:rPr lang="en-US" sz="2200" dirty="0" smtClean="0"/>
                <a:t>Work out the circumference of the wheel giving your answer to 3 significant figures. 	</a:t>
              </a:r>
              <a:r>
                <a:rPr lang="en-US" sz="2200" b="1" dirty="0" smtClean="0"/>
                <a:t>(2 marks)</a:t>
              </a:r>
              <a:endParaRPr lang="en-US" sz="2200" b="1" dirty="0"/>
            </a:p>
          </p:txBody>
        </p:sp>
      </p:grpSp>
    </p:spTree>
    <p:extLst>
      <p:ext uri="{BB962C8B-B14F-4D97-AF65-F5344CB8AC3E}">
        <p14:creationId xmlns:p14="http://schemas.microsoft.com/office/powerpoint/2010/main" val="39169619"/>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18.2 </a:t>
            </a:r>
            <a:r>
              <a:rPr lang="en-GB" sz="4000" dirty="0" smtClean="0"/>
              <a:t>– </a:t>
            </a:r>
            <a:r>
              <a:rPr lang="en-GB" sz="4000" dirty="0" smtClean="0"/>
              <a:t>The Laws of Indices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148</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235045"/>
            <a:ext cx="664145" cy="681999"/>
          </a:xfrm>
          <a:prstGeom prst="rect">
            <a:avLst/>
          </a:prstGeom>
        </p:spPr>
      </p:pic>
      <p:grpSp>
        <p:nvGrpSpPr>
          <p:cNvPr id="7" name="Group 6"/>
          <p:cNvGrpSpPr/>
          <p:nvPr/>
        </p:nvGrpSpPr>
        <p:grpSpPr>
          <a:xfrm>
            <a:off x="305905" y="3789040"/>
            <a:ext cx="5130191" cy="2520280"/>
            <a:chOff x="3483872" y="1089031"/>
            <a:chExt cx="5264592" cy="2520280"/>
          </a:xfrm>
        </p:grpSpPr>
        <p:sp>
          <p:nvSpPr>
            <p:cNvPr id="9" name="Round Diagonal Corner Rectangle 8"/>
            <p:cNvSpPr/>
            <p:nvPr/>
          </p:nvSpPr>
          <p:spPr>
            <a:xfrm>
              <a:off x="3491880" y="1089031"/>
              <a:ext cx="5256584" cy="252028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16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38413" y="1595308"/>
              <a:ext cx="5146091" cy="1862048"/>
            </a:xfrm>
            <a:prstGeom prst="rect">
              <a:avLst/>
            </a:prstGeom>
          </p:spPr>
          <p:txBody>
            <a:bodyPr wrap="square">
              <a:spAutoFit/>
            </a:bodyPr>
            <a:lstStyle/>
            <a:p>
              <a:pPr marL="342900" indent="-342900">
                <a:spcAft>
                  <a:spcPts val="0"/>
                </a:spcAft>
                <a:buClr>
                  <a:srgbClr val="C00000"/>
                </a:buClr>
                <a:buFont typeface="+mj-lt"/>
                <a:buAutoNum type="alphaLcPeriod"/>
                <a:tabLst>
                  <a:tab pos="4972050" algn="r"/>
                </a:tabLst>
              </a:pPr>
              <a:r>
                <a:rPr lang="en-US" sz="2300" dirty="0" smtClean="0"/>
                <a:t>Work </a:t>
              </a:r>
              <a:r>
                <a:rPr lang="en-US" sz="2300" dirty="0"/>
                <a:t>out 2.7“3 + </a:t>
              </a:r>
              <a:r>
                <a:rPr lang="en-US" sz="2300" dirty="0" smtClean="0"/>
                <a:t>11.5.</a:t>
              </a:r>
              <a:br>
                <a:rPr lang="en-US" sz="2300" dirty="0" smtClean="0"/>
              </a:br>
              <a:r>
                <a:rPr lang="en-US" sz="2300" dirty="0" smtClean="0"/>
                <a:t>Write </a:t>
              </a:r>
              <a:r>
                <a:rPr lang="en-US" sz="2300" dirty="0"/>
                <a:t>down all the figures on your calculator display. </a:t>
              </a:r>
              <a:r>
                <a:rPr lang="en-US" sz="2300" dirty="0" smtClean="0"/>
                <a:t>	</a:t>
              </a:r>
              <a:r>
                <a:rPr lang="en-US" sz="2300" b="1" dirty="0" smtClean="0"/>
                <a:t>(</a:t>
              </a:r>
              <a:r>
                <a:rPr lang="en-US" sz="2300" b="1" dirty="0"/>
                <a:t>2 marks)</a:t>
              </a:r>
            </a:p>
            <a:p>
              <a:pPr marL="342900" indent="-342900">
                <a:spcAft>
                  <a:spcPts val="0"/>
                </a:spcAft>
                <a:buClr>
                  <a:srgbClr val="C00000"/>
                </a:buClr>
                <a:buFont typeface="+mj-lt"/>
                <a:buAutoNum type="alphaLcPeriod"/>
                <a:tabLst>
                  <a:tab pos="4972050" algn="r"/>
                </a:tabLst>
              </a:pPr>
              <a:r>
                <a:rPr lang="en-US" sz="2300" dirty="0" smtClean="0"/>
                <a:t>Write </a:t>
              </a:r>
              <a:r>
                <a:rPr lang="en-US" sz="2300" dirty="0"/>
                <a:t>your answer to part a </a:t>
              </a:r>
              <a:r>
                <a:rPr lang="en-US" sz="2300" dirty="0" smtClean="0"/>
                <a:t>to</a:t>
              </a:r>
              <a:br>
                <a:rPr lang="en-US" sz="2300" dirty="0" smtClean="0"/>
              </a:br>
              <a:r>
                <a:rPr lang="en-US" sz="2300" dirty="0" smtClean="0"/>
                <a:t>3 </a:t>
              </a:r>
              <a:r>
                <a:rPr lang="en-US" sz="2300" dirty="0"/>
                <a:t>significant figures. </a:t>
              </a:r>
              <a:r>
                <a:rPr lang="en-US" sz="2300" dirty="0" smtClean="0"/>
                <a:t>	</a:t>
              </a:r>
              <a:r>
                <a:rPr lang="en-US" sz="2300" b="1" dirty="0" smtClean="0"/>
                <a:t>(</a:t>
              </a:r>
              <a:r>
                <a:rPr lang="en-US" sz="2300" b="1" dirty="0"/>
                <a:t>1 mark)</a:t>
              </a:r>
              <a:endParaRPr lang="en-US" sz="2300" b="1" dirty="0"/>
            </a:p>
          </p:txBody>
        </p:sp>
      </p:grpSp>
      <p:grpSp>
        <p:nvGrpSpPr>
          <p:cNvPr id="13" name="Group 12"/>
          <p:cNvGrpSpPr/>
          <p:nvPr/>
        </p:nvGrpSpPr>
        <p:grpSpPr>
          <a:xfrm>
            <a:off x="323528" y="1212189"/>
            <a:ext cx="5124801" cy="2288819"/>
            <a:chOff x="3483872" y="1032460"/>
            <a:chExt cx="5259061" cy="2288819"/>
          </a:xfrm>
        </p:grpSpPr>
        <p:sp>
          <p:nvSpPr>
            <p:cNvPr id="14" name="Round Diagonal Corner Rectangle 13"/>
            <p:cNvSpPr/>
            <p:nvPr/>
          </p:nvSpPr>
          <p:spPr>
            <a:xfrm>
              <a:off x="3486349" y="1032460"/>
              <a:ext cx="5256584" cy="228881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15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3538413" y="1595308"/>
              <a:ext cx="5146091" cy="1569660"/>
            </a:xfrm>
            <a:prstGeom prst="rect">
              <a:avLst/>
            </a:prstGeom>
          </p:spPr>
          <p:txBody>
            <a:bodyPr wrap="square">
              <a:spAutoFit/>
            </a:bodyPr>
            <a:lstStyle/>
            <a:p>
              <a:pPr>
                <a:spcAft>
                  <a:spcPts val="0"/>
                </a:spcAft>
                <a:buClr>
                  <a:srgbClr val="C00000"/>
                </a:buClr>
                <a:tabLst>
                  <a:tab pos="4972050" algn="r"/>
                </a:tabLst>
              </a:pPr>
              <a:r>
                <a:rPr lang="en-US" sz="2400" dirty="0"/>
                <a:t>Write these numbers in order of size.</a:t>
              </a:r>
            </a:p>
            <a:p>
              <a:pPr>
                <a:spcAft>
                  <a:spcPts val="0"/>
                </a:spcAft>
                <a:buClr>
                  <a:srgbClr val="C00000"/>
                </a:buClr>
                <a:tabLst>
                  <a:tab pos="4972050" algn="r"/>
                </a:tabLst>
              </a:pPr>
              <a:r>
                <a:rPr lang="en-US" sz="2400" dirty="0"/>
                <a:t>Start with the smallest number.</a:t>
              </a:r>
            </a:p>
            <a:p>
              <a:pPr>
                <a:spcAft>
                  <a:spcPts val="0"/>
                </a:spcAft>
                <a:buClr>
                  <a:srgbClr val="C00000"/>
                </a:buClr>
                <a:tabLst>
                  <a:tab pos="4972050" algn="r"/>
                </a:tabLst>
              </a:pPr>
              <a:r>
                <a:rPr lang="en-US" sz="2400" dirty="0" smtClean="0"/>
                <a:t>4</a:t>
              </a:r>
              <a:r>
                <a:rPr lang="en-US" sz="2400" baseline="30000" dirty="0" smtClean="0"/>
                <a:t>-3</a:t>
              </a:r>
              <a:r>
                <a:rPr lang="en-US" sz="2400" dirty="0"/>
                <a:t>, </a:t>
              </a:r>
              <a:r>
                <a:rPr lang="en-US" sz="2400" dirty="0" smtClean="0"/>
                <a:t>  0.4</a:t>
              </a:r>
              <a:r>
                <a:rPr lang="en-US" sz="2400" dirty="0"/>
                <a:t>, </a:t>
              </a:r>
              <a:r>
                <a:rPr lang="en-US" sz="2400" dirty="0" smtClean="0"/>
                <a:t>  0.4</a:t>
              </a:r>
              <a:r>
                <a:rPr lang="en-US" sz="2400" baseline="30000" dirty="0" smtClean="0"/>
                <a:t>2</a:t>
              </a:r>
              <a:r>
                <a:rPr lang="en-US" sz="2400" dirty="0"/>
                <a:t>, </a:t>
              </a:r>
              <a:r>
                <a:rPr lang="en-US" sz="2400" dirty="0" smtClean="0"/>
                <a:t>  4</a:t>
              </a:r>
              <a:r>
                <a:rPr lang="en-US" sz="2400" baseline="30000" dirty="0" smtClean="0"/>
                <a:t>-1</a:t>
              </a:r>
              <a:r>
                <a:rPr lang="en-US" sz="2400" dirty="0" smtClean="0"/>
                <a:t> 	</a:t>
              </a:r>
              <a:r>
                <a:rPr lang="en-US" sz="2400" b="1" dirty="0" smtClean="0"/>
                <a:t>(</a:t>
              </a:r>
              <a:r>
                <a:rPr lang="en-US" sz="2400" b="1" dirty="0"/>
                <a:t>2 marks)</a:t>
              </a:r>
              <a:endParaRPr lang="en-US" sz="2400" b="1" dirty="0"/>
            </a:p>
          </p:txBody>
        </p:sp>
      </p:grpSp>
    </p:spTree>
    <p:extLst>
      <p:ext uri="{BB962C8B-B14F-4D97-AF65-F5344CB8AC3E}">
        <p14:creationId xmlns:p14="http://schemas.microsoft.com/office/powerpoint/2010/main" val="1166097722"/>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18.3 </a:t>
            </a:r>
            <a:r>
              <a:rPr lang="en-GB" sz="2800" dirty="0" smtClean="0"/>
              <a:t>– </a:t>
            </a:r>
            <a:r>
              <a:rPr lang="en-GB" sz="2800" dirty="0" smtClean="0"/>
              <a:t>Writing Large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148</a:t>
            </a:r>
            <a:endParaRPr lang="en-GB" sz="1400" b="1" dirty="0">
              <a:latin typeface="Calibri" panose="020F0502020204030204" pitchFamily="34" charset="0"/>
            </a:endParaRPr>
          </a:p>
        </p:txBody>
      </p:sp>
      <p:sp>
        <p:nvSpPr>
          <p:cNvPr id="3" name="Rectangle 2"/>
          <p:cNvSpPr/>
          <p:nvPr/>
        </p:nvSpPr>
        <p:spPr>
          <a:xfrm>
            <a:off x="215516" y="1235045"/>
            <a:ext cx="5364596" cy="5427127"/>
          </a:xfrm>
          <a:prstGeom prst="rect">
            <a:avLst/>
          </a:prstGeom>
        </p:spPr>
        <p:txBody>
          <a:bodyPr wrap="square">
            <a:spAutoFit/>
          </a:bodyPr>
          <a:lstStyle/>
          <a:p>
            <a:pPr marL="512763" indent="-512763">
              <a:lnSpc>
                <a:spcPts val="3200"/>
              </a:lnSpc>
              <a:buClr>
                <a:srgbClr val="C00000"/>
              </a:buClr>
              <a:buFont typeface="+mj-lt"/>
              <a:buAutoNum type="arabicPeriod"/>
              <a:tabLst>
                <a:tab pos="858838" algn="l"/>
                <a:tab pos="1773238" algn="l"/>
                <a:tab pos="2743200" algn="l"/>
              </a:tabLst>
            </a:pPr>
            <a:r>
              <a:rPr lang="en-US" sz="2800" dirty="0">
                <a:latin typeface="Arial" panose="020B0604020202020204" pitchFamily="34" charset="0"/>
                <a:cs typeface="Arial" panose="020B0604020202020204" pitchFamily="34" charset="0"/>
              </a:rPr>
              <a:t>Write each number as an ordinary number. The first one has been started for you.</a:t>
            </a:r>
          </a:p>
          <a:p>
            <a:pPr marL="969963" lvl="2" indent="-457200">
              <a:lnSpc>
                <a:spcPts val="3200"/>
              </a:lnSpc>
              <a:buClr>
                <a:srgbClr val="C00000"/>
              </a:buClr>
              <a:buFont typeface="+mj-lt"/>
              <a:buAutoNum type="alphaL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4 </a:t>
            </a:r>
            <a:r>
              <a:rPr lang="en-US" sz="2800" dirty="0">
                <a:latin typeface="Arial" panose="020B0604020202020204" pitchFamily="34" charset="0"/>
                <a:cs typeface="Arial" panose="020B0604020202020204" pitchFamily="34" charset="0"/>
              </a:rPr>
              <a:t>x 10</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 4 x 1000 = </a:t>
            </a:r>
            <a:r>
              <a:rPr lang="en-US" sz="44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969963" lvl="2" indent="-457200">
              <a:lnSpc>
                <a:spcPts val="3200"/>
              </a:lnSpc>
              <a:buClr>
                <a:srgbClr val="C00000"/>
              </a:buClr>
              <a:buFont typeface="+mj-lt"/>
              <a:buAutoNum type="alphaL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9 </a:t>
            </a:r>
            <a:r>
              <a:rPr lang="en-US" sz="2800" dirty="0">
                <a:latin typeface="Arial" panose="020B0604020202020204" pitchFamily="34" charset="0"/>
                <a:cs typeface="Arial" panose="020B0604020202020204" pitchFamily="34" charset="0"/>
              </a:rPr>
              <a:t>x 10</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969963" lvl="2" indent="-457200">
              <a:lnSpc>
                <a:spcPts val="3200"/>
              </a:lnSpc>
              <a:buClr>
                <a:srgbClr val="C00000"/>
              </a:buClr>
              <a:buFont typeface="+mj-lt"/>
              <a:buAutoNum type="alphaL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6 </a:t>
            </a:r>
            <a:r>
              <a:rPr lang="en-US" sz="2800" dirty="0">
                <a:latin typeface="Arial" panose="020B0604020202020204" pitchFamily="34" charset="0"/>
                <a:cs typeface="Arial" panose="020B0604020202020204" pitchFamily="34" charset="0"/>
              </a:rPr>
              <a:t>x 10</a:t>
            </a:r>
            <a:r>
              <a:rPr lang="en-US" sz="2800" baseline="30000" dirty="0">
                <a:latin typeface="Arial" panose="020B0604020202020204" pitchFamily="34" charset="0"/>
                <a:cs typeface="Arial" panose="020B0604020202020204" pitchFamily="34" charset="0"/>
              </a:rPr>
              <a:t>5</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969963" lvl="2" indent="-457200">
              <a:lnSpc>
                <a:spcPts val="3200"/>
              </a:lnSpc>
              <a:buClr>
                <a:srgbClr val="C00000"/>
              </a:buClr>
              <a:buFont typeface="+mj-lt"/>
              <a:buAutoNum type="alphaL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8 </a:t>
            </a:r>
            <a:r>
              <a:rPr lang="en-US" sz="2800" dirty="0">
                <a:latin typeface="Arial" panose="020B0604020202020204" pitchFamily="34" charset="0"/>
                <a:cs typeface="Arial" panose="020B0604020202020204" pitchFamily="34" charset="0"/>
              </a:rPr>
              <a:t>x 10</a:t>
            </a:r>
            <a:r>
              <a:rPr lang="en-US" sz="2800" baseline="30000" dirty="0">
                <a:latin typeface="Arial" panose="020B0604020202020204" pitchFamily="34" charset="0"/>
                <a:cs typeface="Arial" panose="020B0604020202020204" pitchFamily="34" charset="0"/>
              </a:rPr>
              <a:t>8</a:t>
            </a:r>
          </a:p>
          <a:p>
            <a:pPr marL="512763" indent="-512763">
              <a:lnSpc>
                <a:spcPts val="3200"/>
              </a:lnSpc>
              <a:buClr>
                <a:srgbClr val="C00000"/>
              </a:buClr>
              <a:buFont typeface="+mj-lt"/>
              <a:buAutoNum type="arabi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each number in standard form, </a:t>
            </a:r>
            <a:endParaRPr lang="en-US" sz="2800" dirty="0" smtClean="0">
              <a:latin typeface="Arial" panose="020B0604020202020204" pitchFamily="34" charset="0"/>
              <a:cs typeface="Arial" panose="020B0604020202020204" pitchFamily="34" charset="0"/>
            </a:endParaRPr>
          </a:p>
          <a:p>
            <a:pPr marL="971550" lvl="1" indent="-514350">
              <a:lnSpc>
                <a:spcPts val="3200"/>
              </a:lnSpc>
              <a:buClr>
                <a:srgbClr val="C00000"/>
              </a:buClr>
              <a:buFont typeface="+mj-lt"/>
              <a:buAutoNum type="alphaL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2000 </a:t>
            </a:r>
          </a:p>
          <a:p>
            <a:pPr marL="971550" lvl="1" indent="-514350">
              <a:lnSpc>
                <a:spcPts val="3200"/>
              </a:lnSpc>
              <a:buClr>
                <a:srgbClr val="C00000"/>
              </a:buClr>
              <a:buFont typeface="+mj-lt"/>
              <a:buAutoNum type="alphaL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70 </a:t>
            </a:r>
            <a:r>
              <a:rPr lang="en-US" sz="2800" dirty="0">
                <a:latin typeface="Arial" panose="020B0604020202020204" pitchFamily="34" charset="0"/>
                <a:cs typeface="Arial" panose="020B0604020202020204" pitchFamily="34" charset="0"/>
              </a:rPr>
              <a:t>000 </a:t>
            </a:r>
            <a:endParaRPr lang="en-US" sz="2800" dirty="0" smtClean="0">
              <a:latin typeface="Arial" panose="020B0604020202020204" pitchFamily="34" charset="0"/>
              <a:cs typeface="Arial" panose="020B0604020202020204" pitchFamily="34" charset="0"/>
            </a:endParaRPr>
          </a:p>
          <a:p>
            <a:pPr marL="971550" lvl="1" indent="-514350">
              <a:lnSpc>
                <a:spcPts val="3200"/>
              </a:lnSpc>
              <a:buClr>
                <a:srgbClr val="C00000"/>
              </a:buClr>
              <a:buFont typeface="+mj-lt"/>
              <a:buAutoNum type="alphaL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300 </a:t>
            </a:r>
            <a:r>
              <a:rPr lang="en-US" sz="2800" dirty="0">
                <a:latin typeface="Arial" panose="020B0604020202020204" pitchFamily="34" charset="0"/>
                <a:cs typeface="Arial" panose="020B0604020202020204" pitchFamily="34" charset="0"/>
              </a:rPr>
              <a:t>000 000 </a:t>
            </a:r>
            <a:endParaRPr lang="en-US" sz="2800" dirty="0" smtClean="0">
              <a:latin typeface="Arial" panose="020B0604020202020204" pitchFamily="34" charset="0"/>
              <a:cs typeface="Arial" panose="020B0604020202020204" pitchFamily="34" charset="0"/>
            </a:endParaRPr>
          </a:p>
          <a:p>
            <a:pPr marL="971550" lvl="1" indent="-514350">
              <a:lnSpc>
                <a:spcPts val="3200"/>
              </a:lnSpc>
              <a:buClr>
                <a:srgbClr val="C00000"/>
              </a:buClr>
              <a:buFont typeface="+mj-lt"/>
              <a:buAutoNum type="alphaLcPeriod"/>
              <a:tabLst>
                <a:tab pos="858838" algn="l"/>
                <a:tab pos="1773238" algn="l"/>
                <a:tab pos="2743200" algn="l"/>
              </a:tabLst>
            </a:pPr>
            <a:r>
              <a:rPr lang="en-US" sz="2800" dirty="0" smtClean="0">
                <a:latin typeface="Arial" panose="020B0604020202020204" pitchFamily="34" charset="0"/>
                <a:cs typeface="Arial" panose="020B0604020202020204" pitchFamily="34" charset="0"/>
              </a:rPr>
              <a:t>5 </a:t>
            </a:r>
            <a:r>
              <a:rPr lang="en-US" sz="2800" dirty="0">
                <a:latin typeface="Arial" panose="020B0604020202020204" pitchFamily="34" charset="0"/>
                <a:cs typeface="Arial" panose="020B0604020202020204" pitchFamily="34" charset="0"/>
              </a:rPr>
              <a:t>million</a:t>
            </a:r>
            <a:endParaRPr lang="en-US" sz="2800" baseline="30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5666" t="2257" r="5442" b="3270"/>
          <a:stretch/>
        </p:blipFill>
        <p:spPr>
          <a:xfrm>
            <a:off x="4355976" y="5301208"/>
            <a:ext cx="1134126" cy="1296144"/>
          </a:xfrm>
          <a:prstGeom prst="rect">
            <a:avLst/>
          </a:prstGeom>
          <a:noFill/>
          <a:ln w="9525">
            <a:noFill/>
            <a:miter lim="800000"/>
            <a:headEnd/>
            <a:tailEnd/>
          </a:ln>
          <a:effectLst/>
        </p:spPr>
      </p:pic>
    </p:spTree>
    <p:extLst>
      <p:ext uri="{BB962C8B-B14F-4D97-AF65-F5344CB8AC3E}">
        <p14:creationId xmlns:p14="http://schemas.microsoft.com/office/powerpoint/2010/main" val="3834150213"/>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18.3 </a:t>
            </a:r>
            <a:r>
              <a:rPr lang="en-GB" sz="2800" dirty="0" smtClean="0"/>
              <a:t>– </a:t>
            </a:r>
            <a:r>
              <a:rPr lang="en-GB" sz="2800" dirty="0" smtClean="0"/>
              <a:t>Writing Large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149</a:t>
            </a:r>
            <a:endParaRPr lang="en-GB" sz="1400" b="1" dirty="0">
              <a:latin typeface="Calibri" panose="020F0502020204030204" pitchFamily="34" charset="0"/>
            </a:endParaRPr>
          </a:p>
        </p:txBody>
      </p:sp>
      <p:sp>
        <p:nvSpPr>
          <p:cNvPr id="3" name="Rectangle 2"/>
          <p:cNvSpPr/>
          <p:nvPr/>
        </p:nvSpPr>
        <p:spPr>
          <a:xfrm>
            <a:off x="215516" y="1235045"/>
            <a:ext cx="5364596" cy="5401479"/>
          </a:xfrm>
          <a:prstGeom prst="rect">
            <a:avLst/>
          </a:prstGeom>
        </p:spPr>
        <p:txBody>
          <a:bodyPr wrap="square">
            <a:spAutoFit/>
          </a:bodyPr>
          <a:lstStyle/>
          <a:p>
            <a:pPr marL="401638" indent="-401638">
              <a:lnSpc>
                <a:spcPts val="2300"/>
              </a:lnSpc>
              <a:buClr>
                <a:srgbClr val="C00000"/>
              </a:buClr>
              <a:buFont typeface="+mj-lt"/>
              <a:buAutoNum type="arabicPeriod" startAt="3"/>
              <a:tabLst>
                <a:tab pos="858838" algn="l"/>
                <a:tab pos="2908300" algn="l"/>
                <a:tab pos="3309938" algn="l"/>
              </a:tabLst>
            </a:pPr>
            <a:r>
              <a:rPr lang="en-US" sz="2200" dirty="0">
                <a:latin typeface="Arial" panose="020B0604020202020204" pitchFamily="34" charset="0"/>
                <a:cs typeface="Arial" panose="020B0604020202020204" pitchFamily="34" charset="0"/>
              </a:rPr>
              <a:t>Write each number as an ordinary number.</a:t>
            </a:r>
          </a:p>
          <a:p>
            <a:pPr marL="914400" lvl="1" indent="-512763">
              <a:lnSpc>
                <a:spcPts val="2300"/>
              </a:lnSpc>
              <a:buClr>
                <a:srgbClr val="C00000"/>
              </a:buClr>
              <a:buFont typeface="+mj-lt"/>
              <a:buAutoNum type="alphaLcPeriod"/>
              <a:tabLst>
                <a:tab pos="858838" algn="l"/>
                <a:tab pos="2908300" algn="l"/>
                <a:tab pos="3309938" algn="l"/>
              </a:tabLst>
            </a:pPr>
            <a:r>
              <a:rPr lang="en-US" sz="2200" dirty="0" smtClean="0">
                <a:latin typeface="Arial" panose="020B0604020202020204" pitchFamily="34" charset="0"/>
                <a:cs typeface="Arial" panose="020B0604020202020204" pitchFamily="34" charset="0"/>
              </a:rPr>
              <a:t>5.6 </a:t>
            </a:r>
            <a:r>
              <a:rPr lang="en-US" sz="2200" dirty="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103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5.6 x 1000 </a:t>
            </a:r>
            <a:r>
              <a:rPr lang="en-US" sz="22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t>
            </a:r>
          </a:p>
          <a:p>
            <a:pPr marL="914400" lvl="1" indent="-512763">
              <a:lnSpc>
                <a:spcPts val="2300"/>
              </a:lnSpc>
              <a:buClr>
                <a:srgbClr val="C00000"/>
              </a:buClr>
              <a:buFont typeface="+mj-lt"/>
              <a:buAutoNum type="alphaLcPeriod"/>
              <a:tabLst>
                <a:tab pos="858838" algn="l"/>
                <a:tab pos="2908300" algn="l"/>
                <a:tab pos="3309938" algn="l"/>
              </a:tabLst>
            </a:pPr>
            <a:r>
              <a:rPr lang="en-US" sz="2200" dirty="0" smtClean="0">
                <a:latin typeface="Arial" panose="020B0604020202020204" pitchFamily="34" charset="0"/>
                <a:cs typeface="Arial" panose="020B0604020202020204" pitchFamily="34" charset="0"/>
              </a:rPr>
              <a:t>7.4 x 105	</a:t>
            </a:r>
            <a:r>
              <a:rPr lang="en-US" sz="2200" dirty="0" smtClean="0">
                <a:solidFill>
                  <a:srgbClr val="C00000"/>
                </a:solidFill>
                <a:latin typeface="Arial" panose="020B0604020202020204" pitchFamily="34" charset="0"/>
                <a:cs typeface="Arial" panose="020B0604020202020204" pitchFamily="34" charset="0"/>
              </a:rPr>
              <a:t>c.</a:t>
            </a:r>
            <a:r>
              <a:rPr lang="en-US" sz="2200" dirty="0" smtClean="0">
                <a:latin typeface="Arial" panose="020B0604020202020204" pitchFamily="34" charset="0"/>
                <a:cs typeface="Arial" panose="020B0604020202020204" pitchFamily="34" charset="0"/>
              </a:rPr>
              <a:t> 	2.9 x 10</a:t>
            </a:r>
            <a:r>
              <a:rPr lang="en-US" sz="2200" baseline="30000" dirty="0" smtClean="0">
                <a:latin typeface="Arial" panose="020B0604020202020204" pitchFamily="34" charset="0"/>
                <a:cs typeface="Arial" panose="020B0604020202020204" pitchFamily="34" charset="0"/>
              </a:rPr>
              <a:t>10</a:t>
            </a:r>
            <a:endParaRPr lang="en-US" sz="2200" baseline="30000" dirty="0">
              <a:latin typeface="Arial" panose="020B0604020202020204" pitchFamily="34" charset="0"/>
              <a:cs typeface="Arial" panose="020B0604020202020204" pitchFamily="34" charset="0"/>
            </a:endParaRPr>
          </a:p>
          <a:p>
            <a:pPr marL="914400" lvl="1" indent="-512763">
              <a:lnSpc>
                <a:spcPts val="2300"/>
              </a:lnSpc>
              <a:buClr>
                <a:srgbClr val="C00000"/>
              </a:buClr>
              <a:buFont typeface="+mj-lt"/>
              <a:buAutoNum type="alphaLcPeriod" startAt="4"/>
              <a:tabLst>
                <a:tab pos="858838" algn="l"/>
                <a:tab pos="2908300" algn="l"/>
                <a:tab pos="3309938" algn="l"/>
              </a:tabLst>
            </a:pPr>
            <a:r>
              <a:rPr lang="en-US" sz="2200" dirty="0" smtClean="0">
                <a:latin typeface="Arial" panose="020B0604020202020204" pitchFamily="34" charset="0"/>
                <a:cs typeface="Arial" panose="020B0604020202020204" pitchFamily="34" charset="0"/>
              </a:rPr>
              <a:t>1.75 x 10</a:t>
            </a:r>
            <a:r>
              <a:rPr lang="en-US" sz="2200" baseline="30000" dirty="0" smtClean="0">
                <a:latin typeface="Arial" panose="020B0604020202020204" pitchFamily="34" charset="0"/>
                <a:cs typeface="Arial" panose="020B0604020202020204" pitchFamily="34" charset="0"/>
              </a:rPr>
              <a:t>4	</a:t>
            </a:r>
            <a:r>
              <a:rPr lang="en-US" sz="2200" dirty="0" smtClean="0">
                <a:solidFill>
                  <a:srgbClr val="C00000"/>
                </a:solidFill>
                <a:latin typeface="Arial" panose="020B0604020202020204" pitchFamily="34" charset="0"/>
                <a:cs typeface="Arial" panose="020B0604020202020204" pitchFamily="34" charset="0"/>
              </a:rPr>
              <a:t>e.</a:t>
            </a:r>
            <a:r>
              <a:rPr lang="en-US" sz="2200" dirty="0" smtClean="0">
                <a:latin typeface="Arial" panose="020B0604020202020204" pitchFamily="34" charset="0"/>
                <a:cs typeface="Arial" panose="020B0604020202020204" pitchFamily="34" charset="0"/>
              </a:rPr>
              <a:t> 	8.23 x 10</a:t>
            </a:r>
            <a:r>
              <a:rPr lang="en-US" sz="2200" baseline="30000" dirty="0" smtClean="0">
                <a:latin typeface="Arial" panose="020B0604020202020204" pitchFamily="34" charset="0"/>
                <a:cs typeface="Arial" panose="020B0604020202020204" pitchFamily="34" charset="0"/>
              </a:rPr>
              <a:t>9</a:t>
            </a:r>
            <a:endParaRPr lang="en-US" sz="2200" baseline="30000" dirty="0">
              <a:latin typeface="Arial" panose="020B0604020202020204" pitchFamily="34" charset="0"/>
              <a:cs typeface="Arial" panose="020B0604020202020204" pitchFamily="34" charset="0"/>
            </a:endParaRPr>
          </a:p>
          <a:p>
            <a:pPr marL="914400" lvl="1" indent="-512763">
              <a:lnSpc>
                <a:spcPts val="2300"/>
              </a:lnSpc>
              <a:buClr>
                <a:srgbClr val="C00000"/>
              </a:buClr>
              <a:buFont typeface="+mj-lt"/>
              <a:buAutoNum type="alphaLcPeriod" startAt="6"/>
              <a:tabLst>
                <a:tab pos="858838" algn="l"/>
                <a:tab pos="2908300" algn="l"/>
                <a:tab pos="3309938" algn="l"/>
              </a:tabLst>
            </a:pPr>
            <a:r>
              <a:rPr lang="en-US" sz="2200" dirty="0" smtClean="0">
                <a:latin typeface="Arial" panose="020B0604020202020204" pitchFamily="34" charset="0"/>
                <a:cs typeface="Arial" panose="020B0604020202020204" pitchFamily="34" charset="0"/>
              </a:rPr>
              <a:t>3.01 x 10</a:t>
            </a:r>
            <a:r>
              <a:rPr lang="en-US" sz="2200" baseline="30000" dirty="0" smtClean="0">
                <a:latin typeface="Arial" panose="020B0604020202020204" pitchFamily="34" charset="0"/>
                <a:cs typeface="Arial" panose="020B0604020202020204" pitchFamily="34" charset="0"/>
              </a:rPr>
              <a:t>7</a:t>
            </a:r>
            <a:r>
              <a:rPr lang="en-US" sz="2200" dirty="0" smtClean="0">
                <a:latin typeface="Arial" panose="020B0604020202020204" pitchFamily="34" charset="0"/>
                <a:cs typeface="Arial" panose="020B0604020202020204" pitchFamily="34" charset="0"/>
              </a:rPr>
              <a:t>	</a:t>
            </a:r>
          </a:p>
          <a:p>
            <a:pPr marL="914400" lvl="1" indent="-512763">
              <a:lnSpc>
                <a:spcPts val="2300"/>
              </a:lnSpc>
              <a:buClr>
                <a:srgbClr val="C00000"/>
              </a:buClr>
              <a:buFont typeface="+mj-lt"/>
              <a:buAutoNum type="alphaLcPeriod" startAt="6"/>
              <a:tabLst>
                <a:tab pos="858838" algn="l"/>
                <a:tab pos="2908300" algn="l"/>
                <a:tab pos="3309938" algn="l"/>
              </a:tabLst>
            </a:pPr>
            <a:r>
              <a:rPr lang="en-US" sz="2200" dirty="0" smtClean="0">
                <a:latin typeface="Arial" panose="020B0604020202020204" pitchFamily="34" charset="0"/>
                <a:cs typeface="Arial" panose="020B0604020202020204" pitchFamily="34" charset="0"/>
              </a:rPr>
              <a:t>4.621 </a:t>
            </a:r>
            <a:r>
              <a:rPr lang="en-US" sz="2200" dirty="0">
                <a:latin typeface="Arial" panose="020B0604020202020204" pitchFamily="34" charset="0"/>
                <a:cs typeface="Arial" panose="020B0604020202020204" pitchFamily="34" charset="0"/>
              </a:rPr>
              <a:t>x 10</a:t>
            </a:r>
            <a:r>
              <a:rPr lang="en-US" sz="2200" baseline="30000" dirty="0">
                <a:latin typeface="Arial" panose="020B0604020202020204" pitchFamily="34" charset="0"/>
                <a:cs typeface="Arial" panose="020B0604020202020204" pitchFamily="34" charset="0"/>
              </a:rPr>
              <a:t>5</a:t>
            </a:r>
          </a:p>
          <a:p>
            <a:pPr marL="914400" lvl="1" indent="-512763">
              <a:lnSpc>
                <a:spcPts val="2300"/>
              </a:lnSpc>
              <a:buClr>
                <a:srgbClr val="C00000"/>
              </a:buClr>
              <a:buFont typeface="+mj-lt"/>
              <a:buAutoNum type="alphaLcPeriod" startAt="8"/>
              <a:tabLst>
                <a:tab pos="858838" algn="l"/>
                <a:tab pos="2908300" algn="l"/>
                <a:tab pos="3309938" algn="l"/>
              </a:tabLst>
            </a:pPr>
            <a:r>
              <a:rPr lang="en-US" sz="2200" dirty="0" smtClean="0">
                <a:latin typeface="Arial" panose="020B0604020202020204" pitchFamily="34" charset="0"/>
                <a:cs typeface="Arial" panose="020B0604020202020204" pitchFamily="34" charset="0"/>
              </a:rPr>
              <a:t>9.9</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x </a:t>
            </a:r>
            <a:r>
              <a:rPr lang="en-US" sz="2200" dirty="0">
                <a:latin typeface="Arial" panose="020B0604020202020204" pitchFamily="34" charset="0"/>
                <a:cs typeface="Arial" panose="020B0604020202020204" pitchFamily="34" charset="0"/>
              </a:rPr>
              <a:t>10</a:t>
            </a:r>
            <a:r>
              <a:rPr lang="en-US" sz="2200" baseline="30000" dirty="0">
                <a:latin typeface="Arial" panose="020B0604020202020204" pitchFamily="34" charset="0"/>
                <a:cs typeface="Arial" panose="020B0604020202020204" pitchFamily="34" charset="0"/>
              </a:rPr>
              <a:t>3</a:t>
            </a:r>
          </a:p>
          <a:p>
            <a:pPr marL="401638" indent="-401638">
              <a:lnSpc>
                <a:spcPts val="2300"/>
              </a:lnSpc>
              <a:buClr>
                <a:srgbClr val="C00000"/>
              </a:buClr>
              <a:buFont typeface="+mj-lt"/>
              <a:buAutoNum type="arabicPeriod" startAt="3"/>
              <a:tabLst>
                <a:tab pos="858838" algn="l"/>
                <a:tab pos="2908300" algn="l"/>
                <a:tab pos="3309938" algn="l"/>
              </a:tabLst>
            </a:pPr>
            <a:r>
              <a:rPr lang="en-US" sz="2200" dirty="0">
                <a:latin typeface="Arial" panose="020B0604020202020204" pitchFamily="34" charset="0"/>
                <a:cs typeface="Arial" panose="020B0604020202020204" pitchFamily="34" charset="0"/>
              </a:rPr>
              <a:t>Match the numbers on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left to </a:t>
            </a:r>
            <a:r>
              <a:rPr lang="en-US" sz="2200" dirty="0">
                <a:latin typeface="Arial" panose="020B0604020202020204" pitchFamily="34" charset="0"/>
                <a:cs typeface="Arial" panose="020B0604020202020204" pitchFamily="34" charset="0"/>
              </a:rPr>
              <a:t>those on the right.</a:t>
            </a:r>
          </a:p>
          <a:p>
            <a:pPr marL="914400" lvl="1" indent="-512763">
              <a:lnSpc>
                <a:spcPts val="2300"/>
              </a:lnSpc>
              <a:buClr>
                <a:srgbClr val="C00000"/>
              </a:buClr>
              <a:buFont typeface="+mj-lt"/>
              <a:buAutoNum type="alphaLcPeriod"/>
              <a:tabLst>
                <a:tab pos="3090863" algn="l"/>
                <a:tab pos="3548063" algn="l"/>
              </a:tabLst>
            </a:pPr>
            <a:r>
              <a:rPr lang="en-US" sz="2200" dirty="0" smtClean="0">
                <a:latin typeface="Arial" panose="020B0604020202020204" pitchFamily="34" charset="0"/>
                <a:cs typeface="Arial" panose="020B0604020202020204" pitchFamily="34" charset="0"/>
              </a:rPr>
              <a:t>2800	</a:t>
            </a:r>
            <a:r>
              <a:rPr lang="en-US" sz="2200" b="1" dirty="0" smtClean="0">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2.83 </a:t>
            </a:r>
            <a:r>
              <a:rPr lang="en-US" sz="2200" dirty="0">
                <a:latin typeface="Arial" panose="020B0604020202020204" pitchFamily="34" charset="0"/>
                <a:cs typeface="Arial" panose="020B0604020202020204" pitchFamily="34" charset="0"/>
              </a:rPr>
              <a:t>x 10</a:t>
            </a:r>
            <a:r>
              <a:rPr lang="en-US" sz="2200" baseline="30000" dirty="0">
                <a:latin typeface="Arial" panose="020B0604020202020204" pitchFamily="34" charset="0"/>
                <a:cs typeface="Arial" panose="020B0604020202020204" pitchFamily="34" charset="0"/>
              </a:rPr>
              <a:t>2</a:t>
            </a:r>
          </a:p>
          <a:p>
            <a:pPr marL="914400" lvl="1" indent="-512763">
              <a:lnSpc>
                <a:spcPts val="2300"/>
              </a:lnSpc>
              <a:buClr>
                <a:srgbClr val="C00000"/>
              </a:buClr>
              <a:buFont typeface="+mj-lt"/>
              <a:buAutoNum type="alphaLcPeriod"/>
              <a:tabLst>
                <a:tab pos="3090863" algn="l"/>
                <a:tab pos="3548063" algn="l"/>
              </a:tabLst>
            </a:pPr>
            <a:r>
              <a:rPr lang="en-US" sz="2200" dirty="0" smtClean="0">
                <a:latin typeface="Arial" panose="020B0604020202020204" pitchFamily="34" charset="0"/>
                <a:cs typeface="Arial" panose="020B0604020202020204" pitchFamily="34" charset="0"/>
              </a:rPr>
              <a:t>283 000	</a:t>
            </a:r>
            <a:r>
              <a:rPr lang="en-US" sz="2200" b="1" dirty="0" smtClean="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2.83 </a:t>
            </a:r>
            <a:r>
              <a:rPr lang="en-US" sz="2200" dirty="0">
                <a:latin typeface="Arial" panose="020B0604020202020204" pitchFamily="34" charset="0"/>
                <a:cs typeface="Arial" panose="020B0604020202020204" pitchFamily="34" charset="0"/>
              </a:rPr>
              <a:t>x 10</a:t>
            </a:r>
            <a:r>
              <a:rPr lang="en-US" sz="2200" baseline="30000" dirty="0">
                <a:latin typeface="Arial" panose="020B0604020202020204" pitchFamily="34" charset="0"/>
                <a:cs typeface="Arial" panose="020B0604020202020204" pitchFamily="34" charset="0"/>
              </a:rPr>
              <a:t>4</a:t>
            </a:r>
          </a:p>
          <a:p>
            <a:pPr marL="914400" lvl="1" indent="-512763">
              <a:lnSpc>
                <a:spcPts val="2300"/>
              </a:lnSpc>
              <a:buClr>
                <a:srgbClr val="C00000"/>
              </a:buClr>
              <a:buFont typeface="+mj-lt"/>
              <a:buAutoNum type="alphaLcPeriod"/>
              <a:tabLst>
                <a:tab pos="3090863" algn="l"/>
                <a:tab pos="3548063" algn="l"/>
              </a:tabLst>
            </a:pPr>
            <a:r>
              <a:rPr lang="en-US" sz="2200" dirty="0" smtClean="0">
                <a:latin typeface="Arial" panose="020B0604020202020204" pitchFamily="34" charset="0"/>
                <a:cs typeface="Arial" panose="020B0604020202020204" pitchFamily="34" charset="0"/>
              </a:rPr>
              <a:t>28 </a:t>
            </a:r>
            <a:r>
              <a:rPr lang="en-US" sz="2200" dirty="0">
                <a:latin typeface="Arial" panose="020B0604020202020204" pitchFamily="34" charset="0"/>
                <a:cs typeface="Arial" panose="020B0604020202020204" pitchFamily="34" charset="0"/>
              </a:rPr>
              <a:t>000 </a:t>
            </a:r>
            <a:r>
              <a:rPr lang="en-US" sz="2200" dirty="0" smtClean="0">
                <a:latin typeface="Arial" panose="020B0604020202020204" pitchFamily="34" charset="0"/>
                <a:cs typeface="Arial" panose="020B0604020202020204" pitchFamily="34" charset="0"/>
              </a:rPr>
              <a:t>000	</a:t>
            </a:r>
            <a:r>
              <a:rPr lang="en-US" sz="2200" b="1" dirty="0" smtClean="0">
                <a:latin typeface="Arial" panose="020B0604020202020204" pitchFamily="34" charset="0"/>
                <a:cs typeface="Arial" panose="020B0604020202020204" pitchFamily="34" charset="0"/>
              </a:rPr>
              <a:t>C</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2.8 </a:t>
            </a:r>
            <a:r>
              <a:rPr lang="en-US" sz="2200" dirty="0">
                <a:latin typeface="Arial" panose="020B0604020202020204" pitchFamily="34" charset="0"/>
                <a:cs typeface="Arial" panose="020B0604020202020204" pitchFamily="34" charset="0"/>
              </a:rPr>
              <a:t>x 10</a:t>
            </a:r>
            <a:r>
              <a:rPr lang="en-US" sz="2200" baseline="30000" dirty="0">
                <a:latin typeface="Arial" panose="020B0604020202020204" pitchFamily="34" charset="0"/>
                <a:cs typeface="Arial" panose="020B0604020202020204" pitchFamily="34" charset="0"/>
              </a:rPr>
              <a:t>6</a:t>
            </a:r>
          </a:p>
          <a:p>
            <a:pPr marL="914400" lvl="1" indent="-512763">
              <a:lnSpc>
                <a:spcPts val="2300"/>
              </a:lnSpc>
              <a:buClr>
                <a:srgbClr val="C00000"/>
              </a:buClr>
              <a:buFont typeface="+mj-lt"/>
              <a:buAutoNum type="alphaLcPeriod"/>
              <a:tabLst>
                <a:tab pos="3090863" algn="l"/>
                <a:tab pos="3548063" algn="l"/>
              </a:tabLst>
            </a:pPr>
            <a:r>
              <a:rPr lang="en-US" sz="2200" dirty="0" smtClean="0">
                <a:latin typeface="Arial" panose="020B0604020202020204" pitchFamily="34" charset="0"/>
                <a:cs typeface="Arial" panose="020B0604020202020204" pitchFamily="34" charset="0"/>
              </a:rPr>
              <a:t>283	</a:t>
            </a:r>
            <a:r>
              <a:rPr lang="en-US" sz="2200" b="1" dirty="0" smtClean="0">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2.8 </a:t>
            </a:r>
            <a:r>
              <a:rPr lang="en-US" sz="2200" dirty="0">
                <a:latin typeface="Arial" panose="020B0604020202020204" pitchFamily="34" charset="0"/>
                <a:cs typeface="Arial" panose="020B0604020202020204" pitchFamily="34" charset="0"/>
              </a:rPr>
              <a:t>x 10</a:t>
            </a:r>
            <a:r>
              <a:rPr lang="en-US" sz="2200" baseline="30000" dirty="0">
                <a:latin typeface="Arial" panose="020B0604020202020204" pitchFamily="34" charset="0"/>
                <a:cs typeface="Arial" panose="020B0604020202020204" pitchFamily="34" charset="0"/>
              </a:rPr>
              <a:t>3</a:t>
            </a:r>
          </a:p>
          <a:p>
            <a:pPr marL="914400" lvl="1" indent="-512763">
              <a:lnSpc>
                <a:spcPts val="2300"/>
              </a:lnSpc>
              <a:buClr>
                <a:srgbClr val="C00000"/>
              </a:buClr>
              <a:buFont typeface="+mj-lt"/>
              <a:buAutoNum type="alphaLcPeriod"/>
              <a:tabLst>
                <a:tab pos="3090863" algn="l"/>
                <a:tab pos="3548063" algn="l"/>
              </a:tabLst>
            </a:pPr>
            <a:r>
              <a:rPr lang="en-US" sz="2200" dirty="0" smtClean="0">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800 </a:t>
            </a:r>
            <a:r>
              <a:rPr lang="en-US" sz="2200" dirty="0" smtClean="0">
                <a:latin typeface="Arial" panose="020B0604020202020204" pitchFamily="34" charset="0"/>
                <a:cs typeface="Arial" panose="020B0604020202020204" pitchFamily="34" charset="0"/>
              </a:rPr>
              <a:t>000	</a:t>
            </a:r>
            <a:r>
              <a:rPr lang="en-US" sz="2200" b="1" dirty="0" smtClean="0">
                <a:latin typeface="Arial" panose="020B0604020202020204" pitchFamily="34" charset="0"/>
                <a:cs typeface="Arial" panose="020B0604020202020204" pitchFamily="34" charset="0"/>
              </a:rPr>
              <a:t>E</a:t>
            </a:r>
            <a:r>
              <a:rPr lang="en-US" sz="2200" dirty="0" smtClean="0">
                <a:latin typeface="Arial" panose="020B0604020202020204" pitchFamily="34" charset="0"/>
                <a:cs typeface="Arial" panose="020B0604020202020204" pitchFamily="34" charset="0"/>
              </a:rPr>
              <a:t>	2.83 </a:t>
            </a:r>
            <a:r>
              <a:rPr lang="en-US" sz="2200" dirty="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10</a:t>
            </a:r>
            <a:r>
              <a:rPr lang="en-US" sz="2200" baseline="30000" dirty="0" smtClean="0">
                <a:latin typeface="Arial" panose="020B0604020202020204" pitchFamily="34" charset="0"/>
                <a:cs typeface="Arial" panose="020B0604020202020204" pitchFamily="34" charset="0"/>
              </a:rPr>
              <a:t>8</a:t>
            </a:r>
            <a:endParaRPr lang="en-US" sz="2200" baseline="30000" dirty="0">
              <a:latin typeface="Arial" panose="020B0604020202020204" pitchFamily="34" charset="0"/>
              <a:cs typeface="Arial" panose="020B0604020202020204" pitchFamily="34" charset="0"/>
            </a:endParaRPr>
          </a:p>
          <a:p>
            <a:pPr marL="914400" lvl="1" indent="-512763">
              <a:lnSpc>
                <a:spcPts val="2300"/>
              </a:lnSpc>
              <a:buClr>
                <a:srgbClr val="C00000"/>
              </a:buClr>
              <a:buFont typeface="+mj-lt"/>
              <a:buAutoNum type="alphaLcPeriod"/>
              <a:tabLst>
                <a:tab pos="3090863" algn="l"/>
                <a:tab pos="3548063" algn="l"/>
              </a:tabLst>
            </a:pPr>
            <a:r>
              <a:rPr lang="en-US" sz="2200" dirty="0" smtClean="0">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800 000 000 </a:t>
            </a:r>
            <a:r>
              <a:rPr lang="en-US" sz="2200" dirty="0" smtClean="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F</a:t>
            </a:r>
            <a:r>
              <a:rPr lang="en-US" sz="2200" dirty="0" smtClean="0">
                <a:latin typeface="Arial" panose="020B0604020202020204" pitchFamily="34" charset="0"/>
                <a:cs typeface="Arial" panose="020B0604020202020204" pitchFamily="34" charset="0"/>
              </a:rPr>
              <a:t>	2.8 </a:t>
            </a:r>
            <a:r>
              <a:rPr lang="en-US" sz="2200" dirty="0">
                <a:latin typeface="Arial" panose="020B0604020202020204" pitchFamily="34" charset="0"/>
                <a:cs typeface="Arial" panose="020B0604020202020204" pitchFamily="34" charset="0"/>
              </a:rPr>
              <a:t>x 10</a:t>
            </a:r>
            <a:r>
              <a:rPr lang="en-US" sz="2200" baseline="30000" dirty="0">
                <a:latin typeface="Arial" panose="020B0604020202020204" pitchFamily="34" charset="0"/>
                <a:cs typeface="Arial" panose="020B0604020202020204" pitchFamily="34" charset="0"/>
              </a:rPr>
              <a:t>7</a:t>
            </a:r>
          </a:p>
          <a:p>
            <a:pPr marL="914400" lvl="1" indent="-512763">
              <a:lnSpc>
                <a:spcPts val="2300"/>
              </a:lnSpc>
              <a:buClr>
                <a:srgbClr val="C00000"/>
              </a:buClr>
              <a:buFont typeface="+mj-lt"/>
              <a:buAutoNum type="alphaLcPeriod"/>
              <a:tabLst>
                <a:tab pos="3090863" algn="l"/>
                <a:tab pos="3548063" algn="l"/>
              </a:tabLst>
            </a:pPr>
            <a:r>
              <a:rPr lang="en-US" sz="2200" dirty="0" smtClean="0">
                <a:latin typeface="Arial" panose="020B0604020202020204" pitchFamily="34" charset="0"/>
                <a:cs typeface="Arial" panose="020B0604020202020204" pitchFamily="34" charset="0"/>
              </a:rPr>
              <a:t>283 </a:t>
            </a:r>
            <a:r>
              <a:rPr lang="en-US" sz="2200" dirty="0">
                <a:latin typeface="Arial" panose="020B0604020202020204" pitchFamily="34" charset="0"/>
                <a:cs typeface="Arial" panose="020B0604020202020204" pitchFamily="34" charset="0"/>
              </a:rPr>
              <a:t>000 </a:t>
            </a:r>
            <a:r>
              <a:rPr lang="en-US" sz="2200" dirty="0" smtClean="0">
                <a:latin typeface="Arial" panose="020B0604020202020204" pitchFamily="34" charset="0"/>
                <a:cs typeface="Arial" panose="020B0604020202020204" pitchFamily="34" charset="0"/>
              </a:rPr>
              <a:t>000	</a:t>
            </a:r>
            <a:r>
              <a:rPr lang="en-US" sz="2200" b="1" dirty="0" smtClean="0">
                <a:latin typeface="Arial" panose="020B0604020202020204" pitchFamily="34" charset="0"/>
                <a:cs typeface="Arial" panose="020B0604020202020204" pitchFamily="34" charset="0"/>
              </a:rPr>
              <a:t>G</a:t>
            </a:r>
            <a:r>
              <a:rPr lang="en-US" sz="2200" dirty="0" smtClean="0">
                <a:latin typeface="Arial" panose="020B0604020202020204" pitchFamily="34" charset="0"/>
                <a:cs typeface="Arial" panose="020B0604020202020204" pitchFamily="34" charset="0"/>
              </a:rPr>
              <a:t>	2.83 </a:t>
            </a:r>
            <a:r>
              <a:rPr lang="en-US" sz="2200" dirty="0">
                <a:latin typeface="Arial" panose="020B0604020202020204" pitchFamily="34" charset="0"/>
                <a:cs typeface="Arial" panose="020B0604020202020204" pitchFamily="34" charset="0"/>
              </a:rPr>
              <a:t>x 10</a:t>
            </a:r>
            <a:r>
              <a:rPr lang="en-US" sz="2200" baseline="30000" dirty="0">
                <a:latin typeface="Arial" panose="020B0604020202020204" pitchFamily="34" charset="0"/>
                <a:cs typeface="Arial" panose="020B0604020202020204" pitchFamily="34" charset="0"/>
              </a:rPr>
              <a:t>5</a:t>
            </a:r>
          </a:p>
          <a:p>
            <a:pPr marL="914400" lvl="1" indent="-512763">
              <a:lnSpc>
                <a:spcPts val="2300"/>
              </a:lnSpc>
              <a:buClr>
                <a:srgbClr val="C00000"/>
              </a:buClr>
              <a:buFont typeface="+mj-lt"/>
              <a:buAutoNum type="alphaLcPeriod"/>
              <a:tabLst>
                <a:tab pos="3090863" algn="l"/>
                <a:tab pos="3548063" algn="l"/>
              </a:tabLst>
            </a:pPr>
            <a:r>
              <a:rPr lang="en-US" sz="2200" dirty="0" smtClean="0">
                <a:latin typeface="Arial" panose="020B0604020202020204" pitchFamily="34" charset="0"/>
                <a:cs typeface="Arial" panose="020B0604020202020204" pitchFamily="34" charset="0"/>
              </a:rPr>
              <a:t>28 300	</a:t>
            </a:r>
            <a:r>
              <a:rPr lang="en-US" sz="2200" b="1" dirty="0" smtClean="0">
                <a:latin typeface="Arial" panose="020B0604020202020204" pitchFamily="34" charset="0"/>
                <a:cs typeface="Arial" panose="020B0604020202020204" pitchFamily="34" charset="0"/>
              </a:rPr>
              <a:t>H</a:t>
            </a:r>
            <a:r>
              <a:rPr lang="en-US" sz="2200" dirty="0" smtClean="0">
                <a:latin typeface="Arial" panose="020B0604020202020204" pitchFamily="34" charset="0"/>
                <a:cs typeface="Arial" panose="020B0604020202020204" pitchFamily="34" charset="0"/>
              </a:rPr>
              <a:t>	2.8 </a:t>
            </a:r>
            <a:r>
              <a:rPr lang="en-US" sz="2200" dirty="0">
                <a:latin typeface="Arial" panose="020B0604020202020204" pitchFamily="34" charset="0"/>
                <a:cs typeface="Arial" panose="020B0604020202020204" pitchFamily="34" charset="0"/>
              </a:rPr>
              <a:t>x 10</a:t>
            </a:r>
            <a:r>
              <a:rPr lang="en-US" sz="2200" baseline="30000" dirty="0">
                <a:latin typeface="Arial" panose="020B0604020202020204" pitchFamily="34" charset="0"/>
                <a:cs typeface="Arial" panose="020B0604020202020204" pitchFamily="34" charset="0"/>
              </a:rPr>
              <a:t>9</a:t>
            </a:r>
            <a:endParaRPr lang="en-US" sz="2200" baseline="30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a:stretch/>
        </p:blipFill>
        <p:spPr>
          <a:xfrm>
            <a:off x="4499992" y="2841322"/>
            <a:ext cx="1008112" cy="1235750"/>
          </a:xfrm>
          <a:prstGeom prst="rect">
            <a:avLst/>
          </a:prstGeom>
          <a:noFill/>
          <a:ln w="9525">
            <a:noFill/>
            <a:miter lim="800000"/>
            <a:headEnd/>
            <a:tailEnd/>
          </a:ln>
          <a:effectLst/>
        </p:spPr>
      </p:pic>
    </p:spTree>
    <p:extLst>
      <p:ext uri="{BB962C8B-B14F-4D97-AF65-F5344CB8AC3E}">
        <p14:creationId xmlns:p14="http://schemas.microsoft.com/office/powerpoint/2010/main" val="144778257"/>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18.3 </a:t>
            </a:r>
            <a:r>
              <a:rPr lang="en-GB" sz="2800" dirty="0" smtClean="0"/>
              <a:t>– </a:t>
            </a:r>
            <a:r>
              <a:rPr lang="en-GB" sz="2800" dirty="0" smtClean="0"/>
              <a:t>Writing Large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149</a:t>
            </a:r>
            <a:endParaRPr lang="en-GB" sz="1400" b="1" dirty="0">
              <a:latin typeface="Calibri" panose="020F0502020204030204" pitchFamily="34" charset="0"/>
            </a:endParaRPr>
          </a:p>
        </p:txBody>
      </p:sp>
      <p:sp>
        <p:nvSpPr>
          <p:cNvPr id="3" name="Rectangle 2"/>
          <p:cNvSpPr/>
          <p:nvPr/>
        </p:nvSpPr>
        <p:spPr>
          <a:xfrm>
            <a:off x="215516" y="1235045"/>
            <a:ext cx="5364596" cy="5093702"/>
          </a:xfrm>
          <a:prstGeom prst="rect">
            <a:avLst/>
          </a:prstGeom>
        </p:spPr>
        <p:txBody>
          <a:bodyPr wrap="square">
            <a:spAutoFit/>
          </a:bodyPr>
          <a:lstStyle/>
          <a:p>
            <a:pPr marL="457200" indent="-457200">
              <a:buClr>
                <a:srgbClr val="C00000"/>
              </a:buClr>
              <a:buFont typeface="+mj-lt"/>
              <a:buAutoNum type="arabicPeriod" startAt="5"/>
              <a:tabLst>
                <a:tab pos="858838" algn="l"/>
                <a:tab pos="2908300" algn="l"/>
                <a:tab pos="3309938" algn="l"/>
              </a:tabLst>
            </a:pPr>
            <a:r>
              <a:rPr lang="en-US" sz="2500" dirty="0">
                <a:latin typeface="Arial" panose="020B0604020202020204" pitchFamily="34" charset="0"/>
                <a:cs typeface="Arial" panose="020B0604020202020204" pitchFamily="34" charset="0"/>
              </a:rPr>
              <a:t>Write each number using standard form.</a:t>
            </a:r>
          </a:p>
          <a:p>
            <a:pPr marL="914400" lvl="1" indent="-457200">
              <a:buClr>
                <a:srgbClr val="C00000"/>
              </a:buClr>
              <a:buFont typeface="+mj-lt"/>
              <a:buAutoNum type="alphaLcPeriod"/>
              <a:tabLst>
                <a:tab pos="858838" algn="l"/>
                <a:tab pos="2908300" algn="l"/>
                <a:tab pos="3309938" algn="l"/>
              </a:tabLst>
            </a:pPr>
            <a:r>
              <a:rPr lang="en-US" sz="2500" dirty="0" smtClean="0">
                <a:latin typeface="Arial" panose="020B0604020202020204" pitchFamily="34" charset="0"/>
                <a:cs typeface="Arial" panose="020B0604020202020204" pitchFamily="34" charset="0"/>
              </a:rPr>
              <a:t>75 000	</a:t>
            </a:r>
            <a:r>
              <a:rPr lang="en-US" sz="2500" dirty="0" smtClean="0">
                <a:solidFill>
                  <a:srgbClr val="C00000"/>
                </a:solidFill>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  240 </a:t>
            </a:r>
            <a:r>
              <a:rPr lang="en-US" sz="2500" dirty="0">
                <a:latin typeface="Arial" panose="020B0604020202020204" pitchFamily="34" charset="0"/>
                <a:cs typeface="Arial" panose="020B0604020202020204" pitchFamily="34" charset="0"/>
              </a:rPr>
              <a:t>000</a:t>
            </a:r>
          </a:p>
          <a:p>
            <a:pPr marL="914400" lvl="1" indent="-457200">
              <a:buClr>
                <a:srgbClr val="C00000"/>
              </a:buClr>
              <a:buFont typeface="+mj-lt"/>
              <a:buAutoNum type="alphaLcPeriod" startAt="3"/>
              <a:tabLst>
                <a:tab pos="858838" algn="l"/>
                <a:tab pos="2908300" algn="l"/>
                <a:tab pos="3309938" algn="l"/>
              </a:tabLst>
            </a:pPr>
            <a:r>
              <a:rPr lang="en-US" sz="2500" dirty="0" smtClean="0">
                <a:latin typeface="Arial" panose="020B0604020202020204" pitchFamily="34" charset="0"/>
                <a:cs typeface="Arial" panose="020B0604020202020204" pitchFamily="34" charset="0"/>
              </a:rPr>
              <a:t>370 000	</a:t>
            </a:r>
            <a:r>
              <a:rPr lang="en-US" sz="2500" dirty="0" smtClean="0">
                <a:solidFill>
                  <a:srgbClr val="C00000"/>
                </a:solidFill>
                <a:latin typeface="Arial" panose="020B0604020202020204" pitchFamily="34" charset="0"/>
                <a:cs typeface="Arial" panose="020B0604020202020204" pitchFamily="34" charset="0"/>
              </a:rPr>
              <a:t>d.</a:t>
            </a:r>
            <a:r>
              <a:rPr lang="en-US" sz="2500" dirty="0" smtClean="0">
                <a:latin typeface="Arial" panose="020B0604020202020204" pitchFamily="34" charset="0"/>
                <a:cs typeface="Arial" panose="020B0604020202020204" pitchFamily="34" charset="0"/>
              </a:rPr>
              <a:t>  4900</a:t>
            </a:r>
            <a:endParaRPr lang="en-US" sz="25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5"/>
              <a:tabLst>
                <a:tab pos="858838" algn="l"/>
                <a:tab pos="2908300" algn="l"/>
                <a:tab pos="3309938" algn="l"/>
              </a:tabLst>
            </a:pPr>
            <a:r>
              <a:rPr lang="en-US" sz="2500" dirty="0" smtClean="0">
                <a:latin typeface="Arial" panose="020B0604020202020204" pitchFamily="34" charset="0"/>
                <a:cs typeface="Arial" panose="020B0604020202020204" pitchFamily="34" charset="0"/>
              </a:rPr>
              <a:t>8 </a:t>
            </a:r>
            <a:r>
              <a:rPr lang="en-US" sz="2500" dirty="0">
                <a:latin typeface="Arial" panose="020B0604020202020204" pitchFamily="34" charset="0"/>
                <a:cs typeface="Arial" panose="020B0604020202020204" pitchFamily="34" charset="0"/>
              </a:rPr>
              <a:t>630 000 </a:t>
            </a:r>
            <a:r>
              <a:rPr lang="en-US" sz="2500" dirty="0" smtClean="0">
                <a:latin typeface="Arial" panose="020B0604020202020204" pitchFamily="34" charset="0"/>
                <a:cs typeface="Arial" panose="020B0604020202020204" pitchFamily="34" charset="0"/>
              </a:rPr>
              <a:t>	f.   27 </a:t>
            </a:r>
            <a:r>
              <a:rPr lang="en-US" sz="2500" dirty="0">
                <a:latin typeface="Arial" panose="020B0604020202020204" pitchFamily="34" charset="0"/>
                <a:cs typeface="Arial" panose="020B0604020202020204" pitchFamily="34" charset="0"/>
              </a:rPr>
              <a:t>410 000</a:t>
            </a:r>
          </a:p>
          <a:p>
            <a:pPr marL="914400" lvl="1" indent="-457200">
              <a:buClr>
                <a:srgbClr val="C00000"/>
              </a:buClr>
              <a:buFont typeface="+mj-lt"/>
              <a:buAutoNum type="alphaLcPeriod" startAt="7"/>
              <a:tabLst>
                <a:tab pos="858838" algn="l"/>
                <a:tab pos="2908300" algn="l"/>
                <a:tab pos="3309938" algn="l"/>
              </a:tabLst>
            </a:pPr>
            <a:r>
              <a:rPr lang="en-US" sz="2500" dirty="0" smtClean="0">
                <a:latin typeface="Arial" panose="020B0604020202020204" pitchFamily="34" charset="0"/>
                <a:cs typeface="Arial" panose="020B0604020202020204" pitchFamily="34" charset="0"/>
              </a:rPr>
              <a:t>903 </a:t>
            </a:r>
            <a:r>
              <a:rPr lang="en-US" sz="2500" dirty="0">
                <a:latin typeface="Arial" panose="020B0604020202020204" pitchFamily="34" charset="0"/>
                <a:cs typeface="Arial" panose="020B0604020202020204" pitchFamily="34" charset="0"/>
              </a:rPr>
              <a:t>000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h.</a:t>
            </a:r>
            <a:r>
              <a:rPr lang="en-US" sz="2500" dirty="0" smtClean="0">
                <a:latin typeface="Arial" panose="020B0604020202020204" pitchFamily="34" charset="0"/>
                <a:cs typeface="Arial" panose="020B0604020202020204" pitchFamily="34" charset="0"/>
              </a:rPr>
              <a:t>  325 </a:t>
            </a:r>
            <a:r>
              <a:rPr lang="en-US" sz="2500" dirty="0">
                <a:latin typeface="Arial" panose="020B0604020202020204" pitchFamily="34" charset="0"/>
                <a:cs typeface="Arial" panose="020B0604020202020204" pitchFamily="34" charset="0"/>
              </a:rPr>
              <a:t>million</a:t>
            </a:r>
          </a:p>
          <a:p>
            <a:pPr marL="401638" indent="-401638">
              <a:buClr>
                <a:srgbClr val="C00000"/>
              </a:buClr>
              <a:buFont typeface="+mj-lt"/>
              <a:buAutoNum type="arabicPeriod" startAt="5"/>
              <a:tabLst>
                <a:tab pos="858838" algn="l"/>
                <a:tab pos="2908300" algn="l"/>
                <a:tab pos="3309938" algn="l"/>
              </a:tabLst>
            </a:pPr>
            <a:r>
              <a:rPr lang="en-US" sz="2500" dirty="0">
                <a:latin typeface="Arial" panose="020B0604020202020204" pitchFamily="34" charset="0"/>
                <a:cs typeface="Arial" panose="020B0604020202020204" pitchFamily="34" charset="0"/>
              </a:rPr>
              <a:t>Jason uses a calculator to work out 94 500 x 370 </a:t>
            </a:r>
            <a:r>
              <a:rPr lang="en-US" sz="2500" dirty="0" smtClean="0">
                <a:latin typeface="Arial" panose="020B0604020202020204" pitchFamily="34" charset="0"/>
                <a:cs typeface="Arial" panose="020B0604020202020204" pitchFamily="34" charset="0"/>
              </a:rPr>
              <a:t>000.</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His </a:t>
            </a:r>
            <a:r>
              <a:rPr lang="en-US" sz="2500" dirty="0">
                <a:latin typeface="Arial" panose="020B0604020202020204" pitchFamily="34" charset="0"/>
                <a:cs typeface="Arial" panose="020B0604020202020204" pitchFamily="34" charset="0"/>
              </a:rPr>
              <a:t>calculator gives the </a:t>
            </a:r>
            <a:r>
              <a:rPr lang="en-US" sz="2500" dirty="0" smtClean="0">
                <a:latin typeface="Arial" panose="020B0604020202020204" pitchFamily="34" charset="0"/>
                <a:cs typeface="Arial" panose="020B0604020202020204" pitchFamily="34" charset="0"/>
              </a:rPr>
              <a:t>answer</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Write </a:t>
            </a:r>
            <a:r>
              <a:rPr lang="en-US" sz="2500" dirty="0">
                <a:latin typeface="Arial" panose="020B0604020202020204" pitchFamily="34" charset="0"/>
                <a:cs typeface="Arial" panose="020B0604020202020204" pitchFamily="34" charset="0"/>
              </a:rPr>
              <a:t>this number as an ordinary number.</a:t>
            </a:r>
            <a:endParaRPr lang="en-US" sz="2500" baseline="30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2" name="Rounded Rectangle 1"/>
          <p:cNvSpPr/>
          <p:nvPr/>
        </p:nvSpPr>
        <p:spPr>
          <a:xfrm>
            <a:off x="1853698" y="4797152"/>
            <a:ext cx="2088232" cy="576064"/>
          </a:xfrm>
          <a:prstGeom prst="roundRect">
            <a:avLst/>
          </a:prstGeom>
          <a:gradFill flip="none" rotWithShape="1">
            <a:gsLst>
              <a:gs pos="0">
                <a:srgbClr val="92D050"/>
              </a:gs>
              <a:gs pos="59000">
                <a:schemeClr val="accent3">
                  <a:lumMod val="40000"/>
                  <a:lumOff val="60000"/>
                </a:schemeClr>
              </a:gs>
              <a:gs pos="100000">
                <a:schemeClr val="accent3">
                  <a:lumMod val="20000"/>
                  <a:lumOff val="8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anose="020B0604020202020204" pitchFamily="34" charset="0"/>
                <a:cs typeface="Arial" panose="020B0604020202020204" pitchFamily="34" charset="0"/>
              </a:rPr>
              <a:t>3.4965 x 10</a:t>
            </a:r>
            <a:r>
              <a:rPr lang="en-US" sz="2400" baseline="30000" dirty="0" smtClean="0">
                <a:solidFill>
                  <a:schemeClr val="tx1"/>
                </a:solidFill>
                <a:latin typeface="Arial" panose="020B0604020202020204" pitchFamily="34" charset="0"/>
                <a:cs typeface="Arial" panose="020B0604020202020204" pitchFamily="34" charset="0"/>
              </a:rPr>
              <a:t>11</a:t>
            </a:r>
            <a:endParaRPr lang="en-US" sz="24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518536"/>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18.3 </a:t>
            </a:r>
            <a:r>
              <a:rPr lang="en-GB" sz="2800" dirty="0" smtClean="0"/>
              <a:t>– </a:t>
            </a:r>
            <a:r>
              <a:rPr lang="en-GB" sz="2800" dirty="0" smtClean="0"/>
              <a:t>Writing Large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149</a:t>
            </a:r>
            <a:endParaRPr lang="en-GB" sz="1400" b="1" dirty="0">
              <a:latin typeface="Calibri" panose="020F0502020204030204" pitchFamily="34" charset="0"/>
            </a:endParaRPr>
          </a:p>
        </p:txBody>
      </p:sp>
      <p:sp>
        <p:nvSpPr>
          <p:cNvPr id="3" name="Rectangle 2"/>
          <p:cNvSpPr/>
          <p:nvPr/>
        </p:nvSpPr>
        <p:spPr>
          <a:xfrm>
            <a:off x="215516" y="1235045"/>
            <a:ext cx="5364596" cy="5693866"/>
          </a:xfrm>
          <a:prstGeom prst="rect">
            <a:avLst/>
          </a:prstGeom>
        </p:spPr>
        <p:txBody>
          <a:bodyPr wrap="square">
            <a:spAutoFit/>
          </a:bodyPr>
          <a:lstStyle/>
          <a:p>
            <a:pPr marL="514350" indent="-514350">
              <a:buClr>
                <a:srgbClr val="C00000"/>
              </a:buClr>
              <a:buFont typeface="+mj-lt"/>
              <a:buAutoNum type="arabicPeriod" startAt="7"/>
              <a:tabLst>
                <a:tab pos="858838" algn="l"/>
                <a:tab pos="2908300" algn="l"/>
                <a:tab pos="3309938" algn="l"/>
              </a:tabLst>
            </a:pPr>
            <a:r>
              <a:rPr lang="en-US" sz="2800" b="1" dirty="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These numbers are not written correctly in standard </a:t>
            </a:r>
            <a:r>
              <a:rPr lang="en-US" sz="2800" dirty="0" smtClean="0">
                <a:latin typeface="Arial" panose="020B0604020202020204" pitchFamily="34" charset="0"/>
                <a:cs typeface="Arial" panose="020B0604020202020204" pitchFamily="34" charset="0"/>
              </a:rPr>
              <a:t>form.</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them in standard form, </a:t>
            </a:r>
            <a:endParaRPr lang="en-US" sz="28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8838" algn="l"/>
                <a:tab pos="2908300" algn="l"/>
                <a:tab pos="3309938" algn="l"/>
              </a:tabLst>
            </a:pPr>
            <a:r>
              <a:rPr lang="en-US" sz="2800" dirty="0" smtClean="0">
                <a:latin typeface="Arial" panose="020B0604020202020204" pitchFamily="34" charset="0"/>
                <a:cs typeface="Arial" panose="020B0604020202020204" pitchFamily="34" charset="0"/>
              </a:rPr>
              <a:t>44 x 10</a:t>
            </a:r>
            <a:r>
              <a:rPr lang="en-US" sz="2800" baseline="30000" dirty="0" smtClean="0">
                <a:latin typeface="Arial" panose="020B0604020202020204" pitchFamily="34" charset="0"/>
                <a:cs typeface="Arial" panose="020B0604020202020204" pitchFamily="34" charset="0"/>
              </a:rPr>
              <a:t>4</a:t>
            </a:r>
            <a:r>
              <a:rPr lang="en-US" sz="2800" dirty="0" smtClean="0">
                <a:latin typeface="Arial" panose="020B0604020202020204" pitchFamily="34" charset="0"/>
                <a:cs typeface="Arial" panose="020B0604020202020204" pitchFamily="34" charset="0"/>
              </a:rPr>
              <a:t> 	b.  31 x 10</a:t>
            </a:r>
            <a:r>
              <a:rPr lang="en-US" sz="2800" baseline="30000" dirty="0" smtClean="0">
                <a:latin typeface="Arial" panose="020B0604020202020204" pitchFamily="34" charset="0"/>
                <a:cs typeface="Arial" panose="020B0604020202020204" pitchFamily="34" charset="0"/>
              </a:rPr>
              <a:t>6</a:t>
            </a:r>
            <a:r>
              <a:rPr lang="en-US" sz="28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startAt="3"/>
              <a:tabLst>
                <a:tab pos="858838" algn="l"/>
                <a:tab pos="2908300" algn="l"/>
                <a:tab pos="3309938" algn="l"/>
              </a:tabLst>
            </a:pPr>
            <a:r>
              <a:rPr lang="en-US" sz="2800" dirty="0" smtClean="0">
                <a:latin typeface="Arial" panose="020B0604020202020204" pitchFamily="34" charset="0"/>
                <a:cs typeface="Arial" panose="020B0604020202020204" pitchFamily="34" charset="0"/>
              </a:rPr>
              <a:t>12.5 x 10</a:t>
            </a:r>
            <a:r>
              <a:rPr lang="en-US" sz="2800" baseline="30000" dirty="0" smtClean="0">
                <a:latin typeface="Arial" panose="020B0604020202020204" pitchFamily="34" charset="0"/>
                <a:cs typeface="Arial" panose="020B0604020202020204" pitchFamily="34" charset="0"/>
              </a:rPr>
              <a:t>2	</a:t>
            </a:r>
            <a:r>
              <a:rPr lang="en-US" sz="2800" dirty="0" smtClean="0">
                <a:latin typeface="Arial" panose="020B0604020202020204" pitchFamily="34" charset="0"/>
                <a:cs typeface="Arial" panose="020B0604020202020204" pitchFamily="34" charset="0"/>
              </a:rPr>
              <a:t>d.  0.8 x 10</a:t>
            </a:r>
            <a:r>
              <a:rPr lang="en-US" sz="2800" baseline="30000" dirty="0" smtClean="0">
                <a:latin typeface="Arial" panose="020B0604020202020204" pitchFamily="34" charset="0"/>
                <a:cs typeface="Arial" panose="020B0604020202020204" pitchFamily="34" charset="0"/>
              </a:rPr>
              <a:t>7</a:t>
            </a:r>
            <a:r>
              <a:rPr lang="en-US" sz="28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startAt="5"/>
              <a:tabLst>
                <a:tab pos="858838" algn="l"/>
                <a:tab pos="2908300" algn="l"/>
                <a:tab pos="3309938" algn="l"/>
              </a:tabLst>
            </a:pPr>
            <a:r>
              <a:rPr lang="en-US" sz="2800" dirty="0" smtClean="0">
                <a:latin typeface="Arial" panose="020B0604020202020204" pitchFamily="34" charset="0"/>
                <a:cs typeface="Arial" panose="020B0604020202020204" pitchFamily="34" charset="0"/>
              </a:rPr>
              <a:t>0.29 x 10</a:t>
            </a:r>
            <a:r>
              <a:rPr lang="en-US" sz="2800" baseline="30000" dirty="0" smtClean="0">
                <a:latin typeface="Arial" panose="020B0604020202020204" pitchFamily="34" charset="0"/>
                <a:cs typeface="Arial" panose="020B0604020202020204" pitchFamily="34" charset="0"/>
              </a:rPr>
              <a:t>5</a:t>
            </a:r>
            <a:r>
              <a:rPr lang="en-US" sz="2800" dirty="0" smtClean="0">
                <a:latin typeface="Arial" panose="020B0604020202020204" pitchFamily="34" charset="0"/>
                <a:cs typeface="Arial" panose="020B0604020202020204" pitchFamily="34" charset="0"/>
              </a:rPr>
              <a:t> 	f.   20.8 x 10</a:t>
            </a:r>
            <a:r>
              <a:rPr lang="en-US" sz="2800" baseline="30000" dirty="0" smtClean="0">
                <a:latin typeface="Arial" panose="020B0604020202020204" pitchFamily="34" charset="0"/>
                <a:cs typeface="Arial" panose="020B0604020202020204" pitchFamily="34" charset="0"/>
              </a:rPr>
              <a:t>4</a:t>
            </a:r>
            <a:r>
              <a:rPr lang="en-US" sz="2800" baseline="30000" dirty="0">
                <a:latin typeface="Arial" panose="020B0604020202020204" pitchFamily="34" charset="0"/>
                <a:cs typeface="Arial" panose="020B0604020202020204" pitchFamily="34" charset="0"/>
              </a:rPr>
              <a:t/>
            </a:r>
            <a:br>
              <a:rPr lang="en-US" sz="2800" baseline="30000" dirty="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endParaRPr lang="en-US" sz="1200" baseline="300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9"/>
              <a:tabLst>
                <a:tab pos="858838" algn="l"/>
                <a:tab pos="2908300" algn="l"/>
                <a:tab pos="3309938"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quadrillion is 1015. Write 1 quadrillion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858838" algn="l"/>
                <a:tab pos="2908300" algn="l"/>
                <a:tab pos="3309938" algn="l"/>
              </a:tabLst>
            </a:pPr>
            <a:r>
              <a:rPr lang="en-US" sz="2800" dirty="0" smtClean="0">
                <a:latin typeface="Arial" panose="020B0604020202020204" pitchFamily="34" charset="0"/>
                <a:cs typeface="Arial" panose="020B0604020202020204" pitchFamily="34" charset="0"/>
              </a:rPr>
              <a:t>as </a:t>
            </a:r>
            <a:r>
              <a:rPr lang="en-US" sz="2800" dirty="0">
                <a:latin typeface="Arial" panose="020B0604020202020204" pitchFamily="34" charset="0"/>
                <a:cs typeface="Arial" panose="020B0604020202020204" pitchFamily="34" charset="0"/>
              </a:rPr>
              <a:t>an ordinary number</a:t>
            </a:r>
          </a:p>
          <a:p>
            <a:pPr marL="971550" lvl="1" indent="-514350">
              <a:buClr>
                <a:srgbClr val="C00000"/>
              </a:buClr>
              <a:buFont typeface="+mj-lt"/>
              <a:buAutoNum type="alphaLcPeriod"/>
              <a:tabLst>
                <a:tab pos="858838" algn="l"/>
                <a:tab pos="2908300" algn="l"/>
                <a:tab pos="3309938" algn="l"/>
              </a:tabLst>
            </a:pPr>
            <a:r>
              <a:rPr lang="en-US" sz="2800" dirty="0" smtClean="0">
                <a:latin typeface="Arial" panose="020B0604020202020204" pitchFamily="34" charset="0"/>
                <a:cs typeface="Arial" panose="020B0604020202020204" pitchFamily="34" charset="0"/>
              </a:rPr>
              <a:t>in </a:t>
            </a:r>
            <a:r>
              <a:rPr lang="en-US" sz="2800" dirty="0">
                <a:latin typeface="Arial" panose="020B0604020202020204" pitchFamily="34" charset="0"/>
                <a:cs typeface="Arial" panose="020B0604020202020204" pitchFamily="34" charset="0"/>
              </a:rPr>
              <a:t>standard form.</a:t>
            </a:r>
            <a:endParaRPr lang="en-US" sz="28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7" name="Rectangle 6"/>
          <p:cNvSpPr/>
          <p:nvPr/>
        </p:nvSpPr>
        <p:spPr>
          <a:xfrm flipH="1">
            <a:off x="251520" y="4407495"/>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Q7a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44 x 10</a:t>
            </a:r>
            <a:r>
              <a:rPr lang="en-US" sz="2400" baseline="30000" dirty="0">
                <a:solidFill>
                  <a:schemeClr val="tx1"/>
                </a:solidFill>
                <a:latin typeface="Arial" panose="020B0604020202020204" pitchFamily="34" charset="0"/>
                <a:cs typeface="Arial" panose="020B0604020202020204" pitchFamily="34" charset="0"/>
              </a:rPr>
              <a:t>4</a:t>
            </a:r>
            <a:r>
              <a:rPr lang="en-US" sz="2400" dirty="0">
                <a:solidFill>
                  <a:schemeClr val="tx1"/>
                </a:solidFill>
                <a:latin typeface="Arial" panose="020B0604020202020204" pitchFamily="34" charset="0"/>
                <a:cs typeface="Arial" panose="020B0604020202020204" pitchFamily="34" charset="0"/>
              </a:rPr>
              <a:t> = 4.4 x 10 x 10</a:t>
            </a:r>
            <a:r>
              <a:rPr lang="en-US" sz="2400" baseline="30000" dirty="0">
                <a:solidFill>
                  <a:schemeClr val="tx1"/>
                </a:solidFill>
                <a:latin typeface="Arial" panose="020B0604020202020204" pitchFamily="34" charset="0"/>
                <a:cs typeface="Arial" panose="020B0604020202020204" pitchFamily="34" charset="0"/>
              </a:rPr>
              <a:t>4</a:t>
            </a:r>
            <a:endParaRPr lang="en-US" sz="24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019169"/>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18.3 </a:t>
            </a:r>
            <a:r>
              <a:rPr lang="en-GB" sz="2800" dirty="0" smtClean="0"/>
              <a:t>– </a:t>
            </a:r>
            <a:r>
              <a:rPr lang="en-GB" sz="2800" dirty="0" smtClean="0"/>
              <a:t>Writing Large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149</a:t>
            </a:r>
            <a:endParaRPr lang="en-GB" sz="1400" b="1" dirty="0">
              <a:latin typeface="Calibri" panose="020F0502020204030204" pitchFamily="34" charset="0"/>
            </a:endParaRPr>
          </a:p>
        </p:txBody>
      </p:sp>
      <p:sp>
        <p:nvSpPr>
          <p:cNvPr id="3" name="Rectangle 2"/>
          <p:cNvSpPr/>
          <p:nvPr/>
        </p:nvSpPr>
        <p:spPr>
          <a:xfrm>
            <a:off x="215516" y="1253073"/>
            <a:ext cx="5364596" cy="5509200"/>
          </a:xfrm>
          <a:prstGeom prst="rect">
            <a:avLst/>
          </a:prstGeom>
        </p:spPr>
        <p:txBody>
          <a:bodyPr wrap="square">
            <a:spAutoFit/>
          </a:bodyPr>
          <a:lstStyle/>
          <a:p>
            <a:pPr marL="514350" indent="-514350">
              <a:buClr>
                <a:srgbClr val="C00000"/>
              </a:buClr>
              <a:buFont typeface="+mj-lt"/>
              <a:buAutoNum type="arabicPeriod" startAt="8"/>
              <a:tabLst>
                <a:tab pos="858838" algn="l"/>
                <a:tab pos="2908300" algn="l"/>
                <a:tab pos="3309938" algn="l"/>
              </a:tabLst>
            </a:pPr>
            <a:r>
              <a:rPr lang="en-US" sz="2200" b="1" dirty="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The table shows the populations of eight Asian countries in 2014 (rounded to the nearest million</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Write each population in standard form.</a:t>
            </a:r>
            <a:endParaRPr lang="en-US" sz="22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102480512"/>
              </p:ext>
            </p:extLst>
          </p:nvPr>
        </p:nvGraphicFramePr>
        <p:xfrm>
          <a:off x="323528" y="2420888"/>
          <a:ext cx="5112568" cy="3429000"/>
        </p:xfrm>
        <a:graphic>
          <a:graphicData uri="http://schemas.openxmlformats.org/drawingml/2006/table">
            <a:tbl>
              <a:tblPr firstRow="1" bandRow="1">
                <a:tableStyleId>{5C22544A-7EE6-4342-B048-85BDC9FD1C3A}</a:tableStyleId>
              </a:tblPr>
              <a:tblGrid>
                <a:gridCol w="2556284"/>
                <a:gridCol w="2556284"/>
              </a:tblGrid>
              <a:tr h="370840">
                <a:tc>
                  <a:txBody>
                    <a:bodyPr/>
                    <a:lstStyle/>
                    <a:p>
                      <a:r>
                        <a:rPr lang="en-US" sz="1900" dirty="0" smtClean="0"/>
                        <a:t>Country</a:t>
                      </a:r>
                      <a:endParaRPr lang="en-US" sz="1900" dirty="0"/>
                    </a:p>
                  </a:txBody>
                  <a:tcPr/>
                </a:tc>
                <a:tc>
                  <a:txBody>
                    <a:bodyPr/>
                    <a:lstStyle/>
                    <a:p>
                      <a:r>
                        <a:rPr lang="en-US" sz="1900" dirty="0" smtClean="0"/>
                        <a:t>Population</a:t>
                      </a:r>
                      <a:endParaRPr lang="en-US" sz="1900" dirty="0"/>
                    </a:p>
                  </a:txBody>
                  <a:tcPr/>
                </a:tc>
              </a:tr>
              <a:tr h="370840">
                <a:tc>
                  <a:txBody>
                    <a:bodyPr/>
                    <a:lstStyle/>
                    <a:p>
                      <a:r>
                        <a:rPr lang="en-US" sz="1900" dirty="0" smtClean="0"/>
                        <a:t>China</a:t>
                      </a:r>
                      <a:endParaRPr lang="en-US" sz="1900" dirty="0"/>
                    </a:p>
                  </a:txBody>
                  <a:tcPr/>
                </a:tc>
                <a:tc>
                  <a:txBody>
                    <a:bodyPr/>
                    <a:lstStyle/>
                    <a:p>
                      <a:pPr algn="r"/>
                      <a:r>
                        <a:rPr lang="en-US" sz="1900" dirty="0" smtClean="0"/>
                        <a:t>1 394 000 000</a:t>
                      </a:r>
                      <a:endParaRPr lang="en-US" sz="1900" dirty="0"/>
                    </a:p>
                  </a:txBody>
                  <a:tcPr/>
                </a:tc>
              </a:tr>
              <a:tr h="370840">
                <a:tc>
                  <a:txBody>
                    <a:bodyPr/>
                    <a:lstStyle/>
                    <a:p>
                      <a:r>
                        <a:rPr lang="en-US" sz="1900" dirty="0" smtClean="0"/>
                        <a:t>India</a:t>
                      </a:r>
                      <a:endParaRPr lang="en-US" sz="1900" dirty="0"/>
                    </a:p>
                  </a:txBody>
                  <a:tcPr/>
                </a:tc>
                <a:tc>
                  <a:txBody>
                    <a:bodyPr/>
                    <a:lstStyle/>
                    <a:p>
                      <a:pPr algn="r"/>
                      <a:r>
                        <a:rPr lang="en-US" sz="1900" dirty="0" smtClean="0"/>
                        <a:t>1 267 000 000</a:t>
                      </a:r>
                      <a:endParaRPr lang="en-US" sz="1900" dirty="0"/>
                    </a:p>
                  </a:txBody>
                  <a:tcPr/>
                </a:tc>
              </a:tr>
              <a:tr h="370840">
                <a:tc>
                  <a:txBody>
                    <a:bodyPr/>
                    <a:lstStyle/>
                    <a:p>
                      <a:r>
                        <a:rPr lang="en-US" sz="1900" dirty="0" smtClean="0"/>
                        <a:t>Indonesia</a:t>
                      </a:r>
                      <a:endParaRPr lang="en-US" sz="1900" dirty="0"/>
                    </a:p>
                  </a:txBody>
                  <a:tcPr/>
                </a:tc>
                <a:tc>
                  <a:txBody>
                    <a:bodyPr/>
                    <a:lstStyle/>
                    <a:p>
                      <a:pPr algn="r"/>
                      <a:r>
                        <a:rPr lang="en-US" sz="1900" dirty="0" smtClean="0"/>
                        <a:t>253 000 000</a:t>
                      </a:r>
                      <a:endParaRPr lang="en-US" sz="1900" dirty="0"/>
                    </a:p>
                  </a:txBody>
                  <a:tcPr/>
                </a:tc>
              </a:tr>
              <a:tr h="370840">
                <a:tc>
                  <a:txBody>
                    <a:bodyPr/>
                    <a:lstStyle/>
                    <a:p>
                      <a:r>
                        <a:rPr lang="en-US" sz="1900" dirty="0" smtClean="0"/>
                        <a:t>Pakistan</a:t>
                      </a:r>
                      <a:endParaRPr lang="en-US" sz="1900" dirty="0"/>
                    </a:p>
                  </a:txBody>
                  <a:tcPr/>
                </a:tc>
                <a:tc>
                  <a:txBody>
                    <a:bodyPr/>
                    <a:lstStyle/>
                    <a:p>
                      <a:pPr algn="r"/>
                      <a:r>
                        <a:rPr lang="en-US" sz="1900" dirty="0" smtClean="0"/>
                        <a:t>185 000 000</a:t>
                      </a:r>
                      <a:endParaRPr lang="en-US" sz="1900" dirty="0"/>
                    </a:p>
                  </a:txBody>
                  <a:tcPr/>
                </a:tc>
              </a:tr>
              <a:tr h="370840">
                <a:tc>
                  <a:txBody>
                    <a:bodyPr/>
                    <a:lstStyle/>
                    <a:p>
                      <a:r>
                        <a:rPr lang="en-US" sz="1900" dirty="0" smtClean="0"/>
                        <a:t>Philippines</a:t>
                      </a:r>
                      <a:endParaRPr lang="en-US" sz="1900" dirty="0"/>
                    </a:p>
                  </a:txBody>
                  <a:tcPr/>
                </a:tc>
                <a:tc>
                  <a:txBody>
                    <a:bodyPr/>
                    <a:lstStyle/>
                    <a:p>
                      <a:pPr algn="r"/>
                      <a:r>
                        <a:rPr lang="en-US" sz="1900" dirty="0" smtClean="0"/>
                        <a:t>101 000 000</a:t>
                      </a:r>
                      <a:endParaRPr lang="en-US" sz="1900" dirty="0"/>
                    </a:p>
                  </a:txBody>
                  <a:tcPr/>
                </a:tc>
              </a:tr>
              <a:tr h="370840">
                <a:tc>
                  <a:txBody>
                    <a:bodyPr/>
                    <a:lstStyle/>
                    <a:p>
                      <a:r>
                        <a:rPr lang="en-US" sz="1900" dirty="0" smtClean="0"/>
                        <a:t>Iran</a:t>
                      </a:r>
                      <a:endParaRPr lang="en-US" sz="1900" dirty="0"/>
                    </a:p>
                  </a:txBody>
                  <a:tcPr/>
                </a:tc>
                <a:tc>
                  <a:txBody>
                    <a:bodyPr/>
                    <a:lstStyle/>
                    <a:p>
                      <a:pPr algn="r"/>
                      <a:r>
                        <a:rPr lang="en-US" sz="1900" dirty="0" smtClean="0"/>
                        <a:t>78 000 000</a:t>
                      </a:r>
                      <a:endParaRPr lang="en-US" sz="1900" dirty="0"/>
                    </a:p>
                  </a:txBody>
                  <a:tcPr/>
                </a:tc>
              </a:tr>
              <a:tr h="370840">
                <a:tc>
                  <a:txBody>
                    <a:bodyPr/>
                    <a:lstStyle/>
                    <a:p>
                      <a:r>
                        <a:rPr lang="en-US" sz="1900" dirty="0" smtClean="0"/>
                        <a:t>Thailand</a:t>
                      </a:r>
                      <a:endParaRPr lang="en-US" sz="1900" dirty="0"/>
                    </a:p>
                  </a:txBody>
                  <a:tcPr/>
                </a:tc>
                <a:tc>
                  <a:txBody>
                    <a:bodyPr/>
                    <a:lstStyle/>
                    <a:p>
                      <a:pPr algn="r"/>
                      <a:r>
                        <a:rPr lang="en-US" sz="1900" dirty="0" smtClean="0"/>
                        <a:t>67 000 000</a:t>
                      </a:r>
                      <a:endParaRPr lang="en-US" sz="1900" dirty="0"/>
                    </a:p>
                  </a:txBody>
                  <a:tcPr/>
                </a:tc>
              </a:tr>
              <a:tr h="370840">
                <a:tc>
                  <a:txBody>
                    <a:bodyPr/>
                    <a:lstStyle/>
                    <a:p>
                      <a:r>
                        <a:rPr lang="en-US" sz="1900" dirty="0" smtClean="0"/>
                        <a:t>Singapore</a:t>
                      </a:r>
                      <a:endParaRPr lang="en-US" sz="1900" dirty="0"/>
                    </a:p>
                  </a:txBody>
                  <a:tcPr/>
                </a:tc>
                <a:tc>
                  <a:txBody>
                    <a:bodyPr/>
                    <a:lstStyle/>
                    <a:p>
                      <a:pPr algn="r"/>
                      <a:r>
                        <a:rPr lang="en-US" sz="1900" dirty="0" smtClean="0"/>
                        <a:t>6 000 000</a:t>
                      </a:r>
                      <a:endParaRPr lang="en-US" sz="1900" dirty="0"/>
                    </a:p>
                  </a:txBody>
                  <a:tcPr/>
                </a:tc>
              </a:tr>
            </a:tbl>
          </a:graphicData>
        </a:graphic>
      </p:graphicFrame>
    </p:spTree>
    <p:extLst>
      <p:ext uri="{BB962C8B-B14F-4D97-AF65-F5344CB8AC3E}">
        <p14:creationId xmlns:p14="http://schemas.microsoft.com/office/powerpoint/2010/main" val="1849288493"/>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18.3 </a:t>
            </a:r>
            <a:r>
              <a:rPr lang="en-GB" sz="2800" dirty="0" smtClean="0"/>
              <a:t>– </a:t>
            </a:r>
            <a:r>
              <a:rPr lang="en-GB" sz="2800" dirty="0" smtClean="0"/>
              <a:t>Writing Large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149</a:t>
            </a:r>
            <a:endParaRPr lang="en-GB" sz="1400" b="1" dirty="0">
              <a:latin typeface="Calibri" panose="020F0502020204030204" pitchFamily="34" charset="0"/>
            </a:endParaRPr>
          </a:p>
        </p:txBody>
      </p:sp>
      <p:sp>
        <p:nvSpPr>
          <p:cNvPr id="3" name="Rectangle 2"/>
          <p:cNvSpPr/>
          <p:nvPr/>
        </p:nvSpPr>
        <p:spPr>
          <a:xfrm>
            <a:off x="215516" y="1253073"/>
            <a:ext cx="5364596" cy="5386090"/>
          </a:xfrm>
          <a:prstGeom prst="rect">
            <a:avLst/>
          </a:prstGeom>
        </p:spPr>
        <p:txBody>
          <a:bodyPr wrap="square">
            <a:spAutoFit/>
          </a:bodyPr>
          <a:lstStyle/>
          <a:p>
            <a:pPr marL="514350" indent="-514350">
              <a:buClr>
                <a:srgbClr val="C00000"/>
              </a:buClr>
              <a:buFont typeface="+mj-lt"/>
              <a:buAutoNum type="arabicPeriod" startAt="10"/>
              <a:tabLst>
                <a:tab pos="858838" algn="l"/>
                <a:tab pos="2908300" algn="l"/>
                <a:tab pos="3309938" algn="l"/>
              </a:tabLst>
            </a:pPr>
            <a:r>
              <a:rPr lang="en-US" sz="2400" dirty="0">
                <a:latin typeface="Arial" panose="020B0604020202020204" pitchFamily="34" charset="0"/>
                <a:cs typeface="Arial" panose="020B0604020202020204" pitchFamily="34" charset="0"/>
              </a:rPr>
              <a:t>The table shows the meaning of prefixes for large numbers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Write the following measurements in standard form, </a:t>
            </a:r>
            <a:endParaRPr lang="en-US" sz="2400" dirty="0" smtClean="0">
              <a:latin typeface="Arial" panose="020B0604020202020204" pitchFamily="34" charset="0"/>
              <a:cs typeface="Arial" panose="020B0604020202020204" pitchFamily="34" charset="0"/>
            </a:endParaRPr>
          </a:p>
          <a:p>
            <a:pPr marL="971550" lvl="1" indent="-457200">
              <a:buClr>
                <a:srgbClr val="C00000"/>
              </a:buClr>
              <a:buFont typeface="+mj-lt"/>
              <a:buAutoNum type="alphaLcPeriod"/>
              <a:tabLst>
                <a:tab pos="858838" algn="l"/>
                <a:tab pos="2908300" algn="l"/>
                <a:tab pos="3309938" algn="l"/>
              </a:tabLst>
            </a:pPr>
            <a:r>
              <a:rPr lang="en-US" sz="2400" dirty="0" smtClean="0">
                <a:latin typeface="Arial" panose="020B0604020202020204" pitchFamily="34" charset="0"/>
                <a:cs typeface="Arial" panose="020B0604020202020204" pitchFamily="34" charset="0"/>
              </a:rPr>
              <a:t>9 </a:t>
            </a:r>
            <a:r>
              <a:rPr lang="en-US" sz="2400" dirty="0" err="1">
                <a:latin typeface="Arial" panose="020B0604020202020204" pitchFamily="34" charset="0"/>
                <a:cs typeface="Arial" panose="020B0604020202020204" pitchFamily="34" charset="0"/>
              </a:rPr>
              <a:t>megagrams</a:t>
            </a:r>
            <a:r>
              <a:rPr lang="en-US" sz="2400" dirty="0">
                <a:latin typeface="Arial" panose="020B0604020202020204" pitchFamily="34" charset="0"/>
                <a:cs typeface="Arial" panose="020B0604020202020204" pitchFamily="34" charset="0"/>
              </a:rPr>
              <a:t> in grams </a:t>
            </a:r>
            <a:endParaRPr lang="en-US" sz="2400" dirty="0" smtClean="0">
              <a:latin typeface="Arial" panose="020B0604020202020204" pitchFamily="34" charset="0"/>
              <a:cs typeface="Arial" panose="020B0604020202020204" pitchFamily="34" charset="0"/>
            </a:endParaRPr>
          </a:p>
          <a:p>
            <a:pPr marL="971550" lvl="1" indent="-457200">
              <a:buClr>
                <a:srgbClr val="C00000"/>
              </a:buClr>
              <a:buFont typeface="+mj-lt"/>
              <a:buAutoNum type="alphaLcPeriod"/>
              <a:tabLst>
                <a:tab pos="858838" algn="l"/>
                <a:tab pos="2908300" algn="l"/>
                <a:tab pos="3309938" algn="l"/>
              </a:tabLst>
            </a:pPr>
            <a:r>
              <a:rPr lang="en-US" sz="2400" dirty="0" smtClean="0">
                <a:latin typeface="Arial" panose="020B0604020202020204" pitchFamily="34" charset="0"/>
                <a:cs typeface="Arial" panose="020B0604020202020204" pitchFamily="34" charset="0"/>
              </a:rPr>
              <a:t>6.2 </a:t>
            </a:r>
            <a:r>
              <a:rPr lang="en-US" sz="2400" dirty="0">
                <a:latin typeface="Arial" panose="020B0604020202020204" pitchFamily="34" charset="0"/>
                <a:cs typeface="Arial" panose="020B0604020202020204" pitchFamily="34" charset="0"/>
              </a:rPr>
              <a:t>GW in watts </a:t>
            </a:r>
            <a:endParaRPr lang="en-US" sz="2400" dirty="0" smtClean="0">
              <a:latin typeface="Arial" panose="020B0604020202020204" pitchFamily="34" charset="0"/>
              <a:cs typeface="Arial" panose="020B0604020202020204" pitchFamily="34" charset="0"/>
            </a:endParaRPr>
          </a:p>
          <a:p>
            <a:pPr marL="971550" lvl="1" indent="-457200">
              <a:buClr>
                <a:srgbClr val="C00000"/>
              </a:buClr>
              <a:buFont typeface="+mj-lt"/>
              <a:buAutoNum type="alphaLcPeriod"/>
              <a:tabLst>
                <a:tab pos="858838" algn="l"/>
                <a:tab pos="2908300" algn="l"/>
                <a:tab pos="3309938" algn="l"/>
              </a:tabLst>
            </a:pPr>
            <a:r>
              <a:rPr lang="en-US" sz="2400" dirty="0" smtClean="0">
                <a:latin typeface="Arial" panose="020B0604020202020204" pitchFamily="34" charset="0"/>
                <a:cs typeface="Arial" panose="020B0604020202020204" pitchFamily="34" charset="0"/>
              </a:rPr>
              <a:t>12.4 Tm </a:t>
            </a:r>
            <a:r>
              <a:rPr lang="en-US" sz="2400" dirty="0">
                <a:latin typeface="Arial" panose="020B0604020202020204" pitchFamily="34" charset="0"/>
                <a:cs typeface="Arial" panose="020B0604020202020204" pitchFamily="34" charset="0"/>
              </a:rPr>
              <a:t>in metres </a:t>
            </a:r>
            <a:endParaRPr lang="en-US" sz="2400" dirty="0" smtClean="0">
              <a:latin typeface="Arial" panose="020B0604020202020204" pitchFamily="34" charset="0"/>
              <a:cs typeface="Arial" panose="020B0604020202020204" pitchFamily="34" charset="0"/>
            </a:endParaRPr>
          </a:p>
          <a:p>
            <a:pPr marL="971550" lvl="1" indent="-457200">
              <a:buClr>
                <a:srgbClr val="C00000"/>
              </a:buClr>
              <a:buFont typeface="+mj-lt"/>
              <a:buAutoNum type="alphaLcPeriod"/>
              <a:tabLst>
                <a:tab pos="858838" algn="l"/>
                <a:tab pos="2908300" algn="l"/>
                <a:tab pos="3309938" algn="l"/>
              </a:tabLst>
            </a:pPr>
            <a:r>
              <a:rPr lang="en-US" sz="2400" dirty="0" smtClean="0">
                <a:latin typeface="Arial" panose="020B0604020202020204" pitchFamily="34" charset="0"/>
                <a:cs typeface="Arial" panose="020B0604020202020204" pitchFamily="34" charset="0"/>
              </a:rPr>
              <a:t>0.6 </a:t>
            </a:r>
            <a:r>
              <a:rPr lang="en-US" sz="2400" dirty="0">
                <a:latin typeface="Arial" panose="020B0604020202020204" pitchFamily="34" charset="0"/>
                <a:cs typeface="Arial" panose="020B0604020202020204" pitchFamily="34" charset="0"/>
              </a:rPr>
              <a:t>kilojoules in joules</a:t>
            </a:r>
            <a:endParaRPr lang="en-US" sz="24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054131751"/>
              </p:ext>
            </p:extLst>
          </p:nvPr>
        </p:nvGraphicFramePr>
        <p:xfrm>
          <a:off x="323528" y="2132856"/>
          <a:ext cx="5112568" cy="2133600"/>
        </p:xfrm>
        <a:graphic>
          <a:graphicData uri="http://schemas.openxmlformats.org/drawingml/2006/table">
            <a:tbl>
              <a:tblPr firstRow="1" bandRow="1">
                <a:tableStyleId>{5C22544A-7EE6-4342-B048-85BDC9FD1C3A}</a:tableStyleId>
              </a:tblPr>
              <a:tblGrid>
                <a:gridCol w="1080120"/>
                <a:gridCol w="1080120"/>
                <a:gridCol w="2952328"/>
              </a:tblGrid>
              <a:tr h="370840">
                <a:tc>
                  <a:txBody>
                    <a:bodyPr/>
                    <a:lstStyle/>
                    <a:p>
                      <a:r>
                        <a:rPr lang="en-US" sz="2200" dirty="0" smtClean="0"/>
                        <a:t>Prefix</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Letter</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Number</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r>
                        <a:rPr lang="en-US" sz="2200" dirty="0" smtClean="0"/>
                        <a:t>Tera-</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1 000 000 000 000</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r>
                        <a:rPr lang="en-US" sz="2200" dirty="0" smtClean="0"/>
                        <a:t>Giga- </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G</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1 000 000 000</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r>
                        <a:rPr lang="en-US" sz="2200" dirty="0" smtClean="0"/>
                        <a:t>Mega-</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M</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1 000 000</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r>
                        <a:rPr lang="en-US" sz="2200" dirty="0" smtClean="0"/>
                        <a:t>Kilo-</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k</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1 000</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58194227"/>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18.3 </a:t>
            </a:r>
            <a:r>
              <a:rPr lang="en-GB" sz="2800" dirty="0" smtClean="0"/>
              <a:t>– </a:t>
            </a:r>
            <a:r>
              <a:rPr lang="en-GB" sz="2800" dirty="0" smtClean="0"/>
              <a:t>Writing Large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149</a:t>
            </a:r>
            <a:endParaRPr lang="en-GB" sz="1400" b="1" dirty="0">
              <a:latin typeface="Calibri" panose="020F0502020204030204" pitchFamily="34" charset="0"/>
            </a:endParaRPr>
          </a:p>
        </p:txBody>
      </p:sp>
      <p:sp>
        <p:nvSpPr>
          <p:cNvPr id="3" name="Rectangle 2"/>
          <p:cNvSpPr/>
          <p:nvPr/>
        </p:nvSpPr>
        <p:spPr>
          <a:xfrm>
            <a:off x="251520" y="1232168"/>
            <a:ext cx="5220580" cy="5509200"/>
          </a:xfrm>
          <a:prstGeom prst="rect">
            <a:avLst/>
          </a:prstGeom>
        </p:spPr>
        <p:txBody>
          <a:bodyPr wrap="square">
            <a:spAutoFit/>
          </a:bodyPr>
          <a:lstStyle/>
          <a:p>
            <a:pPr marL="685800" indent="-685800">
              <a:buClr>
                <a:srgbClr val="C00000"/>
              </a:buClr>
              <a:buFont typeface="+mj-lt"/>
              <a:buAutoNum type="arabicPeriod" startAt="11"/>
              <a:tabLst>
                <a:tab pos="858838" algn="l"/>
                <a:tab pos="2908300" algn="l"/>
                <a:tab pos="3309938" algn="l"/>
              </a:tabLst>
            </a:pPr>
            <a:r>
              <a:rPr lang="en-US" sz="3200" b="1" dirty="0">
                <a:solidFill>
                  <a:srgbClr val="FF0000"/>
                </a:solidFill>
                <a:latin typeface="Arial" panose="020B0604020202020204" pitchFamily="34" charset="0"/>
                <a:cs typeface="Arial" panose="020B0604020202020204" pitchFamily="34" charset="0"/>
              </a:rPr>
              <a:t>R</a:t>
            </a:r>
            <a:r>
              <a:rPr lang="en-US" sz="3200" dirty="0">
                <a:latin typeface="Arial" panose="020B0604020202020204" pitchFamily="34" charset="0"/>
                <a:cs typeface="Arial" panose="020B0604020202020204" pitchFamily="34" charset="0"/>
              </a:rPr>
              <a:t> Write &lt; or &gt; in the </a:t>
            </a:r>
            <a:r>
              <a:rPr lang="en-US" sz="3200" dirty="0" smtClean="0">
                <a:latin typeface="Arial" panose="020B0604020202020204" pitchFamily="34" charset="0"/>
                <a:cs typeface="Arial" panose="020B0604020202020204" pitchFamily="34" charset="0"/>
              </a:rPr>
              <a:t>boxes.</a:t>
            </a:r>
          </a:p>
          <a:p>
            <a:pPr marL="514350" lvl="1" indent="-514350">
              <a:buClr>
                <a:srgbClr val="C00000"/>
              </a:buClr>
              <a:buFont typeface="+mj-lt"/>
              <a:buAutoNum type="alphaLcPeriod"/>
              <a:tabLst>
                <a:tab pos="2908300" algn="l"/>
                <a:tab pos="3309938" algn="l"/>
              </a:tabLst>
            </a:pPr>
            <a:r>
              <a:rPr lang="en-US" sz="3200" dirty="0" smtClean="0">
                <a:latin typeface="Arial" panose="020B0604020202020204" pitchFamily="34" charset="0"/>
                <a:cs typeface="Arial" panose="020B0604020202020204" pitchFamily="34" charset="0"/>
              </a:rPr>
              <a:t>2.6 </a:t>
            </a:r>
            <a:r>
              <a:rPr lang="en-US" sz="3200" dirty="0">
                <a:latin typeface="Arial" panose="020B0604020202020204" pitchFamily="34" charset="0"/>
                <a:cs typeface="Arial" panose="020B0604020202020204" pitchFamily="34" charset="0"/>
              </a:rPr>
              <a:t>x 10</a:t>
            </a:r>
            <a:r>
              <a:rPr lang="en-US" sz="3200" baseline="30000"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a:t>
            </a:r>
            <a:r>
              <a:rPr lang="en-US" sz="3200" dirty="0">
                <a:latin typeface="Arial" panose="020B0604020202020204" pitchFamily="34" charset="0"/>
                <a:cs typeface="Arial" panose="020B0604020202020204" pitchFamily="34" charset="0"/>
              </a:rPr>
              <a:t> 9.2 x 10</a:t>
            </a:r>
            <a:r>
              <a:rPr lang="en-US" sz="3200" baseline="30000" dirty="0">
                <a:latin typeface="Arial" panose="020B0604020202020204" pitchFamily="34" charset="0"/>
                <a:cs typeface="Arial" panose="020B0604020202020204" pitchFamily="34" charset="0"/>
              </a:rPr>
              <a:t>6</a:t>
            </a: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marL="514350" lvl="1" indent="-514350">
              <a:buClr>
                <a:srgbClr val="C00000"/>
              </a:buClr>
              <a:buFont typeface="+mj-lt"/>
              <a:buAutoNum type="alphaLcPeriod"/>
              <a:tabLst>
                <a:tab pos="2908300" algn="l"/>
                <a:tab pos="3309938" algn="l"/>
              </a:tabLst>
            </a:pPr>
            <a:r>
              <a:rPr lang="en-US" sz="3200" dirty="0" smtClean="0">
                <a:latin typeface="Arial" panose="020B0604020202020204" pitchFamily="34" charset="0"/>
                <a:cs typeface="Arial" panose="020B0604020202020204" pitchFamily="34" charset="0"/>
              </a:rPr>
              <a:t>6.02 </a:t>
            </a:r>
            <a:r>
              <a:rPr lang="en-US" sz="3200" dirty="0">
                <a:latin typeface="Arial" panose="020B0604020202020204" pitchFamily="34" charset="0"/>
                <a:cs typeface="Arial" panose="020B0604020202020204" pitchFamily="34" charset="0"/>
              </a:rPr>
              <a:t>x </a:t>
            </a:r>
            <a:r>
              <a:rPr lang="en-US" sz="3200" dirty="0" smtClean="0">
                <a:latin typeface="Arial" panose="020B0604020202020204" pitchFamily="34" charset="0"/>
                <a:cs typeface="Arial" panose="020B0604020202020204" pitchFamily="34" charset="0"/>
              </a:rPr>
              <a:t>10</a:t>
            </a:r>
            <a:r>
              <a:rPr lang="en-US" sz="3200" baseline="30000" dirty="0" smtClean="0">
                <a:latin typeface="Arial" panose="020B0604020202020204" pitchFamily="34" charset="0"/>
                <a:cs typeface="Arial" panose="020B0604020202020204" pitchFamily="34" charset="0"/>
              </a:rPr>
              <a:t>8</a:t>
            </a:r>
            <a:r>
              <a:rPr lang="en-US" sz="3200" dirty="0" smtClean="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1.8 x 10</a:t>
            </a:r>
            <a:r>
              <a:rPr lang="en-US" sz="3200" baseline="30000" dirty="0">
                <a:latin typeface="Arial" panose="020B0604020202020204" pitchFamily="34" charset="0"/>
                <a:cs typeface="Arial" panose="020B0604020202020204" pitchFamily="34" charset="0"/>
              </a:rPr>
              <a:t>5</a:t>
            </a: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marL="514350" lvl="1" indent="-514350">
              <a:buClr>
                <a:srgbClr val="C00000"/>
              </a:buClr>
              <a:buFont typeface="+mj-lt"/>
              <a:buAutoNum type="alphaLcPeriod"/>
              <a:tabLst>
                <a:tab pos="2908300" algn="l"/>
                <a:tab pos="3309938" algn="l"/>
              </a:tabLst>
            </a:pPr>
            <a:r>
              <a:rPr lang="en-US" sz="3200" dirty="0" smtClean="0">
                <a:latin typeface="Arial" panose="020B0604020202020204" pitchFamily="34" charset="0"/>
                <a:cs typeface="Arial" panose="020B0604020202020204" pitchFamily="34" charset="0"/>
              </a:rPr>
              <a:t>1.5 </a:t>
            </a:r>
            <a:r>
              <a:rPr lang="en-US" sz="3200" dirty="0">
                <a:latin typeface="Arial" panose="020B0604020202020204" pitchFamily="34" charset="0"/>
                <a:cs typeface="Arial" panose="020B0604020202020204" pitchFamily="34" charset="0"/>
              </a:rPr>
              <a:t>x </a:t>
            </a:r>
            <a:r>
              <a:rPr lang="en-US" sz="3200" dirty="0" smtClean="0">
                <a:latin typeface="Arial" panose="020B0604020202020204" pitchFamily="34" charset="0"/>
                <a:cs typeface="Arial" panose="020B0604020202020204" pitchFamily="34" charset="0"/>
              </a:rPr>
              <a:t>10</a:t>
            </a:r>
            <a:r>
              <a:rPr lang="en-US" sz="3200" baseline="30000" dirty="0" smtClean="0">
                <a:latin typeface="Arial" panose="020B0604020202020204" pitchFamily="34" charset="0"/>
                <a:cs typeface="Arial" panose="020B0604020202020204" pitchFamily="34" charset="0"/>
              </a:rPr>
              <a:t>5</a:t>
            </a:r>
            <a:r>
              <a:rPr lang="en-US" sz="3200" dirty="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8.3 x 10</a:t>
            </a:r>
            <a:r>
              <a:rPr lang="en-US" sz="3200" baseline="30000"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marL="514350" lvl="1" indent="-514350">
              <a:buClr>
                <a:srgbClr val="C00000"/>
              </a:buClr>
              <a:buFont typeface="+mj-lt"/>
              <a:buAutoNum type="alphaLcPeriod"/>
              <a:tabLst>
                <a:tab pos="2908300" algn="l"/>
                <a:tab pos="3309938" algn="l"/>
              </a:tabLst>
            </a:pPr>
            <a:r>
              <a:rPr lang="en-US" sz="3200" dirty="0" smtClean="0">
                <a:latin typeface="Arial" panose="020B0604020202020204" pitchFamily="34" charset="0"/>
                <a:cs typeface="Arial" panose="020B0604020202020204" pitchFamily="34" charset="0"/>
              </a:rPr>
              <a:t>7.5 </a:t>
            </a:r>
            <a:r>
              <a:rPr lang="en-US" sz="3200" dirty="0">
                <a:latin typeface="Arial" panose="020B0604020202020204" pitchFamily="34" charset="0"/>
                <a:cs typeface="Arial" panose="020B0604020202020204" pitchFamily="34" charset="0"/>
              </a:rPr>
              <a:t>x </a:t>
            </a:r>
            <a:r>
              <a:rPr lang="en-US" sz="3200" dirty="0" smtClean="0">
                <a:latin typeface="Arial" panose="020B0604020202020204" pitchFamily="34" charset="0"/>
                <a:cs typeface="Arial" panose="020B0604020202020204" pitchFamily="34" charset="0"/>
              </a:rPr>
              <a:t>10</a:t>
            </a:r>
            <a:r>
              <a:rPr lang="en-US" sz="3200" baseline="30000" dirty="0" smtClean="0">
                <a:latin typeface="Arial" panose="020B0604020202020204" pitchFamily="34" charset="0"/>
                <a:cs typeface="Arial" panose="020B0604020202020204" pitchFamily="34" charset="0"/>
              </a:rPr>
              <a:t>6</a:t>
            </a:r>
            <a:r>
              <a:rPr lang="en-US" sz="3200" dirty="0" smtClean="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a:t>
            </a:r>
            <a:r>
              <a:rPr lang="en-US" sz="3200" dirty="0">
                <a:latin typeface="Arial" panose="020B0604020202020204" pitchFamily="34" charset="0"/>
                <a:cs typeface="Arial" panose="020B0604020202020204" pitchFamily="34" charset="0"/>
              </a:rPr>
              <a:t> 5.8 x 10</a:t>
            </a:r>
            <a:r>
              <a:rPr lang="en-US" sz="3200" baseline="30000" dirty="0">
                <a:latin typeface="Arial" panose="020B0604020202020204" pitchFamily="34" charset="0"/>
                <a:cs typeface="Arial" panose="020B0604020202020204" pitchFamily="34" charset="0"/>
              </a:rPr>
              <a:t>6</a:t>
            </a: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marL="514350" lvl="1" indent="-514350">
              <a:buClr>
                <a:srgbClr val="C00000"/>
              </a:buClr>
              <a:buFont typeface="+mj-lt"/>
              <a:buAutoNum type="alphaLcPeriod"/>
              <a:tabLst>
                <a:tab pos="2908300" algn="l"/>
                <a:tab pos="3309938" algn="l"/>
              </a:tabLst>
            </a:pPr>
            <a:r>
              <a:rPr lang="en-US" sz="3200" dirty="0" smtClean="0">
                <a:latin typeface="Arial" panose="020B0604020202020204" pitchFamily="34" charset="0"/>
                <a:cs typeface="Arial" panose="020B0604020202020204" pitchFamily="34" charset="0"/>
              </a:rPr>
              <a:t>1.09 </a:t>
            </a:r>
            <a:r>
              <a:rPr lang="en-US" sz="3200" dirty="0">
                <a:latin typeface="Arial" panose="020B0604020202020204" pitchFamily="34" charset="0"/>
                <a:cs typeface="Arial" panose="020B0604020202020204" pitchFamily="34" charset="0"/>
              </a:rPr>
              <a:t>x 10</a:t>
            </a:r>
            <a:r>
              <a:rPr lang="en-US" sz="3200" baseline="30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a:t>
            </a:r>
            <a:r>
              <a:rPr lang="en-US" sz="3200" dirty="0">
                <a:latin typeface="Arial" panose="020B0604020202020204" pitchFamily="34" charset="0"/>
                <a:cs typeface="Arial" panose="020B0604020202020204" pitchFamily="34" charset="0"/>
              </a:rPr>
              <a:t> 1.9 x 10</a:t>
            </a:r>
            <a:r>
              <a:rPr lang="en-US" sz="3200" baseline="30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marL="514350" lvl="1" indent="-514350">
              <a:buClr>
                <a:srgbClr val="C00000"/>
              </a:buClr>
              <a:buFont typeface="+mj-lt"/>
              <a:buAutoNum type="alphaLcPeriod"/>
              <a:tabLst>
                <a:tab pos="2908300" algn="l"/>
                <a:tab pos="3309938" algn="l"/>
              </a:tabLst>
            </a:pPr>
            <a:r>
              <a:rPr lang="en-US" sz="3200" dirty="0" smtClean="0">
                <a:latin typeface="Arial" panose="020B0604020202020204" pitchFamily="34" charset="0"/>
                <a:cs typeface="Arial" panose="020B0604020202020204" pitchFamily="34" charset="0"/>
              </a:rPr>
              <a:t>5.08 </a:t>
            </a:r>
            <a:r>
              <a:rPr lang="en-US" sz="3200" dirty="0">
                <a:latin typeface="Arial" panose="020B0604020202020204" pitchFamily="34" charset="0"/>
                <a:cs typeface="Arial" panose="020B0604020202020204" pitchFamily="34" charset="0"/>
              </a:rPr>
              <a:t>x </a:t>
            </a:r>
            <a:r>
              <a:rPr lang="en-US" sz="3200" dirty="0" smtClean="0">
                <a:latin typeface="Arial" panose="020B0604020202020204" pitchFamily="34" charset="0"/>
                <a:cs typeface="Arial" panose="020B0604020202020204" pitchFamily="34" charset="0"/>
              </a:rPr>
              <a:t>10</a:t>
            </a:r>
            <a:r>
              <a:rPr lang="en-US" sz="3200" baseline="30000" dirty="0" smtClean="0">
                <a:latin typeface="Arial" panose="020B0604020202020204" pitchFamily="34" charset="0"/>
                <a:cs typeface="Arial" panose="020B0604020202020204" pitchFamily="34" charset="0"/>
              </a:rPr>
              <a:t>4</a:t>
            </a:r>
            <a:r>
              <a:rPr lang="en-US" sz="3200" dirty="0" smtClean="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8.05 x 10</a:t>
            </a:r>
            <a:r>
              <a:rPr lang="en-US" sz="3200" baseline="30000" dirty="0">
                <a:latin typeface="Arial" panose="020B0604020202020204" pitchFamily="34" charset="0"/>
                <a:cs typeface="Arial" panose="020B0604020202020204" pitchFamily="34" charset="0"/>
              </a:rPr>
              <a:t>4</a:t>
            </a:r>
            <a:endParaRPr lang="en-US" sz="3200" baseline="300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067883173"/>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18.3 </a:t>
            </a:r>
            <a:r>
              <a:rPr lang="en-GB" sz="2800" dirty="0" smtClean="0"/>
              <a:t>– </a:t>
            </a:r>
            <a:r>
              <a:rPr lang="en-GB" sz="2800" dirty="0" smtClean="0"/>
              <a:t>Writing Large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149</a:t>
            </a:r>
            <a:endParaRPr lang="en-GB" sz="1400" b="1" dirty="0">
              <a:latin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8" name="Group 7"/>
          <p:cNvGrpSpPr/>
          <p:nvPr/>
        </p:nvGrpSpPr>
        <p:grpSpPr>
          <a:xfrm>
            <a:off x="305905" y="1268760"/>
            <a:ext cx="5130191" cy="2621318"/>
            <a:chOff x="3483872" y="1089031"/>
            <a:chExt cx="5264592" cy="2621318"/>
          </a:xfrm>
        </p:grpSpPr>
        <p:sp>
          <p:nvSpPr>
            <p:cNvPr id="9" name="Round Diagonal Corner Rectangle 8"/>
            <p:cNvSpPr/>
            <p:nvPr/>
          </p:nvSpPr>
          <p:spPr>
            <a:xfrm>
              <a:off x="3491880" y="1089031"/>
              <a:ext cx="5256584" cy="262131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1938992"/>
            </a:xfrm>
            <a:prstGeom prst="rect">
              <a:avLst/>
            </a:prstGeom>
          </p:spPr>
          <p:txBody>
            <a:bodyPr wrap="square">
              <a:spAutoFit/>
            </a:bodyPr>
            <a:lstStyle/>
            <a:p>
              <a:pPr>
                <a:spcAft>
                  <a:spcPts val="0"/>
                </a:spcAft>
                <a:tabLst>
                  <a:tab pos="4972050" algn="r"/>
                </a:tabLst>
              </a:pPr>
              <a:r>
                <a:rPr lang="en-US" sz="2400" dirty="0"/>
                <a:t>Write these numbers in order of size.</a:t>
              </a:r>
            </a:p>
            <a:p>
              <a:pPr>
                <a:spcAft>
                  <a:spcPts val="0"/>
                </a:spcAft>
                <a:tabLst>
                  <a:tab pos="4972050" algn="r"/>
                </a:tabLst>
              </a:pPr>
              <a:r>
                <a:rPr lang="en-US" sz="2400" dirty="0"/>
                <a:t>Start with the largest number.</a:t>
              </a:r>
            </a:p>
            <a:p>
              <a:pPr>
                <a:spcAft>
                  <a:spcPts val="0"/>
                </a:spcAft>
                <a:tabLst>
                  <a:tab pos="4972050" algn="r"/>
                </a:tabLst>
              </a:pPr>
              <a:r>
                <a:rPr lang="en-US" sz="2400" dirty="0" smtClean="0"/>
                <a:t>6.4 </a:t>
              </a:r>
              <a:r>
                <a:rPr lang="en-US" sz="2400" dirty="0"/>
                <a:t>x 105, 64 000, 640, </a:t>
              </a:r>
              <a:r>
                <a:rPr lang="en-US" sz="2400" dirty="0" smtClean="0"/>
                <a:t/>
              </a:r>
              <a:br>
                <a:rPr lang="en-US" sz="2400" dirty="0" smtClean="0"/>
              </a:br>
              <a:r>
                <a:rPr lang="en-US" sz="2400" dirty="0" smtClean="0"/>
                <a:t>6.4 </a:t>
              </a:r>
              <a:r>
                <a:rPr lang="en-US" sz="2400" dirty="0"/>
                <a:t>x 108, </a:t>
              </a:r>
              <a:r>
                <a:rPr lang="en-US" sz="2400" dirty="0" smtClean="0"/>
                <a:t>6.4 </a:t>
              </a:r>
              <a:r>
                <a:rPr lang="en-US" sz="2400" dirty="0"/>
                <a:t>x </a:t>
              </a:r>
              <a:r>
                <a:rPr lang="en-US" sz="2400" dirty="0" smtClean="0"/>
                <a:t>103	</a:t>
              </a:r>
              <a:r>
                <a:rPr lang="en-US" sz="2400" b="1" dirty="0" smtClean="0"/>
                <a:t>(2 </a:t>
              </a:r>
              <a:r>
                <a:rPr lang="en-US" sz="2400" b="1" dirty="0"/>
                <a:t>marks)</a:t>
              </a:r>
              <a:endParaRPr lang="en-US" sz="2400" b="1" dirty="0"/>
            </a:p>
          </p:txBody>
        </p:sp>
      </p:grpSp>
      <p:grpSp>
        <p:nvGrpSpPr>
          <p:cNvPr id="12" name="Group 11"/>
          <p:cNvGrpSpPr/>
          <p:nvPr/>
        </p:nvGrpSpPr>
        <p:grpSpPr>
          <a:xfrm>
            <a:off x="323528" y="4132242"/>
            <a:ext cx="5130191" cy="2393102"/>
            <a:chOff x="3483872" y="1089030"/>
            <a:chExt cx="5264592" cy="2393102"/>
          </a:xfrm>
        </p:grpSpPr>
        <p:sp>
          <p:nvSpPr>
            <p:cNvPr id="13" name="Round Diagonal Corner Rectangle 12"/>
            <p:cNvSpPr/>
            <p:nvPr/>
          </p:nvSpPr>
          <p:spPr>
            <a:xfrm>
              <a:off x="3491880" y="1089030"/>
              <a:ext cx="5256584" cy="2393101"/>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13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63889" y="1666250"/>
              <a:ext cx="5095139" cy="1815882"/>
            </a:xfrm>
            <a:prstGeom prst="rect">
              <a:avLst/>
            </a:prstGeom>
          </p:spPr>
          <p:txBody>
            <a:bodyPr wrap="square">
              <a:spAutoFit/>
            </a:bodyPr>
            <a:lstStyle/>
            <a:p>
              <a:pPr marL="457200" indent="-457200">
                <a:spcAft>
                  <a:spcPts val="0"/>
                </a:spcAft>
                <a:buClr>
                  <a:srgbClr val="C00000"/>
                </a:buClr>
                <a:buFont typeface="+mj-lt"/>
                <a:buAutoNum type="alphaLcPeriod"/>
                <a:tabLst>
                  <a:tab pos="4972050" algn="r"/>
                </a:tabLst>
              </a:pPr>
              <a:r>
                <a:rPr lang="en-US" sz="2800" dirty="0"/>
                <a:t>Write 20 900 000 in standard form</a:t>
              </a:r>
              <a:r>
                <a:rPr lang="en-US" sz="2800" dirty="0" smtClean="0"/>
                <a:t>.	</a:t>
              </a:r>
              <a:r>
                <a:rPr lang="en-US" sz="2800" b="1" dirty="0" smtClean="0"/>
                <a:t>(</a:t>
              </a:r>
              <a:r>
                <a:rPr lang="en-US" sz="2800" b="1" dirty="0"/>
                <a:t>1 mark)</a:t>
              </a:r>
            </a:p>
            <a:p>
              <a:pPr marL="457200" indent="-457200">
                <a:spcAft>
                  <a:spcPts val="0"/>
                </a:spcAft>
                <a:buClr>
                  <a:srgbClr val="C00000"/>
                </a:buClr>
                <a:buFont typeface="+mj-lt"/>
                <a:buAutoNum type="alphaLcPeriod"/>
                <a:tabLst>
                  <a:tab pos="4972050" algn="r"/>
                </a:tabLst>
              </a:pPr>
              <a:r>
                <a:rPr lang="en-US" sz="2800" dirty="0" smtClean="0"/>
                <a:t>Write </a:t>
              </a:r>
              <a:r>
                <a:rPr lang="en-US" sz="2800" dirty="0"/>
                <a:t>9.24 x 105 as an </a:t>
              </a:r>
              <a:r>
                <a:rPr lang="en-US" sz="2800" dirty="0" smtClean="0"/>
                <a:t>ordinary number</a:t>
              </a:r>
              <a:r>
                <a:rPr lang="en-US" sz="2800" dirty="0"/>
                <a:t>. </a:t>
              </a:r>
              <a:r>
                <a:rPr lang="en-US" sz="2800" dirty="0" smtClean="0"/>
                <a:t>	</a:t>
              </a:r>
              <a:r>
                <a:rPr lang="en-US" sz="2800" b="1" dirty="0" smtClean="0"/>
                <a:t>(</a:t>
              </a:r>
              <a:r>
                <a:rPr lang="en-US" sz="2800" b="1" dirty="0"/>
                <a:t>1 mark)</a:t>
              </a:r>
              <a:endParaRPr lang="en-US" sz="2800" b="1" dirty="0"/>
            </a:p>
          </p:txBody>
        </p:sp>
      </p:grpSp>
    </p:spTree>
    <p:extLst>
      <p:ext uri="{BB962C8B-B14F-4D97-AF65-F5344CB8AC3E}">
        <p14:creationId xmlns:p14="http://schemas.microsoft.com/office/powerpoint/2010/main" val="632461687"/>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18.4 </a:t>
            </a:r>
            <a:r>
              <a:rPr lang="en-GB" sz="2800" dirty="0" smtClean="0"/>
              <a:t>– </a:t>
            </a:r>
            <a:r>
              <a:rPr lang="en-GB" sz="2800" dirty="0" smtClean="0"/>
              <a:t>Writing Small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150</a:t>
            </a:r>
            <a:endParaRPr lang="en-GB" sz="1400" b="1" dirty="0">
              <a:latin typeface="Calibri" panose="020F0502020204030204" pitchFamily="34" charset="0"/>
            </a:endParaRPr>
          </a:p>
        </p:txBody>
      </p:sp>
      <p:sp>
        <p:nvSpPr>
          <p:cNvPr id="3" name="Rectangle 2"/>
          <p:cNvSpPr/>
          <p:nvPr/>
        </p:nvSpPr>
        <p:spPr>
          <a:xfrm>
            <a:off x="287524" y="1253073"/>
            <a:ext cx="5220580" cy="5324535"/>
          </a:xfrm>
          <a:prstGeom prst="rect">
            <a:avLst/>
          </a:prstGeom>
        </p:spPr>
        <p:txBody>
          <a:bodyPr wrap="square">
            <a:spAutoFit/>
          </a:bodyPr>
          <a:lstStyle/>
          <a:p>
            <a:pPr marL="457200" indent="-457200">
              <a:lnSpc>
                <a:spcPts val="3400"/>
              </a:lnSpc>
              <a:buClr>
                <a:srgbClr val="C00000"/>
              </a:buClr>
              <a:buFont typeface="+mj-lt"/>
              <a:buAutoNum type="arabicPeriod"/>
              <a:tabLst>
                <a:tab pos="858838" algn="l"/>
                <a:tab pos="2908300" algn="l"/>
                <a:tab pos="3309938" algn="l"/>
              </a:tabLst>
            </a:pPr>
            <a:r>
              <a:rPr lang="en-US" sz="2800" dirty="0">
                <a:latin typeface="Arial" panose="020B0604020202020204" pitchFamily="34" charset="0"/>
                <a:cs typeface="Arial" panose="020B0604020202020204" pitchFamily="34" charset="0"/>
              </a:rPr>
              <a:t>Write each number as </a:t>
            </a:r>
            <a:r>
              <a:rPr lang="en-US" sz="2800" dirty="0" smtClean="0">
                <a:latin typeface="Arial" panose="020B0604020202020204" pitchFamily="34" charset="0"/>
                <a:cs typeface="Arial" panose="020B0604020202020204" pitchFamily="34" charset="0"/>
              </a:rPr>
              <a:t>an </a:t>
            </a:r>
            <a:r>
              <a:rPr lang="en-US" sz="2800" dirty="0">
                <a:latin typeface="Arial" panose="020B0604020202020204" pitchFamily="34" charset="0"/>
                <a:cs typeface="Arial" panose="020B0604020202020204" pitchFamily="34" charset="0"/>
              </a:rPr>
              <a:t>ordinary number. </a:t>
            </a: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first one has been started for you. </a:t>
            </a:r>
            <a:endParaRPr lang="en-US" sz="2800" dirty="0" smtClean="0">
              <a:latin typeface="Arial" panose="020B0604020202020204" pitchFamily="34" charset="0"/>
              <a:cs typeface="Arial" panose="020B0604020202020204" pitchFamily="34" charset="0"/>
            </a:endParaRPr>
          </a:p>
          <a:p>
            <a:pPr marL="914400" lvl="1" indent="-457200">
              <a:lnSpc>
                <a:spcPts val="3400"/>
              </a:lnSpc>
              <a:buClr>
                <a:srgbClr val="C00000"/>
              </a:buClr>
              <a:buFont typeface="+mj-lt"/>
              <a:buAutoNum type="alphaLcPeriod"/>
              <a:tabLst>
                <a:tab pos="858838" algn="l"/>
                <a:tab pos="2908300" algn="l"/>
                <a:tab pos="3309938" algn="l"/>
              </a:tabLst>
            </a:pPr>
            <a:r>
              <a:rPr lang="en-US" sz="2800" dirty="0" smtClean="0">
                <a:latin typeface="Arial" panose="020B0604020202020204" pitchFamily="34" charset="0"/>
                <a:cs typeface="Arial" panose="020B0604020202020204" pitchFamily="34" charset="0"/>
              </a:rPr>
              <a:t>4 </a:t>
            </a:r>
            <a:r>
              <a:rPr lang="en-US" sz="2800" dirty="0">
                <a:latin typeface="Arial" panose="020B0604020202020204" pitchFamily="34" charset="0"/>
                <a:cs typeface="Arial" panose="020B0604020202020204" pitchFamily="34" charset="0"/>
              </a:rPr>
              <a:t>x </a:t>
            </a:r>
            <a:r>
              <a:rPr lang="en-US" sz="2800" dirty="0" smtClean="0">
                <a:latin typeface="Arial" panose="020B0604020202020204" pitchFamily="34" charset="0"/>
                <a:cs typeface="Arial" panose="020B0604020202020204" pitchFamily="34" charset="0"/>
              </a:rPr>
              <a:t>10</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4 x 0.001 = </a:t>
            </a:r>
            <a:r>
              <a:rPr lang="en-US" sz="44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914400" lvl="1" indent="-457200">
              <a:lnSpc>
                <a:spcPts val="3400"/>
              </a:lnSpc>
              <a:buClr>
                <a:srgbClr val="C00000"/>
              </a:buClr>
              <a:buFont typeface="+mj-lt"/>
              <a:buAutoNum type="alphaLcPeriod"/>
              <a:tabLst>
                <a:tab pos="858838" algn="l"/>
                <a:tab pos="2908300" algn="l"/>
                <a:tab pos="3309938" algn="l"/>
              </a:tabLst>
            </a:pPr>
            <a:r>
              <a:rPr lang="en-US" sz="2800" dirty="0" smtClean="0">
                <a:latin typeface="Arial" panose="020B0604020202020204" pitchFamily="34" charset="0"/>
                <a:cs typeface="Arial" panose="020B0604020202020204" pitchFamily="34" charset="0"/>
              </a:rPr>
              <a:t>7 </a:t>
            </a:r>
            <a:r>
              <a:rPr lang="en-US" sz="2800" dirty="0">
                <a:latin typeface="Arial" panose="020B0604020202020204" pitchFamily="34" charset="0"/>
                <a:cs typeface="Arial" panose="020B0604020202020204" pitchFamily="34" charset="0"/>
              </a:rPr>
              <a:t>x </a:t>
            </a:r>
            <a:r>
              <a:rPr lang="en-US" sz="2800" dirty="0" smtClean="0">
                <a:latin typeface="Arial" panose="020B0604020202020204" pitchFamily="34" charset="0"/>
                <a:cs typeface="Arial" panose="020B0604020202020204" pitchFamily="34" charset="0"/>
              </a:rPr>
              <a:t>10</a:t>
            </a:r>
            <a:r>
              <a:rPr lang="en-US" sz="2800" baseline="30000" dirty="0" smtClean="0">
                <a:latin typeface="Arial" panose="020B0604020202020204" pitchFamily="34" charset="0"/>
                <a:cs typeface="Arial" panose="020B0604020202020204" pitchFamily="34" charset="0"/>
              </a:rPr>
              <a:t>-4</a:t>
            </a:r>
            <a:endParaRPr lang="en-US" sz="2800" baseline="30000" dirty="0">
              <a:latin typeface="Arial" panose="020B0604020202020204" pitchFamily="34" charset="0"/>
              <a:cs typeface="Arial" panose="020B0604020202020204" pitchFamily="34" charset="0"/>
            </a:endParaRPr>
          </a:p>
          <a:p>
            <a:pPr marL="914400" lvl="1" indent="-457200">
              <a:lnSpc>
                <a:spcPts val="3400"/>
              </a:lnSpc>
              <a:buClr>
                <a:srgbClr val="C00000"/>
              </a:buClr>
              <a:buFont typeface="+mj-lt"/>
              <a:buAutoNum type="alphaLcPeriod"/>
              <a:tabLst>
                <a:tab pos="858838" algn="l"/>
                <a:tab pos="2908300" algn="l"/>
                <a:tab pos="3309938" algn="l"/>
              </a:tabLst>
            </a:pPr>
            <a:r>
              <a:rPr lang="en-US" sz="2800" dirty="0" smtClean="0">
                <a:latin typeface="Arial" panose="020B0604020202020204" pitchFamily="34" charset="0"/>
                <a:cs typeface="Arial" panose="020B0604020202020204" pitchFamily="34" charset="0"/>
              </a:rPr>
              <a:t>2 </a:t>
            </a:r>
            <a:r>
              <a:rPr lang="en-US" sz="2800" dirty="0">
                <a:latin typeface="Arial" panose="020B0604020202020204" pitchFamily="34" charset="0"/>
                <a:cs typeface="Arial" panose="020B0604020202020204" pitchFamily="34" charset="0"/>
              </a:rPr>
              <a:t>x </a:t>
            </a:r>
            <a:r>
              <a:rPr lang="en-US" sz="2800" dirty="0" smtClean="0">
                <a:latin typeface="Arial" panose="020B0604020202020204" pitchFamily="34" charset="0"/>
                <a:cs typeface="Arial" panose="020B0604020202020204" pitchFamily="34" charset="0"/>
              </a:rPr>
              <a:t>10</a:t>
            </a:r>
            <a:r>
              <a:rPr lang="en-US" sz="2800" baseline="30000" dirty="0" smtClean="0">
                <a:latin typeface="Arial" panose="020B0604020202020204" pitchFamily="34" charset="0"/>
                <a:cs typeface="Arial" panose="020B0604020202020204" pitchFamily="34" charset="0"/>
              </a:rPr>
              <a:t>-1</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6 x </a:t>
            </a:r>
            <a:r>
              <a:rPr lang="en-US" sz="2800" dirty="0" smtClean="0">
                <a:latin typeface="Arial" panose="020B0604020202020204" pitchFamily="34" charset="0"/>
                <a:cs typeface="Arial" panose="020B0604020202020204" pitchFamily="34" charset="0"/>
              </a:rPr>
              <a:t>10</a:t>
            </a:r>
            <a:r>
              <a:rPr lang="en-US" sz="2800" baseline="30000" dirty="0" smtClean="0">
                <a:latin typeface="Arial" panose="020B0604020202020204" pitchFamily="34" charset="0"/>
                <a:cs typeface="Arial" panose="020B0604020202020204" pitchFamily="34" charset="0"/>
              </a:rPr>
              <a:t>-7</a:t>
            </a:r>
          </a:p>
          <a:p>
            <a:pPr marL="457200" indent="-457200">
              <a:lnSpc>
                <a:spcPts val="3400"/>
              </a:lnSpc>
              <a:buClr>
                <a:srgbClr val="C00000"/>
              </a:buClr>
              <a:buFont typeface="+mj-lt"/>
              <a:buAutoNum type="arabicPeriod"/>
              <a:tabLst>
                <a:tab pos="858838" algn="l"/>
                <a:tab pos="2908300" algn="l"/>
                <a:tab pos="3309938" algn="l"/>
              </a:tabLst>
            </a:pPr>
            <a:r>
              <a:rPr lang="en-US" sz="2800" dirty="0">
                <a:latin typeface="Arial" panose="020B0604020202020204" pitchFamily="34" charset="0"/>
                <a:cs typeface="Arial" panose="020B0604020202020204" pitchFamily="34" charset="0"/>
              </a:rPr>
              <a:t>Write each number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in standard </a:t>
            </a:r>
            <a:r>
              <a:rPr lang="en-US" sz="2800" dirty="0">
                <a:latin typeface="Arial" panose="020B0604020202020204" pitchFamily="34" charset="0"/>
                <a:cs typeface="Arial" panose="020B0604020202020204" pitchFamily="34" charset="0"/>
              </a:rPr>
              <a:t>form, </a:t>
            </a:r>
            <a:endParaRPr lang="en-US" sz="2800" dirty="0" smtClean="0">
              <a:latin typeface="Arial" panose="020B0604020202020204" pitchFamily="34" charset="0"/>
              <a:cs typeface="Arial" panose="020B0604020202020204" pitchFamily="34" charset="0"/>
            </a:endParaRPr>
          </a:p>
          <a:p>
            <a:pPr marL="914400" lvl="1" indent="-457200">
              <a:lnSpc>
                <a:spcPts val="3400"/>
              </a:lnSpc>
              <a:buClr>
                <a:srgbClr val="C00000"/>
              </a:buClr>
              <a:buFont typeface="+mj-lt"/>
              <a:buAutoNum type="alphaLcPeriod"/>
              <a:tabLst>
                <a:tab pos="858838" algn="l"/>
                <a:tab pos="2908300" algn="l"/>
                <a:tab pos="3309938" algn="l"/>
              </a:tabLst>
            </a:pPr>
            <a:r>
              <a:rPr lang="en-US" sz="2800" dirty="0" smtClean="0">
                <a:latin typeface="Arial" panose="020B0604020202020204" pitchFamily="34" charset="0"/>
                <a:cs typeface="Arial" panose="020B0604020202020204" pitchFamily="34" charset="0"/>
              </a:rPr>
              <a:t>0.009 	</a:t>
            </a:r>
          </a:p>
          <a:p>
            <a:pPr marL="914400" lvl="1" indent="-457200">
              <a:lnSpc>
                <a:spcPts val="3400"/>
              </a:lnSpc>
              <a:buClr>
                <a:srgbClr val="C00000"/>
              </a:buClr>
              <a:buFont typeface="+mj-lt"/>
              <a:buAutoNum type="alphaLcPeriod"/>
              <a:tabLst>
                <a:tab pos="858838" algn="l"/>
                <a:tab pos="2908300" algn="l"/>
                <a:tab pos="3309938" algn="l"/>
              </a:tabLst>
            </a:pPr>
            <a:r>
              <a:rPr lang="en-US" sz="2800" dirty="0" smtClean="0">
                <a:latin typeface="Arial" panose="020B0604020202020204" pitchFamily="34" charset="0"/>
                <a:cs typeface="Arial" panose="020B0604020202020204" pitchFamily="34" charset="0"/>
              </a:rPr>
              <a:t>0.1</a:t>
            </a:r>
            <a:endParaRPr lang="en-US" sz="2800" dirty="0">
              <a:latin typeface="Arial" panose="020B0604020202020204" pitchFamily="34" charset="0"/>
              <a:cs typeface="Arial" panose="020B0604020202020204" pitchFamily="34" charset="0"/>
            </a:endParaRPr>
          </a:p>
          <a:p>
            <a:pPr marL="914400" lvl="1" indent="-457200">
              <a:lnSpc>
                <a:spcPts val="3400"/>
              </a:lnSpc>
              <a:buClr>
                <a:srgbClr val="C00000"/>
              </a:buClr>
              <a:buFont typeface="+mj-lt"/>
              <a:buAutoNum type="alphaLcPeriod" startAt="3"/>
              <a:tabLst>
                <a:tab pos="858838" algn="l"/>
                <a:tab pos="2908300" algn="l"/>
                <a:tab pos="3309938" algn="l"/>
              </a:tabLst>
            </a:pPr>
            <a:r>
              <a:rPr lang="en-US" sz="2800" dirty="0" smtClean="0">
                <a:latin typeface="Arial" panose="020B0604020202020204" pitchFamily="34" charset="0"/>
                <a:cs typeface="Arial" panose="020B0604020202020204" pitchFamily="34" charset="0"/>
              </a:rPr>
              <a:t>0.06 	</a:t>
            </a:r>
            <a:r>
              <a:rPr lang="en-US" sz="2800"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0.000008</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6396" t="1930" r="5206" b="2884"/>
          <a:stretch/>
        </p:blipFill>
        <p:spPr>
          <a:xfrm>
            <a:off x="4355976" y="4437112"/>
            <a:ext cx="1152128" cy="1334042"/>
          </a:xfrm>
          <a:prstGeom prst="rect">
            <a:avLst/>
          </a:prstGeom>
          <a:noFill/>
          <a:ln w="9525">
            <a:noFill/>
            <a:miter lim="800000"/>
            <a:headEnd/>
            <a:tailEnd/>
          </a:ln>
          <a:effectLst/>
        </p:spPr>
      </p:pic>
    </p:spTree>
    <p:extLst>
      <p:ext uri="{BB962C8B-B14F-4D97-AF65-F5344CB8AC3E}">
        <p14:creationId xmlns:p14="http://schemas.microsoft.com/office/powerpoint/2010/main" val="3141728456"/>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17.1 – Circumference of a Circle 1</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138</a:t>
            </a:r>
            <a:endParaRPr lang="en-GB" sz="1300" b="1" dirty="0">
              <a:latin typeface="Calibri" panose="020F0502020204030204" pitchFamily="34" charset="0"/>
            </a:endParaRPr>
          </a:p>
        </p:txBody>
      </p:sp>
      <p:sp>
        <p:nvSpPr>
          <p:cNvPr id="3" name="Rectangle 2"/>
          <p:cNvSpPr/>
          <p:nvPr/>
        </p:nvSpPr>
        <p:spPr>
          <a:xfrm>
            <a:off x="251520" y="1214422"/>
            <a:ext cx="5256584" cy="4154984"/>
          </a:xfrm>
          <a:prstGeom prst="rect">
            <a:avLst/>
          </a:prstGeom>
        </p:spPr>
        <p:txBody>
          <a:bodyPr wrap="square">
            <a:spAutoFit/>
          </a:bodyPr>
          <a:lstStyle/>
          <a:p>
            <a:pPr marL="342900" indent="-342900">
              <a:buFont typeface="+mj-lt"/>
              <a:buAutoNum type="arabicPeriod" startAt="7"/>
            </a:pPr>
            <a:r>
              <a:rPr lang="en-US" sz="2400" b="1" dirty="0" smtClean="0">
                <a:solidFill>
                  <a:srgbClr val="C0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smtClean="0"/>
              <a:t>A tractor wheel has a radius of 3 feet. How far does the tractor travel for one revolution of the wheel?</a:t>
            </a:r>
          </a:p>
          <a:p>
            <a:pPr marL="457200" indent="-457200">
              <a:buClr>
                <a:srgbClr val="C00000"/>
              </a:buClr>
              <a:buFont typeface="+mj-lt"/>
              <a:buAutoNum type="arabicPeriod" startAt="7"/>
            </a:pPr>
            <a:r>
              <a:rPr lang="en-US" sz="2400" dirty="0" smtClean="0"/>
              <a:t>The London Eye has a radius of 67.5 m.</a:t>
            </a:r>
            <a:br>
              <a:rPr lang="en-US" sz="2400" dirty="0" smtClean="0"/>
            </a:br>
            <a:r>
              <a:rPr lang="en-US" sz="2400" dirty="0" smtClean="0"/>
              <a:t>It rotates 34 times each day.</a:t>
            </a:r>
            <a:br>
              <a:rPr lang="en-US" sz="2400" dirty="0" smtClean="0"/>
            </a:br>
            <a:r>
              <a:rPr lang="en-US" sz="2400" dirty="0" smtClean="0"/>
              <a:t>What distance does one of the pods on the London Eye travel in a day?</a:t>
            </a:r>
            <a:br>
              <a:rPr lang="en-US" sz="2400" dirty="0" smtClean="0"/>
            </a:br>
            <a:r>
              <a:rPr lang="en-US" sz="2400" dirty="0" smtClean="0"/>
              <a:t>Give your answer in km to 3 </a:t>
            </a:r>
            <a:r>
              <a:rPr lang="en-US" sz="2400" dirty="0" err="1" smtClean="0"/>
              <a:t>s.f</a:t>
            </a:r>
            <a:r>
              <a:rPr lang="en-US" sz="2400" dirty="0" smtClean="0"/>
              <a:t>.</a:t>
            </a:r>
            <a:endParaRPr lang="en-US" sz="2400" dirty="0" smtClean="0">
              <a:latin typeface="Arial" panose="020B0604020202020204" pitchFamily="34" charset="0"/>
              <a:cs typeface="Arial" panose="020B0604020202020204" pitchFamily="34" charset="0"/>
            </a:endParaRPr>
          </a:p>
        </p:txBody>
      </p:sp>
      <p:sp>
        <p:nvSpPr>
          <p:cNvPr id="9" name="Rectangle 8"/>
          <p:cNvSpPr/>
          <p:nvPr/>
        </p:nvSpPr>
        <p:spPr>
          <a:xfrm flipH="1">
            <a:off x="277536" y="5429264"/>
            <a:ext cx="5204539" cy="114300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smtClean="0">
                <a:solidFill>
                  <a:srgbClr val="C00000"/>
                </a:solidFill>
                <a:latin typeface="Arial" pitchFamily="34" charset="0"/>
                <a:cs typeface="Arial" pitchFamily="34" charset="0"/>
              </a:rPr>
              <a:t>Q8 hint</a:t>
            </a:r>
            <a:r>
              <a:rPr lang="en-US" sz="2100" dirty="0" smtClean="0">
                <a:solidFill>
                  <a:srgbClr val="C00000"/>
                </a:solidFill>
                <a:latin typeface="Arial" pitchFamily="34" charset="0"/>
                <a:cs typeface="Arial" pitchFamily="34" charset="0"/>
              </a:rPr>
              <a:t> - </a:t>
            </a:r>
            <a:endParaRPr lang="en-US" sz="2100" dirty="0" smtClean="0">
              <a:solidFill>
                <a:schemeClr val="tx1"/>
              </a:solidFill>
              <a:latin typeface="Arial" pitchFamily="34" charset="0"/>
              <a:cs typeface="Arial" pitchFamily="34" charset="0"/>
            </a:endParaRPr>
          </a:p>
          <a:p>
            <a:r>
              <a:rPr lang="en-US" sz="2100" dirty="0" smtClean="0">
                <a:solidFill>
                  <a:schemeClr val="tx1"/>
                </a:solidFill>
                <a:latin typeface="Arial" pitchFamily="34" charset="0"/>
                <a:cs typeface="Arial" pitchFamily="34" charset="0"/>
              </a:rPr>
              <a:t>Start by finding the distance travelled when the Eye makes one revolution.</a:t>
            </a:r>
            <a:endParaRPr lang="en-US" sz="21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45594445"/>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18.4 </a:t>
            </a:r>
            <a:r>
              <a:rPr lang="en-GB" sz="2800" dirty="0" smtClean="0"/>
              <a:t>– </a:t>
            </a:r>
            <a:r>
              <a:rPr lang="en-GB" sz="2800" dirty="0" smtClean="0"/>
              <a:t>Writing Small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150</a:t>
            </a:r>
            <a:endParaRPr lang="en-GB" sz="1400" b="1" dirty="0">
              <a:latin typeface="Calibri" panose="020F0502020204030204" pitchFamily="34" charset="0"/>
            </a:endParaRPr>
          </a:p>
        </p:txBody>
      </p:sp>
      <p:sp>
        <p:nvSpPr>
          <p:cNvPr id="3" name="Rectangle 2"/>
          <p:cNvSpPr/>
          <p:nvPr/>
        </p:nvSpPr>
        <p:spPr>
          <a:xfrm>
            <a:off x="287524" y="1253073"/>
            <a:ext cx="5220580" cy="5109091"/>
          </a:xfrm>
          <a:prstGeom prst="rect">
            <a:avLst/>
          </a:prstGeom>
        </p:spPr>
        <p:txBody>
          <a:bodyPr wrap="square">
            <a:spAutoFit/>
          </a:bodyPr>
          <a:lstStyle/>
          <a:p>
            <a:pPr marL="457200" indent="-457200">
              <a:buClr>
                <a:srgbClr val="C00000"/>
              </a:buClr>
              <a:buFont typeface="+mj-lt"/>
              <a:buAutoNum type="arabicPeriod" startAt="3"/>
              <a:tabLst>
                <a:tab pos="858838" algn="l"/>
                <a:tab pos="2908300" algn="l"/>
                <a:tab pos="3309938" algn="l"/>
              </a:tabLst>
            </a:pPr>
            <a:r>
              <a:rPr lang="en-US" sz="2600" dirty="0">
                <a:latin typeface="Arial" panose="020B0604020202020204" pitchFamily="34" charset="0"/>
                <a:cs typeface="Arial" panose="020B0604020202020204" pitchFamily="34" charset="0"/>
              </a:rPr>
              <a:t>Write each number as an ordinary </a:t>
            </a:r>
            <a:r>
              <a:rPr lang="en-US" sz="2600" dirty="0" smtClean="0">
                <a:latin typeface="Arial" panose="020B0604020202020204" pitchFamily="34" charset="0"/>
                <a:cs typeface="Arial" panose="020B0604020202020204" pitchFamily="34" charset="0"/>
              </a:rPr>
              <a:t>number.</a:t>
            </a:r>
          </a:p>
          <a:p>
            <a:pPr marL="857250" lvl="1" indent="-400050">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2.2 </a:t>
            </a:r>
            <a:r>
              <a:rPr lang="en-US" sz="2600" dirty="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-4</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2.2 x 0.0001 =</a:t>
            </a:r>
            <a:r>
              <a:rPr lang="en-US" sz="4000"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9.3 </a:t>
            </a:r>
            <a:r>
              <a:rPr lang="en-US" sz="2600" dirty="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-3</a:t>
            </a:r>
            <a:r>
              <a:rPr lang="en-US" sz="2600" dirty="0" smtClean="0">
                <a:latin typeface="Arial" panose="020B0604020202020204" pitchFamily="34" charset="0"/>
                <a:cs typeface="Arial" panose="020B0604020202020204" pitchFamily="34" charset="0"/>
              </a:rPr>
              <a:t> </a:t>
            </a:r>
          </a:p>
          <a:p>
            <a:pPr marL="857250" lvl="1" indent="-400050">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5.29 </a:t>
            </a:r>
            <a:r>
              <a:rPr lang="en-US" sz="2600" dirty="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-6</a:t>
            </a:r>
            <a:r>
              <a:rPr lang="en-US" sz="2600" dirty="0" smtClean="0">
                <a:latin typeface="Arial" panose="020B0604020202020204" pitchFamily="34" charset="0"/>
                <a:cs typeface="Arial" panose="020B0604020202020204" pitchFamily="34" charset="0"/>
              </a:rPr>
              <a:t> </a:t>
            </a:r>
          </a:p>
          <a:p>
            <a:pPr marL="857250" lvl="1" indent="-400050">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6.05 </a:t>
            </a:r>
            <a:r>
              <a:rPr lang="en-US" sz="2600" dirty="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-1</a:t>
            </a:r>
            <a:endParaRPr lang="en-US" sz="26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858838" algn="l"/>
                <a:tab pos="2908300" algn="l"/>
                <a:tab pos="3309938" algn="l"/>
              </a:tabLst>
            </a:pPr>
            <a:r>
              <a:rPr lang="en-US" sz="2600" dirty="0" smtClean="0">
                <a:latin typeface="Arial" panose="020B0604020202020204" pitchFamily="34" charset="0"/>
                <a:cs typeface="Arial" panose="020B0604020202020204" pitchFamily="34" charset="0"/>
              </a:rPr>
              <a:t>Write </a:t>
            </a:r>
            <a:r>
              <a:rPr lang="en-US" sz="2600" dirty="0">
                <a:latin typeface="Arial" panose="020B0604020202020204" pitchFamily="34" charset="0"/>
                <a:cs typeface="Arial" panose="020B0604020202020204" pitchFamily="34" charset="0"/>
              </a:rPr>
              <a:t>each number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in standard form. </a:t>
            </a:r>
          </a:p>
          <a:p>
            <a:pPr marL="857250" lvl="1" indent="-400050">
              <a:buClr>
                <a:srgbClr val="C00000"/>
              </a:buClr>
              <a:buFont typeface="+mj-lt"/>
              <a:buAutoNum type="alphaLcPeriod"/>
              <a:tabLst>
                <a:tab pos="858838" algn="l"/>
                <a:tab pos="2908300" algn="l"/>
                <a:tab pos="3309938" algn="l"/>
              </a:tabLst>
            </a:pPr>
            <a:r>
              <a:rPr lang="en-US" sz="2600" dirty="0" smtClean="0">
                <a:latin typeface="Arial" panose="020B0604020202020204" pitchFamily="34" charset="0"/>
                <a:cs typeface="Arial" panose="020B0604020202020204" pitchFamily="34" charset="0"/>
              </a:rPr>
              <a:t>0.26 	</a:t>
            </a:r>
            <a:r>
              <a:rPr lang="en-US" sz="2600" dirty="0" smtClean="0">
                <a:solidFill>
                  <a:srgbClr val="C00000"/>
                </a:solidFill>
                <a:latin typeface="Arial" panose="020B0604020202020204" pitchFamily="34" charset="0"/>
                <a:cs typeface="Arial" panose="020B0604020202020204" pitchFamily="34" charset="0"/>
              </a:rPr>
              <a:t>b.</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0.0038</a:t>
            </a:r>
          </a:p>
          <a:p>
            <a:pPr marL="857250" lvl="1" indent="-400050">
              <a:buClr>
                <a:srgbClr val="C00000"/>
              </a:buClr>
              <a:buFont typeface="+mj-lt"/>
              <a:buAutoNum type="alphaLcPeriod" startAt="3"/>
              <a:tabLst>
                <a:tab pos="858838" algn="l"/>
                <a:tab pos="2908300" algn="l"/>
                <a:tab pos="3309938" algn="l"/>
              </a:tabLst>
            </a:pPr>
            <a:r>
              <a:rPr lang="en-US" sz="2600" dirty="0" smtClean="0">
                <a:latin typeface="Arial" panose="020B0604020202020204" pitchFamily="34" charset="0"/>
                <a:cs typeface="Arial" panose="020B0604020202020204" pitchFamily="34" charset="0"/>
              </a:rPr>
              <a:t>0.000 </a:t>
            </a:r>
            <a:r>
              <a:rPr lang="en-US" sz="2600" dirty="0">
                <a:latin typeface="Arial" panose="020B0604020202020204" pitchFamily="34" charset="0"/>
                <a:cs typeface="Arial" panose="020B0604020202020204" pitchFamily="34" charset="0"/>
              </a:rPr>
              <a:t>21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d.</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0.000 987</a:t>
            </a:r>
          </a:p>
          <a:p>
            <a:pPr marL="857250" lvl="1" indent="-400050">
              <a:buClr>
                <a:srgbClr val="C00000"/>
              </a:buClr>
              <a:buFont typeface="+mj-lt"/>
              <a:buAutoNum type="alphaLcPeriod" startAt="5"/>
              <a:tabLst>
                <a:tab pos="858838" algn="l"/>
                <a:tab pos="2908300" algn="l"/>
                <a:tab pos="3309938" algn="l"/>
              </a:tabLst>
            </a:pPr>
            <a:r>
              <a:rPr lang="en-US" sz="2600" dirty="0" smtClean="0">
                <a:latin typeface="Arial" panose="020B0604020202020204" pitchFamily="34" charset="0"/>
                <a:cs typeface="Arial" panose="020B0604020202020204" pitchFamily="34" charset="0"/>
              </a:rPr>
              <a:t>0.0359 	</a:t>
            </a:r>
            <a:r>
              <a:rPr lang="en-US" sz="2600" dirty="0" smtClean="0">
                <a:solidFill>
                  <a:srgbClr val="C00000"/>
                </a:solidFill>
                <a:latin typeface="Arial" panose="020B0604020202020204" pitchFamily="34" charset="0"/>
                <a:cs typeface="Arial" panose="020B0604020202020204" pitchFamily="34" charset="0"/>
              </a:rPr>
              <a:t>f. </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0.000 505</a:t>
            </a:r>
          </a:p>
          <a:p>
            <a:pPr marL="857250" lvl="1" indent="-400050">
              <a:buClr>
                <a:srgbClr val="C00000"/>
              </a:buClr>
              <a:buFont typeface="+mj-lt"/>
              <a:buAutoNum type="alphaLcPeriod" startAt="7"/>
              <a:tabLst>
                <a:tab pos="858838" algn="l"/>
                <a:tab pos="2908300" algn="l"/>
                <a:tab pos="3309938" algn="l"/>
              </a:tabLst>
            </a:pPr>
            <a:r>
              <a:rPr lang="en-US" sz="2600" dirty="0" smtClean="0">
                <a:latin typeface="Arial" panose="020B0604020202020204" pitchFamily="34" charset="0"/>
                <a:cs typeface="Arial" panose="020B0604020202020204" pitchFamily="34" charset="0"/>
              </a:rPr>
              <a:t>0.002 </a:t>
            </a:r>
            <a:r>
              <a:rPr lang="en-US" sz="2600" dirty="0">
                <a:latin typeface="Arial" panose="020B0604020202020204" pitchFamily="34" charset="0"/>
                <a:cs typeface="Arial" panose="020B0604020202020204" pitchFamily="34" charset="0"/>
              </a:rPr>
              <a:t>604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h.</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0.5253</a:t>
            </a:r>
            <a:endParaRPr lang="en-US" sz="26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6084" t="2529" r="6254" b="3610"/>
          <a:stretch/>
        </p:blipFill>
        <p:spPr>
          <a:xfrm>
            <a:off x="4427984" y="3356992"/>
            <a:ext cx="1080120" cy="1248139"/>
          </a:xfrm>
          <a:prstGeom prst="rect">
            <a:avLst/>
          </a:prstGeom>
          <a:noFill/>
          <a:ln w="9525">
            <a:noFill/>
            <a:miter lim="800000"/>
            <a:headEnd/>
            <a:tailEnd/>
          </a:ln>
          <a:effectLst/>
        </p:spPr>
      </p:pic>
    </p:spTree>
    <p:extLst>
      <p:ext uri="{BB962C8B-B14F-4D97-AF65-F5344CB8AC3E}">
        <p14:creationId xmlns:p14="http://schemas.microsoft.com/office/powerpoint/2010/main" val="3638133599"/>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18.4 </a:t>
            </a:r>
            <a:r>
              <a:rPr lang="en-GB" sz="2800" dirty="0" smtClean="0"/>
              <a:t>– </a:t>
            </a:r>
            <a:r>
              <a:rPr lang="en-GB" sz="2800" dirty="0" smtClean="0"/>
              <a:t>Writing Small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150</a:t>
            </a:r>
            <a:endParaRPr lang="en-GB" sz="1400" b="1" dirty="0">
              <a:latin typeface="Calibri" panose="020F0502020204030204" pitchFamily="34" charset="0"/>
            </a:endParaRPr>
          </a:p>
        </p:txBody>
      </p:sp>
      <p:sp>
        <p:nvSpPr>
          <p:cNvPr id="3" name="Rectangle 2"/>
          <p:cNvSpPr/>
          <p:nvPr/>
        </p:nvSpPr>
        <p:spPr>
          <a:xfrm>
            <a:off x="287524" y="1253073"/>
            <a:ext cx="5220580" cy="4324261"/>
          </a:xfrm>
          <a:prstGeom prst="rect">
            <a:avLst/>
          </a:prstGeom>
        </p:spPr>
        <p:txBody>
          <a:bodyPr wrap="square">
            <a:spAutoFit/>
          </a:bodyPr>
          <a:lstStyle/>
          <a:p>
            <a:pPr marL="400050" indent="-400050">
              <a:buClr>
                <a:srgbClr val="C00000"/>
              </a:buClr>
              <a:buFont typeface="+mj-lt"/>
              <a:buAutoNum type="arabicPeriod" startAt="5"/>
              <a:tabLst>
                <a:tab pos="2908300" algn="l"/>
                <a:tab pos="3309938" algn="l"/>
              </a:tabLst>
            </a:pPr>
            <a:r>
              <a:rPr lang="en-US" sz="2500" dirty="0">
                <a:latin typeface="Arial" panose="020B0604020202020204" pitchFamily="34" charset="0"/>
                <a:cs typeface="Arial" panose="020B0604020202020204" pitchFamily="34" charset="0"/>
              </a:rPr>
              <a:t>Match these numbers to their equivalent written in standard </a:t>
            </a:r>
            <a:r>
              <a:rPr lang="en-US" sz="2500" dirty="0" smtClean="0">
                <a:latin typeface="Arial" panose="020B0604020202020204" pitchFamily="34" charset="0"/>
                <a:cs typeface="Arial" panose="020B0604020202020204" pitchFamily="34" charset="0"/>
              </a:rPr>
              <a:t>form</a:t>
            </a:r>
          </a:p>
          <a:p>
            <a:pPr marL="628650" lvl="1" indent="-6286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0.048	A	4.8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-5</a:t>
            </a:r>
            <a:endParaRPr lang="en-US" sz="2500" baseline="30000" dirty="0">
              <a:latin typeface="Arial" panose="020B0604020202020204" pitchFamily="34" charset="0"/>
              <a:cs typeface="Arial" panose="020B0604020202020204" pitchFamily="34" charset="0"/>
            </a:endParaRPr>
          </a:p>
          <a:p>
            <a:pPr marL="628650" lvl="1" indent="-6286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0.000 </a:t>
            </a:r>
            <a:r>
              <a:rPr lang="en-US" sz="2500" dirty="0">
                <a:latin typeface="Arial" panose="020B0604020202020204" pitchFamily="34" charset="0"/>
                <a:cs typeface="Arial" panose="020B0604020202020204" pitchFamily="34" charset="0"/>
              </a:rPr>
              <a:t>004 </a:t>
            </a:r>
            <a:r>
              <a:rPr lang="en-US" sz="2500" dirty="0" smtClean="0">
                <a:latin typeface="Arial" panose="020B0604020202020204" pitchFamily="34" charset="0"/>
                <a:cs typeface="Arial" panose="020B0604020202020204" pitchFamily="34" charset="0"/>
              </a:rPr>
              <a:t>08	</a:t>
            </a:r>
            <a:r>
              <a:rPr lang="en-US" sz="2500" b="1" dirty="0" smtClean="0">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	4.8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a:latin typeface="Arial" panose="020B0604020202020204" pitchFamily="34" charset="0"/>
                <a:cs typeface="Arial" panose="020B0604020202020204" pitchFamily="34" charset="0"/>
              </a:rPr>
              <a:t>-</a:t>
            </a:r>
            <a:r>
              <a:rPr lang="en-US" sz="2500" baseline="30000" dirty="0" smtClean="0">
                <a:latin typeface="Arial" panose="020B0604020202020204" pitchFamily="34" charset="0"/>
                <a:cs typeface="Arial" panose="020B0604020202020204" pitchFamily="34" charset="0"/>
              </a:rPr>
              <a:t>2</a:t>
            </a:r>
            <a:endParaRPr lang="en-US" sz="2500" baseline="30000" dirty="0">
              <a:latin typeface="Arial" panose="020B0604020202020204" pitchFamily="34" charset="0"/>
              <a:cs typeface="Arial" panose="020B0604020202020204" pitchFamily="34" charset="0"/>
            </a:endParaRPr>
          </a:p>
          <a:p>
            <a:pPr marL="628650" lvl="1" indent="-6286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0.000 </a:t>
            </a:r>
            <a:r>
              <a:rPr lang="en-US" sz="2500" dirty="0">
                <a:latin typeface="Arial" panose="020B0604020202020204" pitchFamily="34" charset="0"/>
                <a:cs typeface="Arial" panose="020B0604020202020204" pitchFamily="34" charset="0"/>
              </a:rPr>
              <a:t>000 </a:t>
            </a:r>
            <a:r>
              <a:rPr lang="en-US" sz="2500" dirty="0" smtClean="0">
                <a:latin typeface="Arial" panose="020B0604020202020204" pitchFamily="34" charset="0"/>
                <a:cs typeface="Arial" panose="020B0604020202020204" pitchFamily="34" charset="0"/>
              </a:rPr>
              <a:t>48	</a:t>
            </a:r>
            <a:r>
              <a:rPr lang="en-US" sz="2500" b="1" dirty="0" smtClean="0">
                <a:latin typeface="Arial" panose="020B0604020202020204" pitchFamily="34" charset="0"/>
                <a:cs typeface="Arial" panose="020B0604020202020204" pitchFamily="34" charset="0"/>
              </a:rPr>
              <a:t>C</a:t>
            </a:r>
            <a:r>
              <a:rPr lang="en-US" sz="2500" dirty="0" smtClean="0">
                <a:latin typeface="Arial" panose="020B0604020202020204" pitchFamily="34" charset="0"/>
                <a:cs typeface="Arial" panose="020B0604020202020204" pitchFamily="34" charset="0"/>
              </a:rPr>
              <a:t>	4.08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-4</a:t>
            </a:r>
            <a:endParaRPr lang="en-US" sz="2500" baseline="30000" dirty="0">
              <a:latin typeface="Arial" panose="020B0604020202020204" pitchFamily="34" charset="0"/>
              <a:cs typeface="Arial" panose="020B0604020202020204" pitchFamily="34" charset="0"/>
            </a:endParaRPr>
          </a:p>
          <a:p>
            <a:pPr marL="628650" lvl="1" indent="-6286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0.000 048	</a:t>
            </a:r>
            <a:r>
              <a:rPr lang="en-US" sz="2500" b="1" dirty="0" smtClean="0">
                <a:latin typeface="Arial" panose="020B0604020202020204" pitchFamily="34" charset="0"/>
                <a:cs typeface="Arial" panose="020B0604020202020204" pitchFamily="34" charset="0"/>
              </a:rPr>
              <a:t>D</a:t>
            </a:r>
            <a:r>
              <a:rPr lang="en-US" sz="2500" dirty="0" smtClean="0">
                <a:latin typeface="Arial" panose="020B0604020202020204" pitchFamily="34" charset="0"/>
                <a:cs typeface="Arial" panose="020B0604020202020204" pitchFamily="34" charset="0"/>
              </a:rPr>
              <a:t>	4.8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a:latin typeface="Arial" panose="020B0604020202020204" pitchFamily="34" charset="0"/>
                <a:cs typeface="Arial" panose="020B0604020202020204" pitchFamily="34" charset="0"/>
              </a:rPr>
              <a:t>-</a:t>
            </a:r>
            <a:r>
              <a:rPr lang="en-US" sz="2500" baseline="30000" dirty="0" smtClean="0">
                <a:latin typeface="Arial" panose="020B0604020202020204" pitchFamily="34" charset="0"/>
                <a:cs typeface="Arial" panose="020B0604020202020204" pitchFamily="34" charset="0"/>
              </a:rPr>
              <a:t>9</a:t>
            </a:r>
            <a:endParaRPr lang="en-US" sz="2500" baseline="30000" dirty="0">
              <a:latin typeface="Arial" panose="020B0604020202020204" pitchFamily="34" charset="0"/>
              <a:cs typeface="Arial" panose="020B0604020202020204" pitchFamily="34" charset="0"/>
            </a:endParaRPr>
          </a:p>
          <a:p>
            <a:pPr marL="628650" lvl="1" indent="-6286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0.0000000048	</a:t>
            </a:r>
            <a:r>
              <a:rPr lang="en-US" sz="2500" b="1" dirty="0" smtClean="0">
                <a:latin typeface="Arial" panose="020B0604020202020204" pitchFamily="34" charset="0"/>
                <a:cs typeface="Arial" panose="020B0604020202020204" pitchFamily="34" charset="0"/>
              </a:rPr>
              <a:t>E</a:t>
            </a:r>
            <a:r>
              <a:rPr lang="en-US" sz="2500" dirty="0" smtClean="0">
                <a:latin typeface="Arial" panose="020B0604020202020204" pitchFamily="34" charset="0"/>
                <a:cs typeface="Arial" panose="020B0604020202020204" pitchFamily="34" charset="0"/>
              </a:rPr>
              <a:t>	4.08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-2</a:t>
            </a:r>
            <a:endParaRPr lang="en-US" sz="2500" baseline="30000" dirty="0">
              <a:latin typeface="Arial" panose="020B0604020202020204" pitchFamily="34" charset="0"/>
              <a:cs typeface="Arial" panose="020B0604020202020204" pitchFamily="34" charset="0"/>
            </a:endParaRPr>
          </a:p>
          <a:p>
            <a:pPr marL="628650" lvl="1" indent="-6286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0.48	</a:t>
            </a:r>
            <a:r>
              <a:rPr lang="en-US" sz="2500" b="1" dirty="0" smtClean="0">
                <a:latin typeface="Arial" panose="020B0604020202020204" pitchFamily="34" charset="0"/>
                <a:cs typeface="Arial" panose="020B0604020202020204" pitchFamily="34" charset="0"/>
              </a:rPr>
              <a:t>F</a:t>
            </a:r>
            <a:r>
              <a:rPr lang="en-US" sz="2500" dirty="0" smtClean="0">
                <a:latin typeface="Arial" panose="020B0604020202020204" pitchFamily="34" charset="0"/>
                <a:cs typeface="Arial" panose="020B0604020202020204" pitchFamily="34" charset="0"/>
              </a:rPr>
              <a:t>	4.8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a:latin typeface="Arial" panose="020B0604020202020204" pitchFamily="34" charset="0"/>
                <a:cs typeface="Arial" panose="020B0604020202020204" pitchFamily="34" charset="0"/>
              </a:rPr>
              <a:t>-</a:t>
            </a:r>
            <a:r>
              <a:rPr lang="en-US" sz="2500" baseline="30000" dirty="0" smtClean="0">
                <a:latin typeface="Arial" panose="020B0604020202020204" pitchFamily="34" charset="0"/>
                <a:cs typeface="Arial" panose="020B0604020202020204" pitchFamily="34" charset="0"/>
              </a:rPr>
              <a:t>7</a:t>
            </a:r>
            <a:endParaRPr lang="en-US" sz="2500" baseline="30000" dirty="0">
              <a:latin typeface="Arial" panose="020B0604020202020204" pitchFamily="34" charset="0"/>
              <a:cs typeface="Arial" panose="020B0604020202020204" pitchFamily="34" charset="0"/>
            </a:endParaRPr>
          </a:p>
          <a:p>
            <a:pPr marL="628650" lvl="1" indent="-6286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40 800	</a:t>
            </a:r>
            <a:r>
              <a:rPr lang="en-US" sz="2500" b="1" dirty="0" smtClean="0">
                <a:latin typeface="Arial" panose="020B0604020202020204" pitchFamily="34" charset="0"/>
                <a:cs typeface="Arial" panose="020B0604020202020204" pitchFamily="34" charset="0"/>
              </a:rPr>
              <a:t>G</a:t>
            </a:r>
            <a:r>
              <a:rPr lang="en-US" sz="2500" dirty="0" smtClean="0">
                <a:latin typeface="Arial" panose="020B0604020202020204" pitchFamily="34" charset="0"/>
                <a:cs typeface="Arial" panose="020B0604020202020204" pitchFamily="34" charset="0"/>
              </a:rPr>
              <a:t>	4.08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-4</a:t>
            </a:r>
            <a:endParaRPr lang="en-US" sz="2500" baseline="30000" dirty="0">
              <a:latin typeface="Arial" panose="020B0604020202020204" pitchFamily="34" charset="0"/>
              <a:cs typeface="Arial" panose="020B0604020202020204" pitchFamily="34" charset="0"/>
            </a:endParaRPr>
          </a:p>
          <a:p>
            <a:pPr marL="628650" lvl="1" indent="-6286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408	</a:t>
            </a:r>
            <a:r>
              <a:rPr lang="en-US" sz="2500" b="1" dirty="0" smtClean="0">
                <a:latin typeface="Arial" panose="020B0604020202020204" pitchFamily="34" charset="0"/>
                <a:cs typeface="Arial" panose="020B0604020202020204" pitchFamily="34" charset="0"/>
              </a:rPr>
              <a:t>H</a:t>
            </a:r>
            <a:r>
              <a:rPr lang="en-US" sz="2500" dirty="0" smtClean="0">
                <a:latin typeface="Arial" panose="020B0604020202020204" pitchFamily="34" charset="0"/>
                <a:cs typeface="Arial" panose="020B0604020202020204" pitchFamily="34" charset="0"/>
              </a:rPr>
              <a:t>	4.8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-1</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335146031"/>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18.4 </a:t>
            </a:r>
            <a:r>
              <a:rPr lang="en-GB" sz="2800" dirty="0" smtClean="0"/>
              <a:t>– </a:t>
            </a:r>
            <a:r>
              <a:rPr lang="en-GB" sz="2800" dirty="0" smtClean="0"/>
              <a:t>Writing Small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150</a:t>
            </a:r>
            <a:endParaRPr lang="en-GB" sz="1400" b="1" dirty="0">
              <a:latin typeface="Calibri" panose="020F0502020204030204" pitchFamily="34" charset="0"/>
            </a:endParaRPr>
          </a:p>
        </p:txBody>
      </p:sp>
      <p:sp>
        <p:nvSpPr>
          <p:cNvPr id="3" name="Rectangle 2"/>
          <p:cNvSpPr/>
          <p:nvPr/>
        </p:nvSpPr>
        <p:spPr>
          <a:xfrm>
            <a:off x="287524" y="1253073"/>
            <a:ext cx="5220580" cy="5433795"/>
          </a:xfrm>
          <a:prstGeom prst="rect">
            <a:avLst/>
          </a:prstGeom>
        </p:spPr>
        <p:txBody>
          <a:bodyPr wrap="square">
            <a:spAutoFit/>
          </a:bodyPr>
          <a:lstStyle/>
          <a:p>
            <a:pPr marL="457200" indent="-457200">
              <a:buClr>
                <a:srgbClr val="C00000"/>
              </a:buClr>
              <a:buFont typeface="+mj-lt"/>
              <a:buAutoNum type="arabicPeriod" startAt="6"/>
              <a:tabLst>
                <a:tab pos="2908300" algn="l"/>
                <a:tab pos="3309938" algn="l"/>
              </a:tabLst>
            </a:pPr>
            <a:r>
              <a:rPr lang="en-US" sz="2670" b="1" dirty="0" smtClean="0">
                <a:solidFill>
                  <a:srgbClr val="FF0000"/>
                </a:solidFill>
                <a:latin typeface="Arial" panose="020B0604020202020204" pitchFamily="34" charset="0"/>
                <a:cs typeface="Arial" panose="020B0604020202020204" pitchFamily="34" charset="0"/>
              </a:rPr>
              <a:t>R </a:t>
            </a:r>
            <a:r>
              <a:rPr lang="en-US" sz="2670" dirty="0" smtClean="0">
                <a:latin typeface="Arial" panose="020B0604020202020204" pitchFamily="34" charset="0"/>
                <a:cs typeface="Arial" panose="020B0604020202020204" pitchFamily="34" charset="0"/>
              </a:rPr>
              <a:t> </a:t>
            </a:r>
            <a:r>
              <a:rPr lang="en-US" sz="2670" dirty="0">
                <a:latin typeface="Arial" panose="020B0604020202020204" pitchFamily="34" charset="0"/>
                <a:cs typeface="Arial" panose="020B0604020202020204" pitchFamily="34" charset="0"/>
              </a:rPr>
              <a:t>A question in an exam reads Write 0.000 0503 in standard </a:t>
            </a:r>
            <a:r>
              <a:rPr lang="en-US" sz="2670" dirty="0" smtClean="0">
                <a:latin typeface="Arial" panose="020B0604020202020204" pitchFamily="34" charset="0"/>
                <a:cs typeface="Arial" panose="020B0604020202020204" pitchFamily="34" charset="0"/>
              </a:rPr>
              <a:t>form.</a:t>
            </a:r>
            <a:br>
              <a:rPr lang="en-US" sz="2670" dirty="0" smtClean="0">
                <a:latin typeface="Arial" panose="020B0604020202020204" pitchFamily="34" charset="0"/>
                <a:cs typeface="Arial" panose="020B0604020202020204" pitchFamily="34" charset="0"/>
              </a:rPr>
            </a:br>
            <a:r>
              <a:rPr lang="en-US" sz="2670" dirty="0" smtClean="0">
                <a:latin typeface="Arial" panose="020B0604020202020204" pitchFamily="34" charset="0"/>
                <a:cs typeface="Arial" panose="020B0604020202020204" pitchFamily="34" charset="0"/>
              </a:rPr>
              <a:t>Here </a:t>
            </a:r>
            <a:r>
              <a:rPr lang="en-US" sz="2670" dirty="0">
                <a:latin typeface="Arial" panose="020B0604020202020204" pitchFamily="34" charset="0"/>
                <a:cs typeface="Arial" panose="020B0604020202020204" pitchFamily="34" charset="0"/>
              </a:rPr>
              <a:t>are some of the incorrect answers given.</a:t>
            </a:r>
          </a:p>
          <a:p>
            <a:pPr lvl="2">
              <a:buClr>
                <a:srgbClr val="C00000"/>
              </a:buClr>
              <a:tabLst>
                <a:tab pos="2400300" algn="l"/>
                <a:tab pos="3309938" algn="l"/>
              </a:tabLst>
            </a:pPr>
            <a:r>
              <a:rPr lang="en-US" sz="2670" i="1" dirty="0" smtClean="0">
                <a:latin typeface="Arial" panose="020B0604020202020204" pitchFamily="34" charset="0"/>
                <a:cs typeface="Arial" panose="020B0604020202020204" pitchFamily="34" charset="0"/>
              </a:rPr>
              <a:t>Oliver;</a:t>
            </a:r>
            <a:r>
              <a:rPr lang="en-US" sz="2670" dirty="0" smtClean="0">
                <a:latin typeface="Arial" panose="020B0604020202020204" pitchFamily="34" charset="0"/>
                <a:cs typeface="Arial" panose="020B0604020202020204" pitchFamily="34" charset="0"/>
              </a:rPr>
              <a:t> 	0.503 </a:t>
            </a:r>
            <a:r>
              <a:rPr lang="en-US" sz="2670" dirty="0">
                <a:latin typeface="Arial" panose="020B0604020202020204" pitchFamily="34" charset="0"/>
                <a:cs typeface="Arial" panose="020B0604020202020204" pitchFamily="34" charset="0"/>
              </a:rPr>
              <a:t>x </a:t>
            </a:r>
            <a:r>
              <a:rPr lang="en-US" sz="2670" dirty="0" smtClean="0">
                <a:latin typeface="Arial" panose="020B0604020202020204" pitchFamily="34" charset="0"/>
                <a:cs typeface="Arial" panose="020B0604020202020204" pitchFamily="34" charset="0"/>
              </a:rPr>
              <a:t>10</a:t>
            </a:r>
            <a:r>
              <a:rPr lang="en-US" sz="2670" baseline="30000" dirty="0" smtClean="0">
                <a:latin typeface="Arial" panose="020B0604020202020204" pitchFamily="34" charset="0"/>
                <a:cs typeface="Arial" panose="020B0604020202020204" pitchFamily="34" charset="0"/>
              </a:rPr>
              <a:t>-4</a:t>
            </a:r>
            <a:endParaRPr lang="en-US" sz="2670" baseline="30000" dirty="0">
              <a:latin typeface="Arial" panose="020B0604020202020204" pitchFamily="34" charset="0"/>
              <a:cs typeface="Arial" panose="020B0604020202020204" pitchFamily="34" charset="0"/>
            </a:endParaRPr>
          </a:p>
          <a:p>
            <a:pPr lvl="2">
              <a:buClr>
                <a:srgbClr val="C00000"/>
              </a:buClr>
              <a:tabLst>
                <a:tab pos="2400300" algn="l"/>
                <a:tab pos="3309938" algn="l"/>
              </a:tabLst>
            </a:pPr>
            <a:r>
              <a:rPr lang="en-US" sz="2670" i="1" dirty="0" smtClean="0">
                <a:latin typeface="Arial" panose="020B0604020202020204" pitchFamily="34" charset="0"/>
                <a:cs typeface="Arial" panose="020B0604020202020204" pitchFamily="34" charset="0"/>
              </a:rPr>
              <a:t>Jade;</a:t>
            </a:r>
            <a:r>
              <a:rPr lang="en-US" sz="2670" dirty="0" smtClean="0">
                <a:latin typeface="Arial" panose="020B0604020202020204" pitchFamily="34" charset="0"/>
                <a:cs typeface="Arial" panose="020B0604020202020204" pitchFamily="34" charset="0"/>
              </a:rPr>
              <a:t> 	5.03 </a:t>
            </a:r>
            <a:r>
              <a:rPr lang="en-US" sz="2670" dirty="0">
                <a:latin typeface="Arial" panose="020B0604020202020204" pitchFamily="34" charset="0"/>
                <a:cs typeface="Arial" panose="020B0604020202020204" pitchFamily="34" charset="0"/>
              </a:rPr>
              <a:t>x </a:t>
            </a:r>
            <a:r>
              <a:rPr lang="en-US" sz="2670" dirty="0" smtClean="0">
                <a:latin typeface="Arial" panose="020B0604020202020204" pitchFamily="34" charset="0"/>
                <a:cs typeface="Arial" panose="020B0604020202020204" pitchFamily="34" charset="0"/>
              </a:rPr>
              <a:t>10</a:t>
            </a:r>
            <a:r>
              <a:rPr lang="en-US" sz="2670" baseline="30000" dirty="0" smtClean="0">
                <a:latin typeface="Arial" panose="020B0604020202020204" pitchFamily="34" charset="0"/>
                <a:cs typeface="Arial" panose="020B0604020202020204" pitchFamily="34" charset="0"/>
              </a:rPr>
              <a:t>-4</a:t>
            </a:r>
            <a:endParaRPr lang="en-US" sz="2670" baseline="30000" dirty="0">
              <a:latin typeface="Arial" panose="020B0604020202020204" pitchFamily="34" charset="0"/>
              <a:cs typeface="Arial" panose="020B0604020202020204" pitchFamily="34" charset="0"/>
            </a:endParaRPr>
          </a:p>
          <a:p>
            <a:pPr lvl="2">
              <a:buClr>
                <a:srgbClr val="C00000"/>
              </a:buClr>
              <a:tabLst>
                <a:tab pos="2400300" algn="l"/>
                <a:tab pos="3309938" algn="l"/>
              </a:tabLst>
            </a:pPr>
            <a:r>
              <a:rPr lang="en-US" sz="2670" i="1" dirty="0" smtClean="0">
                <a:latin typeface="Arial" panose="020B0604020202020204" pitchFamily="34" charset="0"/>
                <a:cs typeface="Arial" panose="020B0604020202020204" pitchFamily="34" charset="0"/>
              </a:rPr>
              <a:t>Reece;</a:t>
            </a:r>
            <a:r>
              <a:rPr lang="en-US" sz="2670" dirty="0" smtClean="0">
                <a:latin typeface="Arial" panose="020B0604020202020204" pitchFamily="34" charset="0"/>
                <a:cs typeface="Arial" panose="020B0604020202020204" pitchFamily="34" charset="0"/>
              </a:rPr>
              <a:t> 	5.03 </a:t>
            </a:r>
            <a:r>
              <a:rPr lang="en-US" sz="2670" dirty="0">
                <a:latin typeface="Arial" panose="020B0604020202020204" pitchFamily="34" charset="0"/>
                <a:cs typeface="Arial" panose="020B0604020202020204" pitchFamily="34" charset="0"/>
              </a:rPr>
              <a:t>x 10</a:t>
            </a:r>
            <a:r>
              <a:rPr lang="en-US" sz="2670" baseline="30000" dirty="0">
                <a:latin typeface="Arial" panose="020B0604020202020204" pitchFamily="34" charset="0"/>
                <a:cs typeface="Arial" panose="020B0604020202020204" pitchFamily="34" charset="0"/>
              </a:rPr>
              <a:t>5</a:t>
            </a:r>
          </a:p>
          <a:p>
            <a:pPr marL="914400" lvl="1" indent="-457200">
              <a:buClr>
                <a:srgbClr val="C00000"/>
              </a:buClr>
              <a:buFont typeface="+mj-lt"/>
              <a:buAutoNum type="alphaLcPeriod"/>
              <a:tabLst>
                <a:tab pos="2908300" algn="l"/>
                <a:tab pos="3309938" algn="l"/>
              </a:tabLst>
            </a:pPr>
            <a:r>
              <a:rPr lang="en-US" sz="2670" dirty="0" smtClean="0">
                <a:latin typeface="Arial" panose="020B0604020202020204" pitchFamily="34" charset="0"/>
                <a:cs typeface="Arial" panose="020B0604020202020204" pitchFamily="34" charset="0"/>
              </a:rPr>
              <a:t>For </a:t>
            </a:r>
            <a:r>
              <a:rPr lang="en-US" sz="2670" dirty="0">
                <a:latin typeface="Arial" panose="020B0604020202020204" pitchFamily="34" charset="0"/>
                <a:cs typeface="Arial" panose="020B0604020202020204" pitchFamily="34" charset="0"/>
              </a:rPr>
              <a:t>each answer explain what the student </a:t>
            </a:r>
            <a:r>
              <a:rPr lang="en-US" sz="2670" dirty="0" smtClean="0">
                <a:latin typeface="Arial" panose="020B0604020202020204" pitchFamily="34" charset="0"/>
                <a:cs typeface="Arial" panose="020B0604020202020204" pitchFamily="34" charset="0"/>
              </a:rPr>
              <a:t>did wrong</a:t>
            </a:r>
            <a:r>
              <a:rPr lang="en-US" sz="2670" dirty="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2908300" algn="l"/>
                <a:tab pos="3309938" algn="l"/>
              </a:tabLst>
            </a:pPr>
            <a:r>
              <a:rPr lang="en-US" sz="2670" dirty="0" smtClean="0">
                <a:latin typeface="Arial" panose="020B0604020202020204" pitchFamily="34" charset="0"/>
                <a:cs typeface="Arial" panose="020B0604020202020204" pitchFamily="34" charset="0"/>
              </a:rPr>
              <a:t>What </a:t>
            </a:r>
            <a:r>
              <a:rPr lang="en-US" sz="2670" dirty="0">
                <a:latin typeface="Arial" panose="020B0604020202020204" pitchFamily="34" charset="0"/>
                <a:cs typeface="Arial" panose="020B0604020202020204" pitchFamily="34" charset="0"/>
              </a:rPr>
              <a:t>is the correct answer?</a:t>
            </a:r>
            <a:endParaRPr lang="en-US" sz="2670" baseline="300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323158425"/>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18.4 </a:t>
            </a:r>
            <a:r>
              <a:rPr lang="en-GB" sz="2800" dirty="0" smtClean="0"/>
              <a:t>– </a:t>
            </a:r>
            <a:r>
              <a:rPr lang="en-GB" sz="2800" dirty="0" smtClean="0"/>
              <a:t>Writing Small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150</a:t>
            </a:r>
            <a:endParaRPr lang="en-GB" sz="1400" b="1" dirty="0">
              <a:latin typeface="Calibri" panose="020F0502020204030204" pitchFamily="34" charset="0"/>
            </a:endParaRPr>
          </a:p>
        </p:txBody>
      </p:sp>
      <p:sp>
        <p:nvSpPr>
          <p:cNvPr id="3" name="Rectangle 2"/>
          <p:cNvSpPr/>
          <p:nvPr/>
        </p:nvSpPr>
        <p:spPr>
          <a:xfrm>
            <a:off x="287524" y="1196752"/>
            <a:ext cx="8532948" cy="3939540"/>
          </a:xfrm>
          <a:prstGeom prst="rect">
            <a:avLst/>
          </a:prstGeom>
        </p:spPr>
        <p:txBody>
          <a:bodyPr wrap="square">
            <a:spAutoFit/>
          </a:bodyPr>
          <a:lstStyle/>
          <a:p>
            <a:pPr marL="457200" indent="-457200">
              <a:buClr>
                <a:srgbClr val="C00000"/>
              </a:buClr>
              <a:buFont typeface="+mj-lt"/>
              <a:buAutoNum type="arabicPeriod" startAt="7"/>
              <a:tabLst>
                <a:tab pos="2908300" algn="l"/>
                <a:tab pos="3309938" algn="l"/>
              </a:tabLst>
            </a:pPr>
            <a:r>
              <a:rPr lang="en-US" sz="2500" dirty="0" smtClean="0">
                <a:latin typeface="Arial" panose="020B0604020202020204" pitchFamily="34" charset="0"/>
                <a:cs typeface="Arial" panose="020B0604020202020204" pitchFamily="34" charset="0"/>
              </a:rPr>
              <a:t>The </a:t>
            </a:r>
            <a:r>
              <a:rPr lang="en-US" sz="2500" dirty="0">
                <a:latin typeface="Arial" panose="020B0604020202020204" pitchFamily="34" charset="0"/>
                <a:cs typeface="Arial" panose="020B0604020202020204" pitchFamily="34" charset="0"/>
              </a:rPr>
              <a:t>table shows the meaning of prefixes for small numbers</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Write </a:t>
            </a:r>
            <a:r>
              <a:rPr lang="en-US" sz="2500" dirty="0">
                <a:latin typeface="Arial" panose="020B0604020202020204" pitchFamily="34" charset="0"/>
                <a:cs typeface="Arial" panose="020B0604020202020204" pitchFamily="34" charset="0"/>
              </a:rPr>
              <a:t>the following measurements in standard form, </a:t>
            </a:r>
            <a:endParaRPr lang="en-US" sz="25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6 </a:t>
            </a:r>
            <a:r>
              <a:rPr lang="en-US" sz="2500" dirty="0" err="1">
                <a:latin typeface="Arial" panose="020B0604020202020204" pitchFamily="34" charset="0"/>
                <a:cs typeface="Arial" panose="020B0604020202020204" pitchFamily="34" charset="0"/>
              </a:rPr>
              <a:t>decilitres</a:t>
            </a:r>
            <a:r>
              <a:rPr lang="en-US" sz="2500" dirty="0">
                <a:latin typeface="Arial" panose="020B0604020202020204" pitchFamily="34" charset="0"/>
                <a:cs typeface="Arial" panose="020B0604020202020204" pitchFamily="34" charset="0"/>
              </a:rPr>
              <a:t> in litres </a:t>
            </a:r>
            <a:endParaRPr lang="en-US" sz="25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2.5 </a:t>
            </a:r>
            <a:r>
              <a:rPr lang="el-GR" sz="2500" dirty="0" smtClean="0">
                <a:latin typeface="Arial" panose="020B0604020202020204" pitchFamily="34" charset="0"/>
                <a:cs typeface="Arial" panose="020B0604020202020204" pitchFamily="34" charset="0"/>
              </a:rPr>
              <a:t>μ</a:t>
            </a:r>
            <a:r>
              <a:rPr lang="en-US" sz="2500" dirty="0" smtClean="0">
                <a:latin typeface="Arial" panose="020B0604020202020204" pitchFamily="34" charset="0"/>
                <a:cs typeface="Arial" panose="020B0604020202020204" pitchFamily="34" charset="0"/>
              </a:rPr>
              <a:t>m </a:t>
            </a:r>
            <a:r>
              <a:rPr lang="en-US" sz="2500" dirty="0">
                <a:latin typeface="Arial" panose="020B0604020202020204" pitchFamily="34" charset="0"/>
                <a:cs typeface="Arial" panose="020B0604020202020204" pitchFamily="34" charset="0"/>
              </a:rPr>
              <a:t>in metres </a:t>
            </a:r>
            <a:endParaRPr lang="en-US" sz="25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78 </a:t>
            </a:r>
            <a:r>
              <a:rPr lang="en-US" sz="2500" dirty="0" err="1" smtClean="0">
                <a:latin typeface="Arial" panose="020B0604020202020204" pitchFamily="34" charset="0"/>
                <a:cs typeface="Arial" panose="020B0604020202020204" pitchFamily="34" charset="0"/>
              </a:rPr>
              <a:t>ps</a:t>
            </a:r>
            <a:r>
              <a:rPr lang="en-US" sz="2500" dirty="0" smtClean="0">
                <a:latin typeface="Arial" panose="020B0604020202020204" pitchFamily="34" charset="0"/>
                <a:cs typeface="Arial" panose="020B0604020202020204" pitchFamily="34" charset="0"/>
              </a:rPr>
              <a:t> in </a:t>
            </a:r>
            <a:r>
              <a:rPr lang="en-US" sz="2500" dirty="0">
                <a:latin typeface="Arial" panose="020B0604020202020204" pitchFamily="34" charset="0"/>
                <a:cs typeface="Arial" panose="020B0604020202020204" pitchFamily="34" charset="0"/>
              </a:rPr>
              <a:t>seconds </a:t>
            </a:r>
            <a:endParaRPr lang="en-US" sz="25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12.5 </a:t>
            </a:r>
            <a:r>
              <a:rPr lang="en-US" sz="2500" dirty="0" err="1">
                <a:latin typeface="Arial" panose="020B0604020202020204" pitchFamily="34" charset="0"/>
                <a:cs typeface="Arial" panose="020B0604020202020204" pitchFamily="34" charset="0"/>
              </a:rPr>
              <a:t>nanojoules</a:t>
            </a:r>
            <a:r>
              <a:rPr lang="en-US" sz="2500" dirty="0">
                <a:latin typeface="Arial" panose="020B0604020202020204" pitchFamily="34" charset="0"/>
                <a:cs typeface="Arial" panose="020B0604020202020204" pitchFamily="34" charset="0"/>
              </a:rPr>
              <a:t> in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joules </a:t>
            </a:r>
          </a:p>
          <a:p>
            <a:pPr marL="857250" lvl="1" indent="-4000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26.8 </a:t>
            </a:r>
            <a:r>
              <a:rPr lang="en-US" sz="2500" dirty="0">
                <a:latin typeface="Arial" panose="020B0604020202020204" pitchFamily="34" charset="0"/>
                <a:cs typeface="Arial" panose="020B0604020202020204" pitchFamily="34" charset="0"/>
              </a:rPr>
              <a:t>cm in metres </a:t>
            </a:r>
            <a:endParaRPr lang="en-US" sz="25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0.4 </a:t>
            </a:r>
            <a:r>
              <a:rPr lang="en-US" sz="2500" dirty="0">
                <a:latin typeface="Arial" panose="020B0604020202020204" pitchFamily="34" charset="0"/>
                <a:cs typeface="Arial" panose="020B0604020202020204" pitchFamily="34" charset="0"/>
              </a:rPr>
              <a:t>mg in grams</a:t>
            </a:r>
            <a:endParaRPr lang="en-US" sz="25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335" y="1196752"/>
            <a:ext cx="664145" cy="68199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263120606"/>
              </p:ext>
            </p:extLst>
          </p:nvPr>
        </p:nvGraphicFramePr>
        <p:xfrm>
          <a:off x="4572000" y="2492896"/>
          <a:ext cx="4248472" cy="2560320"/>
        </p:xfrm>
        <a:graphic>
          <a:graphicData uri="http://schemas.openxmlformats.org/drawingml/2006/table">
            <a:tbl>
              <a:tblPr firstRow="1" bandRow="1">
                <a:tableStyleId>{5C22544A-7EE6-4342-B048-85BDC9FD1C3A}</a:tableStyleId>
              </a:tblPr>
              <a:tblGrid>
                <a:gridCol w="957402"/>
                <a:gridCol w="837727"/>
                <a:gridCol w="2453343"/>
              </a:tblGrid>
              <a:tr h="329179">
                <a:tc>
                  <a:txBody>
                    <a:bodyPr/>
                    <a:lstStyle/>
                    <a:p>
                      <a:r>
                        <a:rPr lang="en-US" sz="1800" dirty="0" smtClean="0"/>
                        <a:t>Prefix</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Letter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Number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1800" dirty="0" smtClean="0"/>
                        <a:t>Deci-</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d</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1800" dirty="0" err="1" smtClean="0"/>
                        <a:t>Centi</a:t>
                      </a:r>
                      <a:r>
                        <a:rPr lang="en-US" sz="1800" dirty="0" smtClean="0"/>
                        <a:t>-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0.01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1800" dirty="0" err="1" smtClean="0"/>
                        <a:t>Milli</a:t>
                      </a:r>
                      <a:r>
                        <a:rPr lang="en-US" sz="1800" dirty="0" smtClean="0"/>
                        <a: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m</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0.001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1800" dirty="0" smtClean="0"/>
                        <a:t>Micro-</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l-GR" sz="1800" dirty="0" smtClean="0"/>
                        <a:t>μ</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0.000 001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1800" dirty="0" smtClean="0"/>
                        <a:t>Nano-</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0.000 000</a:t>
                      </a:r>
                      <a:r>
                        <a:rPr lang="en-US" sz="1800" baseline="0" dirty="0" smtClean="0"/>
                        <a:t> 0</a:t>
                      </a:r>
                      <a:r>
                        <a:rPr lang="en-US" sz="1800" dirty="0" smtClean="0"/>
                        <a:t>01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720">
                <a:tc>
                  <a:txBody>
                    <a:bodyPr/>
                    <a:lstStyle/>
                    <a:p>
                      <a:pPr algn="l"/>
                      <a:r>
                        <a:rPr lang="en-US" sz="1800" dirty="0" smtClean="0"/>
                        <a:t>Pico-</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P</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0.000 000 000 001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8" name="Group 7"/>
          <p:cNvGrpSpPr/>
          <p:nvPr/>
        </p:nvGrpSpPr>
        <p:grpSpPr>
          <a:xfrm>
            <a:off x="251520" y="5156031"/>
            <a:ext cx="8501614" cy="1369313"/>
            <a:chOff x="3491881" y="1087870"/>
            <a:chExt cx="5256583" cy="1369313"/>
          </a:xfrm>
        </p:grpSpPr>
        <p:sp>
          <p:nvSpPr>
            <p:cNvPr id="9" name="Round Diagonal Corner Rectangle 8"/>
            <p:cNvSpPr/>
            <p:nvPr/>
          </p:nvSpPr>
          <p:spPr>
            <a:xfrm>
              <a:off x="3491881" y="1087870"/>
              <a:ext cx="5256583" cy="1369313"/>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509895" y="1089031"/>
              <a:ext cx="5204539" cy="472112"/>
            </a:xfrm>
            <a:prstGeom prst="round2DiagRect">
              <a:avLst>
                <a:gd name="adj1" fmla="val 0"/>
                <a:gd name="adj2" fmla="val 29825"/>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738664"/>
            </a:xfrm>
            <a:prstGeom prst="rect">
              <a:avLst/>
            </a:prstGeom>
          </p:spPr>
          <p:txBody>
            <a:bodyPr wrap="square">
              <a:spAutoFit/>
            </a:bodyPr>
            <a:lstStyle/>
            <a:p>
              <a:pPr marL="342900" indent="-342900">
                <a:spcAft>
                  <a:spcPts val="0"/>
                </a:spcAft>
                <a:buClr>
                  <a:srgbClr val="C00000"/>
                </a:buClr>
                <a:buFont typeface="+mj-lt"/>
                <a:buAutoNum type="alphaLcPeriod"/>
                <a:tabLst>
                  <a:tab pos="8058150" algn="r"/>
                </a:tabLst>
              </a:pPr>
              <a:r>
                <a:rPr lang="en-US" sz="2100" dirty="0"/>
                <a:t>a Write 0.000 002 63 in standard form</a:t>
              </a:r>
              <a:r>
                <a:rPr lang="en-US" sz="2100" dirty="0" smtClean="0"/>
                <a:t>.	</a:t>
              </a:r>
              <a:r>
                <a:rPr lang="en-US" sz="2100" b="1" dirty="0" smtClean="0"/>
                <a:t>(1 </a:t>
              </a:r>
              <a:r>
                <a:rPr lang="en-US" sz="2100" b="1" dirty="0"/>
                <a:t>mark)</a:t>
              </a:r>
            </a:p>
            <a:p>
              <a:pPr marL="342900" indent="-342900">
                <a:spcAft>
                  <a:spcPts val="0"/>
                </a:spcAft>
                <a:buClr>
                  <a:srgbClr val="C00000"/>
                </a:buClr>
                <a:buFont typeface="+mj-lt"/>
                <a:buAutoNum type="alphaLcPeriod"/>
                <a:tabLst>
                  <a:tab pos="8058150" algn="r"/>
                </a:tabLst>
              </a:pPr>
              <a:r>
                <a:rPr lang="en-US" sz="2100" dirty="0"/>
                <a:t>b Write 7.01 x 10 3 as an ordinary number</a:t>
              </a:r>
              <a:r>
                <a:rPr lang="en-US" sz="2100" dirty="0" smtClean="0"/>
                <a:t>.	</a:t>
              </a:r>
              <a:r>
                <a:rPr lang="en-US" sz="2100" b="1" dirty="0" smtClean="0"/>
                <a:t>(</a:t>
              </a:r>
              <a:r>
                <a:rPr lang="en-US" sz="2100" b="1" dirty="0"/>
                <a:t>1 mark)</a:t>
              </a:r>
              <a:endParaRPr lang="en-US" sz="2100" b="1" dirty="0"/>
            </a:p>
          </p:txBody>
        </p:sp>
      </p:grpSp>
    </p:spTree>
    <p:extLst>
      <p:ext uri="{BB962C8B-B14F-4D97-AF65-F5344CB8AC3E}">
        <p14:creationId xmlns:p14="http://schemas.microsoft.com/office/powerpoint/2010/main" val="1892690332"/>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18.4 </a:t>
            </a:r>
            <a:r>
              <a:rPr lang="en-GB" sz="2800" dirty="0" smtClean="0"/>
              <a:t>– </a:t>
            </a:r>
            <a:r>
              <a:rPr lang="en-GB" sz="2800" dirty="0" smtClean="0"/>
              <a:t>Writing Small Numbers in Standard Form</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150</a:t>
            </a:r>
            <a:endParaRPr lang="en-GB" sz="1400" b="1" dirty="0">
              <a:latin typeface="Calibri" panose="020F0502020204030204" pitchFamily="34" charset="0"/>
            </a:endParaRPr>
          </a:p>
        </p:txBody>
      </p:sp>
      <p:sp>
        <p:nvSpPr>
          <p:cNvPr id="3" name="Rectangle 2"/>
          <p:cNvSpPr/>
          <p:nvPr/>
        </p:nvSpPr>
        <p:spPr>
          <a:xfrm>
            <a:off x="287524" y="1196752"/>
            <a:ext cx="5220580" cy="1938992"/>
          </a:xfrm>
          <a:prstGeom prst="rect">
            <a:avLst/>
          </a:prstGeom>
        </p:spPr>
        <p:txBody>
          <a:bodyPr wrap="square">
            <a:spAutoFit/>
          </a:bodyPr>
          <a:lstStyle/>
          <a:p>
            <a:pPr marL="514350" indent="-514350">
              <a:buClr>
                <a:srgbClr val="C00000"/>
              </a:buClr>
              <a:buFont typeface="+mj-lt"/>
              <a:buAutoNum type="arabicPeriod" startAt="8"/>
              <a:tabLst>
                <a:tab pos="2908300" algn="l"/>
                <a:tab pos="3309938" algn="l"/>
              </a:tabLst>
            </a:pPr>
            <a:r>
              <a:rPr lang="en-US" sz="2400" dirty="0">
                <a:latin typeface="Arial" panose="020B0604020202020204" pitchFamily="34" charset="0"/>
                <a:cs typeface="Arial" panose="020B0604020202020204" pitchFamily="34" charset="0"/>
              </a:rPr>
              <a:t>The table gives typical wavelengths of different types of electromagnetic </a:t>
            </a:r>
            <a:r>
              <a:rPr lang="en-US" sz="2400" dirty="0" smtClean="0">
                <a:latin typeface="Arial" panose="020B0604020202020204" pitchFamily="34" charset="0"/>
                <a:cs typeface="Arial" panose="020B0604020202020204" pitchFamily="34" charset="0"/>
              </a:rPr>
              <a:t>waves.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the wavelengths in standard form.</a:t>
            </a:r>
            <a:endParaRPr lang="en-US" sz="24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83143421"/>
              </p:ext>
            </p:extLst>
          </p:nvPr>
        </p:nvGraphicFramePr>
        <p:xfrm>
          <a:off x="287524" y="3111584"/>
          <a:ext cx="5220580" cy="3413760"/>
        </p:xfrm>
        <a:graphic>
          <a:graphicData uri="http://schemas.openxmlformats.org/drawingml/2006/table">
            <a:tbl>
              <a:tblPr firstRow="1" bandRow="1">
                <a:tableStyleId>{5C22544A-7EE6-4342-B048-85BDC9FD1C3A}</a:tableStyleId>
              </a:tblPr>
              <a:tblGrid>
                <a:gridCol w="2237392"/>
                <a:gridCol w="2983188"/>
              </a:tblGrid>
              <a:tr h="329179">
                <a:tc>
                  <a:txBody>
                    <a:bodyPr/>
                    <a:lstStyle/>
                    <a:p>
                      <a:r>
                        <a:rPr lang="en-US" sz="2200" dirty="0" smtClean="0"/>
                        <a:t>Type</a:t>
                      </a:r>
                      <a:r>
                        <a:rPr lang="en-US" sz="2200" baseline="0" dirty="0" smtClean="0"/>
                        <a:t> of Wave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Wavelength (m)</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200" dirty="0" smtClean="0"/>
                        <a:t>Radio wave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166.2</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200" dirty="0" smtClean="0"/>
                        <a:t>Microwave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0.122</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200" dirty="0" smtClean="0"/>
                        <a:t>Infrared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0.000 000 925</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200" dirty="0" smtClean="0"/>
                        <a:t>Visible</a:t>
                      </a:r>
                      <a:r>
                        <a:rPr lang="en-US" sz="2200" baseline="0" dirty="0" smtClean="0"/>
                        <a:t> light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0.000 000 59</a:t>
                      </a:r>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200" dirty="0" smtClean="0"/>
                        <a:t>Ultraviolet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0.000 000 25</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200" dirty="0" smtClean="0"/>
                        <a:t>X-Ray</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0.000 000 005</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200" dirty="0" smtClean="0"/>
                        <a:t>Gamma Ray</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dirty="0" smtClean="0"/>
                        <a:t>0.000 000 000</a:t>
                      </a:r>
                      <a:r>
                        <a:rPr lang="en-US" sz="2200" baseline="0" dirty="0" smtClean="0"/>
                        <a:t> 01</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82551484"/>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150</a:t>
            </a:r>
            <a:endParaRPr lang="en-GB" sz="1400" b="1" dirty="0">
              <a:latin typeface="Calibri" panose="020F0502020204030204" pitchFamily="34" charset="0"/>
            </a:endParaRPr>
          </a:p>
        </p:txBody>
      </p:sp>
      <p:sp>
        <p:nvSpPr>
          <p:cNvPr id="3" name="Rectangle 2"/>
          <p:cNvSpPr/>
          <p:nvPr/>
        </p:nvSpPr>
        <p:spPr>
          <a:xfrm>
            <a:off x="287524" y="1196752"/>
            <a:ext cx="5220580" cy="5201424"/>
          </a:xfrm>
          <a:prstGeom prst="rect">
            <a:avLst/>
          </a:prstGeom>
        </p:spPr>
        <p:txBody>
          <a:bodyPr wrap="square">
            <a:spAutoFit/>
          </a:bodyPr>
          <a:lstStyle/>
          <a:p>
            <a:pPr marL="457200" indent="-457200">
              <a:lnSpc>
                <a:spcPts val="3000"/>
              </a:lnSpc>
              <a:buClr>
                <a:srgbClr val="C00000"/>
              </a:buClr>
              <a:buFont typeface="+mj-lt"/>
              <a:buAutoNum type="arabicPeriod"/>
              <a:tabLst>
                <a:tab pos="2908300" algn="l"/>
                <a:tab pos="3309938" algn="l"/>
              </a:tabLst>
            </a:pPr>
            <a:r>
              <a:rPr lang="en-US" sz="2600" dirty="0">
                <a:latin typeface="Arial" panose="020B0604020202020204" pitchFamily="34" charset="0"/>
                <a:cs typeface="Arial" panose="020B0604020202020204" pitchFamily="34" charset="0"/>
              </a:rPr>
              <a:t>Work out these </a:t>
            </a:r>
            <a:r>
              <a:rPr lang="en-US" sz="2600" dirty="0" smtClean="0">
                <a:latin typeface="Arial" panose="020B0604020202020204" pitchFamily="34" charset="0"/>
                <a:cs typeface="Arial" panose="020B0604020202020204" pitchFamily="34" charset="0"/>
              </a:rPr>
              <a:t>calculations.</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Give </a:t>
            </a:r>
            <a:r>
              <a:rPr lang="en-US" sz="2600" dirty="0">
                <a:latin typeface="Arial" panose="020B0604020202020204" pitchFamily="34" charset="0"/>
                <a:cs typeface="Arial" panose="020B0604020202020204" pitchFamily="34" charset="0"/>
              </a:rPr>
              <a:t>your answers in standard </a:t>
            </a:r>
            <a:r>
              <a:rPr lang="en-US" sz="2600" dirty="0" smtClean="0">
                <a:latin typeface="Arial" panose="020B0604020202020204" pitchFamily="34" charset="0"/>
                <a:cs typeface="Arial" panose="020B0604020202020204" pitchFamily="34" charset="0"/>
              </a:rPr>
              <a:t>form. </a:t>
            </a:r>
          </a:p>
          <a:p>
            <a:pPr marL="857250" lvl="1" indent="-400050">
              <a:lnSpc>
                <a:spcPts val="3000"/>
              </a:lnSpc>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2 x 4 x 10</a:t>
            </a:r>
            <a:r>
              <a:rPr lang="en-US" sz="2600" baseline="30000" dirty="0" smtClean="0">
                <a:latin typeface="Arial" panose="020B0604020202020204" pitchFamily="34" charset="0"/>
                <a:cs typeface="Arial" panose="020B0604020202020204" pitchFamily="34" charset="0"/>
              </a:rPr>
              <a:t>6</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x 10</a:t>
            </a:r>
            <a:r>
              <a:rPr lang="en-US" sz="2600" baseline="30000" dirty="0" smtClean="0">
                <a:latin typeface="Arial" panose="020B0604020202020204" pitchFamily="34" charset="0"/>
                <a:cs typeface="Arial" panose="020B0604020202020204" pitchFamily="34" charset="0"/>
              </a:rPr>
              <a:t>6</a:t>
            </a:r>
            <a:r>
              <a:rPr lang="en-US" sz="2600" dirty="0" smtClean="0">
                <a:latin typeface="Arial" panose="020B0604020202020204" pitchFamily="34" charset="0"/>
                <a:cs typeface="Arial" panose="020B0604020202020204" pitchFamily="34" charset="0"/>
              </a:rPr>
              <a:t> </a:t>
            </a:r>
          </a:p>
          <a:p>
            <a:pPr marL="857250" lvl="1" indent="-400050">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3 </a:t>
            </a:r>
            <a:r>
              <a:rPr lang="en-US" sz="2600" dirty="0">
                <a:latin typeface="Arial" panose="020B0604020202020204" pitchFamily="34" charset="0"/>
                <a:cs typeface="Arial" panose="020B0604020202020204" pitchFamily="34" charset="0"/>
              </a:rPr>
              <a:t>x 2.5 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-4</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c.</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5 x 8 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-5</a:t>
            </a:r>
          </a:p>
          <a:p>
            <a:pPr marL="857250" lvl="1" indent="-400050">
              <a:lnSpc>
                <a:spcPts val="3000"/>
              </a:lnSpc>
              <a:buClr>
                <a:srgbClr val="C00000"/>
              </a:buClr>
              <a:buFont typeface="+mj-lt"/>
              <a:buAutoNum type="alphaLcPeriod" startAt="4"/>
              <a:tabLst>
                <a:tab pos="2908300" algn="l"/>
                <a:tab pos="3309938" algn="l"/>
              </a:tabLst>
            </a:pPr>
            <a:r>
              <a:rPr lang="en-US" sz="2600" dirty="0" smtClean="0">
                <a:latin typeface="Arial" panose="020B0604020202020204" pitchFamily="34" charset="0"/>
                <a:cs typeface="Arial" panose="020B0604020202020204" pitchFamily="34" charset="0"/>
              </a:rPr>
              <a:t>6 x 4 x 10</a:t>
            </a:r>
            <a:r>
              <a:rPr lang="en-US" sz="2600" baseline="30000" dirty="0" smtClean="0">
                <a:latin typeface="Arial" panose="020B0604020202020204" pitchFamily="34" charset="0"/>
                <a:cs typeface="Arial" panose="020B0604020202020204" pitchFamily="34" charset="0"/>
              </a:rPr>
              <a:t>-5</a:t>
            </a:r>
            <a:r>
              <a:rPr lang="en-US" sz="2600" dirty="0" smtClean="0">
                <a:latin typeface="Arial" panose="020B0604020202020204" pitchFamily="34" charset="0"/>
                <a:cs typeface="Arial" panose="020B0604020202020204" pitchFamily="34" charset="0"/>
              </a:rPr>
              <a:t> 	</a:t>
            </a:r>
          </a:p>
          <a:p>
            <a:pPr marL="857250" lvl="1" indent="-400050">
              <a:lnSpc>
                <a:spcPts val="3000"/>
              </a:lnSpc>
              <a:buClr>
                <a:srgbClr val="C00000"/>
              </a:buClr>
              <a:buFont typeface="+mj-lt"/>
              <a:buAutoNum type="alphaLcPeriod" startAt="4"/>
              <a:tabLst>
                <a:tab pos="2908300" algn="l"/>
                <a:tab pos="3309938" algn="l"/>
              </a:tabLst>
            </a:pPr>
            <a:r>
              <a:rPr lang="en-US" sz="2600" dirty="0" smtClean="0">
                <a:latin typeface="Arial" panose="020B0604020202020204" pitchFamily="34" charset="0"/>
                <a:cs typeface="Arial" panose="020B0604020202020204" pitchFamily="34" charset="0"/>
              </a:rPr>
              <a:t>6 </a:t>
            </a:r>
            <a:r>
              <a:rPr lang="en-US" sz="2600" dirty="0">
                <a:latin typeface="Arial" panose="020B0604020202020204" pitchFamily="34" charset="0"/>
                <a:cs typeface="Arial" panose="020B0604020202020204" pitchFamily="34" charset="0"/>
              </a:rPr>
              <a:t>x 10</a:t>
            </a:r>
            <a:r>
              <a:rPr lang="en-US" sz="2600" baseline="30000" dirty="0">
                <a:latin typeface="Arial" panose="020B0604020202020204" pitchFamily="34" charset="0"/>
                <a:cs typeface="Arial" panose="020B0604020202020204" pitchFamily="34" charset="0"/>
              </a:rPr>
              <a:t>-4</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3 = </a:t>
            </a:r>
            <a:r>
              <a:rPr lang="en-US" sz="4000"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 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-4</a:t>
            </a:r>
            <a:r>
              <a:rPr lang="en-US" sz="2600" dirty="0" smtClean="0">
                <a:latin typeface="Arial" panose="020B0604020202020204" pitchFamily="34" charset="0"/>
                <a:cs typeface="Arial" panose="020B0604020202020204" pitchFamily="34" charset="0"/>
              </a:rPr>
              <a:t> </a:t>
            </a:r>
          </a:p>
          <a:p>
            <a:pPr marL="857250" lvl="1" indent="-400050">
              <a:buClr>
                <a:srgbClr val="C00000"/>
              </a:buClr>
              <a:buFont typeface="+mj-lt"/>
              <a:buAutoNum type="alphaLcPeriod" startAt="4"/>
              <a:tabLst>
                <a:tab pos="2908300" algn="l"/>
                <a:tab pos="3309938" algn="l"/>
              </a:tabLst>
            </a:pPr>
            <a:r>
              <a:rPr lang="en-US" sz="2600" dirty="0" smtClean="0">
                <a:latin typeface="Arial" panose="020B0604020202020204" pitchFamily="34" charset="0"/>
                <a:cs typeface="Arial" panose="020B0604020202020204" pitchFamily="34" charset="0"/>
              </a:rPr>
              <a:t>7 x 10</a:t>
            </a:r>
            <a:r>
              <a:rPr lang="en-US" sz="2600" baseline="30000" dirty="0" smtClean="0">
                <a:latin typeface="Arial" panose="020B0604020202020204" pitchFamily="34" charset="0"/>
                <a:cs typeface="Arial" panose="020B0604020202020204" pitchFamily="34" charset="0"/>
              </a:rPr>
              <a:t>5</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2 </a:t>
            </a:r>
          </a:p>
          <a:p>
            <a:pPr marL="857250" lvl="1" indent="-400050">
              <a:buClr>
                <a:srgbClr val="C00000"/>
              </a:buClr>
              <a:buFont typeface="+mj-lt"/>
              <a:buAutoNum type="alphaLcPeriod" startAt="4"/>
              <a:tabLst>
                <a:tab pos="2800350" algn="l"/>
                <a:tab pos="3257550" algn="l"/>
              </a:tabLst>
            </a:pPr>
            <a:r>
              <a:rPr lang="en-US" sz="2600" dirty="0" smtClean="0">
                <a:latin typeface="Arial" panose="020B0604020202020204" pitchFamily="34" charset="0"/>
                <a:cs typeface="Arial" panose="020B0604020202020204" pitchFamily="34" charset="0"/>
              </a:rPr>
              <a:t>2 x 10</a:t>
            </a:r>
            <a:r>
              <a:rPr lang="en-US" sz="2600" baseline="30000" dirty="0" smtClean="0">
                <a:latin typeface="Arial" panose="020B0604020202020204" pitchFamily="34" charset="0"/>
                <a:cs typeface="Arial" panose="020B0604020202020204" pitchFamily="34" charset="0"/>
              </a:rPr>
              <a:t>7</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4 	</a:t>
            </a:r>
            <a:r>
              <a:rPr lang="en-US" sz="2600" dirty="0" smtClean="0">
                <a:solidFill>
                  <a:srgbClr val="C00000"/>
                </a:solidFill>
                <a:latin typeface="Arial" panose="020B0604020202020204" pitchFamily="34" charset="0"/>
                <a:cs typeface="Arial" panose="020B0604020202020204" pitchFamily="34" charset="0"/>
              </a:rPr>
              <a:t>h.</a:t>
            </a:r>
            <a:r>
              <a:rPr lang="en-US" sz="2600" dirty="0" smtClean="0">
                <a:latin typeface="Arial" panose="020B0604020202020204" pitchFamily="34" charset="0"/>
                <a:cs typeface="Arial" panose="020B0604020202020204" pitchFamily="34" charset="0"/>
              </a:rPr>
              <a:t> 1 x 10</a:t>
            </a:r>
            <a:r>
              <a:rPr lang="en-US" sz="2600" baseline="30000" dirty="0" smtClean="0">
                <a:latin typeface="Arial" panose="020B0604020202020204" pitchFamily="34" charset="0"/>
                <a:cs typeface="Arial" panose="020B0604020202020204" pitchFamily="34" charset="0"/>
              </a:rPr>
              <a:t>-6</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10</a:t>
            </a:r>
          </a:p>
          <a:p>
            <a:pPr marL="457200" indent="-457200">
              <a:buClr>
                <a:srgbClr val="C00000"/>
              </a:buClr>
              <a:buFont typeface="+mj-lt"/>
              <a:buAutoNum type="arabicPeriod"/>
              <a:tabLst>
                <a:tab pos="2908300" algn="l"/>
                <a:tab pos="3309938" algn="l"/>
              </a:tabLst>
            </a:pPr>
            <a:r>
              <a:rPr lang="en-US" sz="2600" b="1" dirty="0" smtClean="0">
                <a:solidFill>
                  <a:srgbClr val="FF0000"/>
                </a:solidFill>
                <a:latin typeface="Arial" panose="020B0604020202020204" pitchFamily="34" charset="0"/>
                <a:cs typeface="Arial" panose="020B0604020202020204" pitchFamily="34" charset="0"/>
              </a:rPr>
              <a:t>P</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 grain of sand weighs 5 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-6</a:t>
            </a:r>
            <a:r>
              <a:rPr lang="en-US" sz="2600" dirty="0" smtClean="0">
                <a:latin typeface="Arial" panose="020B0604020202020204" pitchFamily="34" charset="0"/>
                <a:cs typeface="Arial" panose="020B0604020202020204" pitchFamily="34" charset="0"/>
              </a:rPr>
              <a:t> kg.</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How </a:t>
            </a:r>
            <a:r>
              <a:rPr lang="en-US" sz="2600" dirty="0">
                <a:latin typeface="Arial" panose="020B0604020202020204" pitchFamily="34" charset="0"/>
                <a:cs typeface="Arial" panose="020B0604020202020204" pitchFamily="34" charset="0"/>
              </a:rPr>
              <a:t>many grains of sand are there in 1 kg?</a:t>
            </a:r>
            <a:endParaRPr lang="en-US" sz="26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351598473"/>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150</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87524" y="1196752"/>
                <a:ext cx="5220580" cy="5442516"/>
              </a:xfrm>
              <a:prstGeom prst="rect">
                <a:avLst/>
              </a:prstGeom>
            </p:spPr>
            <p:txBody>
              <a:bodyPr wrap="square">
                <a:spAutoFit/>
              </a:bodyPr>
              <a:lstStyle/>
              <a:p>
                <a:pPr marL="457200" indent="-457200">
                  <a:buClr>
                    <a:srgbClr val="C00000"/>
                  </a:buClr>
                  <a:buFont typeface="+mj-lt"/>
                  <a:buAutoNum type="arabicPeriod" startAt="3"/>
                  <a:tabLst>
                    <a:tab pos="2908300" algn="l"/>
                    <a:tab pos="3309938" algn="l"/>
                  </a:tabLst>
                </a:pPr>
                <a:r>
                  <a:rPr lang="it-IT" sz="2300" dirty="0" smtClean="0">
                    <a:latin typeface="Arial" panose="020B0604020202020204" pitchFamily="34" charset="0"/>
                    <a:cs typeface="Arial" panose="020B0604020202020204" pitchFamily="34" charset="0"/>
                  </a:rPr>
                  <a:t>Giving your answers in standard form, work out </a:t>
                </a:r>
              </a:p>
              <a:p>
                <a:pPr marL="971550" lvl="1" indent="-514350">
                  <a:buClr>
                    <a:srgbClr val="C00000"/>
                  </a:buClr>
                  <a:buFont typeface="+mj-lt"/>
                  <a:buAutoNum type="alphaLcPeriod"/>
                  <a:tabLst>
                    <a:tab pos="2908300" algn="l"/>
                    <a:tab pos="3309938" algn="l"/>
                  </a:tabLst>
                </a:pPr>
                <a:r>
                  <a:rPr lang="it-IT" sz="2300" dirty="0" smtClean="0">
                    <a:latin typeface="Arial" panose="020B0604020202020204" pitchFamily="34" charset="0"/>
                    <a:cs typeface="Arial" panose="020B0604020202020204" pitchFamily="34" charset="0"/>
                  </a:rPr>
                  <a:t>2 </a:t>
                </a:r>
                <a:r>
                  <a:rPr lang="it-IT" sz="2300" dirty="0">
                    <a:latin typeface="Arial" panose="020B0604020202020204" pitchFamily="34" charset="0"/>
                    <a:cs typeface="Arial" panose="020B0604020202020204" pitchFamily="34" charset="0"/>
                  </a:rPr>
                  <a:t>x </a:t>
                </a:r>
                <a:r>
                  <a:rPr lang="it-IT" sz="2300" dirty="0" smtClean="0">
                    <a:latin typeface="Arial" panose="020B0604020202020204" pitchFamily="34" charset="0"/>
                    <a:cs typeface="Arial" panose="020B0604020202020204" pitchFamily="34" charset="0"/>
                  </a:rPr>
                  <a:t>10</a:t>
                </a:r>
                <a:r>
                  <a:rPr lang="it-IT" sz="2300" baseline="30000" dirty="0" smtClean="0">
                    <a:latin typeface="Arial" panose="020B0604020202020204" pitchFamily="34" charset="0"/>
                    <a:cs typeface="Arial" panose="020B0604020202020204" pitchFamily="34" charset="0"/>
                  </a:rPr>
                  <a:t>5</a:t>
                </a:r>
                <a:r>
                  <a:rPr lang="it-IT" sz="2300" dirty="0" smtClean="0">
                    <a:latin typeface="Arial" panose="020B0604020202020204" pitchFamily="34" charset="0"/>
                    <a:cs typeface="Arial" panose="020B0604020202020204" pitchFamily="34" charset="0"/>
                  </a:rPr>
                  <a:t> </a:t>
                </a:r>
                <a:r>
                  <a:rPr lang="it-IT" sz="2300" dirty="0">
                    <a:latin typeface="Arial" panose="020B0604020202020204" pitchFamily="34" charset="0"/>
                    <a:cs typeface="Arial" panose="020B0604020202020204" pitchFamily="34" charset="0"/>
                  </a:rPr>
                  <a:t>x 3 x 10</a:t>
                </a:r>
                <a:r>
                  <a:rPr lang="it-IT" sz="2300" baseline="30000" dirty="0">
                    <a:latin typeface="Arial" panose="020B0604020202020204" pitchFamily="34" charset="0"/>
                    <a:cs typeface="Arial" panose="020B0604020202020204" pitchFamily="34" charset="0"/>
                  </a:rPr>
                  <a:t>4</a:t>
                </a:r>
                <a:r>
                  <a:rPr lang="it-IT" sz="2300" dirty="0">
                    <a:latin typeface="Arial" panose="020B0604020202020204" pitchFamily="34" charset="0"/>
                    <a:cs typeface="Arial" panose="020B0604020202020204" pitchFamily="34" charset="0"/>
                  </a:rPr>
                  <a:t> </a:t>
                </a:r>
                <a:endParaRPr lang="it-IT" sz="23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908300" algn="l"/>
                    <a:tab pos="3309938" algn="l"/>
                  </a:tabLst>
                </a:pPr>
                <a:r>
                  <a:rPr lang="it-IT" sz="2300" dirty="0" smtClean="0">
                    <a:latin typeface="Arial" panose="020B0604020202020204" pitchFamily="34" charset="0"/>
                    <a:cs typeface="Arial" panose="020B0604020202020204" pitchFamily="34" charset="0"/>
                  </a:rPr>
                  <a:t>6 </a:t>
                </a:r>
                <a:r>
                  <a:rPr lang="it-IT" sz="2300" dirty="0">
                    <a:latin typeface="Arial" panose="020B0604020202020204" pitchFamily="34" charset="0"/>
                    <a:cs typeface="Arial" panose="020B0604020202020204" pitchFamily="34" charset="0"/>
                  </a:rPr>
                  <a:t>x 10</a:t>
                </a:r>
                <a:r>
                  <a:rPr lang="it-IT" sz="2300" baseline="30000" dirty="0">
                    <a:latin typeface="Arial" panose="020B0604020202020204" pitchFamily="34" charset="0"/>
                    <a:cs typeface="Arial" panose="020B0604020202020204" pitchFamily="34" charset="0"/>
                  </a:rPr>
                  <a:t>2</a:t>
                </a:r>
                <a:r>
                  <a:rPr lang="it-IT" sz="2300" dirty="0">
                    <a:latin typeface="Arial" panose="020B0604020202020204" pitchFamily="34" charset="0"/>
                    <a:cs typeface="Arial" panose="020B0604020202020204" pitchFamily="34" charset="0"/>
                  </a:rPr>
                  <a:t> x 5 x 10</a:t>
                </a:r>
                <a:r>
                  <a:rPr lang="it-IT" sz="2300" baseline="30000" dirty="0" smtClean="0">
                    <a:latin typeface="Arial" panose="020B0604020202020204" pitchFamily="34" charset="0"/>
                    <a:cs typeface="Arial" panose="020B0604020202020204" pitchFamily="34" charset="0"/>
                  </a:rPr>
                  <a:t>5</a:t>
                </a:r>
                <a:r>
                  <a:rPr lang="it-IT" sz="23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a:tabLst>
                    <a:tab pos="2908300" algn="l"/>
                    <a:tab pos="3309938" algn="l"/>
                  </a:tabLst>
                </a:pPr>
                <a:r>
                  <a:rPr lang="it-IT" sz="2300" dirty="0" smtClean="0">
                    <a:latin typeface="Arial" panose="020B0604020202020204" pitchFamily="34" charset="0"/>
                    <a:cs typeface="Arial" panose="020B0604020202020204" pitchFamily="34" charset="0"/>
                  </a:rPr>
                  <a:t>4 </a:t>
                </a:r>
                <a:r>
                  <a:rPr lang="it-IT" sz="2300" dirty="0">
                    <a:latin typeface="Arial" panose="020B0604020202020204" pitchFamily="34" charset="0"/>
                    <a:cs typeface="Arial" panose="020B0604020202020204" pitchFamily="34" charset="0"/>
                  </a:rPr>
                  <a:t>x 10</a:t>
                </a:r>
                <a:r>
                  <a:rPr lang="it-IT" sz="2300" baseline="30000" dirty="0">
                    <a:latin typeface="Arial" panose="020B0604020202020204" pitchFamily="34" charset="0"/>
                    <a:cs typeface="Arial" panose="020B0604020202020204" pitchFamily="34" charset="0"/>
                  </a:rPr>
                  <a:t>8</a:t>
                </a:r>
                <a:r>
                  <a:rPr lang="it-IT" sz="2300" dirty="0">
                    <a:latin typeface="Arial" panose="020B0604020202020204" pitchFamily="34" charset="0"/>
                    <a:cs typeface="Arial" panose="020B0604020202020204" pitchFamily="34" charset="0"/>
                  </a:rPr>
                  <a:t> x 7 x </a:t>
                </a:r>
                <a:r>
                  <a:rPr lang="it-IT" sz="2300" dirty="0" smtClean="0">
                    <a:latin typeface="Arial" panose="020B0604020202020204" pitchFamily="34" charset="0"/>
                    <a:cs typeface="Arial" panose="020B0604020202020204" pitchFamily="34" charset="0"/>
                  </a:rPr>
                  <a:t>10</a:t>
                </a:r>
                <a:r>
                  <a:rPr lang="it-IT" sz="2300" baseline="30000" dirty="0" smtClean="0">
                    <a:latin typeface="Arial" panose="020B0604020202020204" pitchFamily="34" charset="0"/>
                    <a:cs typeface="Arial" panose="020B0604020202020204" pitchFamily="34" charset="0"/>
                  </a:rPr>
                  <a:t>-3</a:t>
                </a:r>
                <a:r>
                  <a:rPr lang="it-IT" sz="23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a:tabLst>
                    <a:tab pos="2908300" algn="l"/>
                    <a:tab pos="3309938" algn="l"/>
                  </a:tabLst>
                </a:pPr>
                <a:r>
                  <a:rPr lang="it-IT" sz="2300" dirty="0" smtClean="0">
                    <a:latin typeface="Arial" panose="020B0604020202020204" pitchFamily="34" charset="0"/>
                    <a:cs typeface="Arial" panose="020B0604020202020204" pitchFamily="34" charset="0"/>
                  </a:rPr>
                  <a:t>1.2 </a:t>
                </a:r>
                <a:r>
                  <a:rPr lang="it-IT" sz="2300" dirty="0">
                    <a:latin typeface="Arial" panose="020B0604020202020204" pitchFamily="34" charset="0"/>
                    <a:cs typeface="Arial" panose="020B0604020202020204" pitchFamily="34" charset="0"/>
                  </a:rPr>
                  <a:t>x </a:t>
                </a:r>
                <a:r>
                  <a:rPr lang="it-IT" sz="2300" dirty="0" smtClean="0">
                    <a:latin typeface="Arial" panose="020B0604020202020204" pitchFamily="34" charset="0"/>
                    <a:cs typeface="Arial" panose="020B0604020202020204" pitchFamily="34" charset="0"/>
                  </a:rPr>
                  <a:t>10</a:t>
                </a:r>
                <a:r>
                  <a:rPr lang="it-IT" sz="2300" baseline="30000" dirty="0" smtClean="0">
                    <a:latin typeface="Arial" panose="020B0604020202020204" pitchFamily="34" charset="0"/>
                    <a:cs typeface="Arial" panose="020B0604020202020204" pitchFamily="34" charset="0"/>
                  </a:rPr>
                  <a:t>5</a:t>
                </a:r>
                <a:r>
                  <a:rPr lang="it-IT" sz="2300" dirty="0" smtClean="0">
                    <a:latin typeface="Arial" panose="020B0604020202020204" pitchFamily="34" charset="0"/>
                    <a:cs typeface="Arial" panose="020B0604020202020204" pitchFamily="34" charset="0"/>
                  </a:rPr>
                  <a:t> x </a:t>
                </a:r>
                <a:r>
                  <a:rPr lang="it-IT" sz="2300" dirty="0">
                    <a:latin typeface="Arial" panose="020B0604020202020204" pitchFamily="34" charset="0"/>
                    <a:cs typeface="Arial" panose="020B0604020202020204" pitchFamily="34" charset="0"/>
                  </a:rPr>
                  <a:t>5 x </a:t>
                </a:r>
                <a:r>
                  <a:rPr lang="it-IT" sz="2300" dirty="0" smtClean="0">
                    <a:latin typeface="Arial" panose="020B0604020202020204" pitchFamily="34" charset="0"/>
                    <a:cs typeface="Arial" panose="020B0604020202020204" pitchFamily="34" charset="0"/>
                  </a:rPr>
                  <a:t>10</a:t>
                </a:r>
                <a:r>
                  <a:rPr lang="it-IT" sz="2300" baseline="30000" dirty="0" smtClean="0">
                    <a:latin typeface="Arial" panose="020B0604020202020204" pitchFamily="34" charset="0"/>
                    <a:cs typeface="Arial" panose="020B0604020202020204" pitchFamily="34" charset="0"/>
                  </a:rPr>
                  <a:t>-2</a:t>
                </a:r>
                <a:r>
                  <a:rPr lang="it-IT" sz="23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a:tabLst>
                    <a:tab pos="2908300" algn="l"/>
                    <a:tab pos="3309938" algn="l"/>
                  </a:tabLst>
                </a:pPr>
                <a:r>
                  <a:rPr lang="it-IT" sz="2300" dirty="0" smtClean="0">
                    <a:latin typeface="Arial" panose="020B0604020202020204" pitchFamily="34" charset="0"/>
                    <a:cs typeface="Arial" panose="020B0604020202020204" pitchFamily="34" charset="0"/>
                  </a:rPr>
                  <a:t>4 </a:t>
                </a:r>
                <a:r>
                  <a:rPr lang="it-IT" sz="2300" dirty="0">
                    <a:latin typeface="Arial" panose="020B0604020202020204" pitchFamily="34" charset="0"/>
                    <a:cs typeface="Arial" panose="020B0604020202020204" pitchFamily="34" charset="0"/>
                  </a:rPr>
                  <a:t>x </a:t>
                </a:r>
                <a:r>
                  <a:rPr lang="it-IT" sz="2300" dirty="0" smtClean="0">
                    <a:latin typeface="Arial" panose="020B0604020202020204" pitchFamily="34" charset="0"/>
                    <a:cs typeface="Arial" panose="020B0604020202020204" pitchFamily="34" charset="0"/>
                  </a:rPr>
                  <a:t>10</a:t>
                </a:r>
                <a:r>
                  <a:rPr lang="it-IT" sz="2300" baseline="30000" dirty="0" smtClean="0">
                    <a:latin typeface="Arial" panose="020B0604020202020204" pitchFamily="34" charset="0"/>
                    <a:cs typeface="Arial" panose="020B0604020202020204" pitchFamily="34" charset="0"/>
                  </a:rPr>
                  <a:t>10</a:t>
                </a:r>
                <a:r>
                  <a:rPr lang="it-IT" sz="2300" dirty="0" smtClean="0">
                    <a:latin typeface="Arial" panose="020B0604020202020204" pitchFamily="34" charset="0"/>
                    <a:cs typeface="Arial" panose="020B0604020202020204" pitchFamily="34" charset="0"/>
                  </a:rPr>
                  <a:t> </a:t>
                </a:r>
                <a:r>
                  <a:rPr lang="it-IT" sz="2300" dirty="0">
                    <a:latin typeface="Arial" panose="020B0604020202020204" pitchFamily="34" charset="0"/>
                    <a:cs typeface="Arial" panose="020B0604020202020204" pitchFamily="34" charset="0"/>
                  </a:rPr>
                  <a:t>x 2.2 x </a:t>
                </a:r>
                <a:r>
                  <a:rPr lang="it-IT" sz="2300" dirty="0" smtClean="0">
                    <a:latin typeface="Arial" panose="020B0604020202020204" pitchFamily="34" charset="0"/>
                    <a:cs typeface="Arial" panose="020B0604020202020204" pitchFamily="34" charset="0"/>
                  </a:rPr>
                  <a:t>10</a:t>
                </a:r>
                <a:r>
                  <a:rPr lang="it-IT" sz="2300" baseline="30000" dirty="0" smtClean="0">
                    <a:latin typeface="Arial" panose="020B0604020202020204" pitchFamily="34" charset="0"/>
                    <a:cs typeface="Arial" panose="020B0604020202020204" pitchFamily="34" charset="0"/>
                  </a:rPr>
                  <a:t>-4</a:t>
                </a:r>
                <a:r>
                  <a:rPr lang="it-IT" sz="23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a:tabLst>
                    <a:tab pos="2908300" algn="l"/>
                    <a:tab pos="3309938" algn="l"/>
                  </a:tabLst>
                </a:pPr>
                <a:r>
                  <a:rPr lang="it-IT" sz="2300" dirty="0" smtClean="0">
                    <a:latin typeface="Arial" panose="020B0604020202020204" pitchFamily="34" charset="0"/>
                    <a:cs typeface="Arial" panose="020B0604020202020204" pitchFamily="34" charset="0"/>
                  </a:rPr>
                  <a:t>8 </a:t>
                </a:r>
                <a:r>
                  <a:rPr lang="it-IT" sz="2300" dirty="0">
                    <a:latin typeface="Arial" panose="020B0604020202020204" pitchFamily="34" charset="0"/>
                    <a:cs typeface="Arial" panose="020B0604020202020204" pitchFamily="34" charset="0"/>
                  </a:rPr>
                  <a:t>x </a:t>
                </a:r>
                <a:r>
                  <a:rPr lang="it-IT" sz="2300" dirty="0" smtClean="0">
                    <a:latin typeface="Arial" panose="020B0604020202020204" pitchFamily="34" charset="0"/>
                    <a:cs typeface="Arial" panose="020B0604020202020204" pitchFamily="34" charset="0"/>
                  </a:rPr>
                  <a:t>10</a:t>
                </a:r>
                <a:r>
                  <a:rPr lang="it-IT" sz="2300" baseline="30000" dirty="0" smtClean="0">
                    <a:latin typeface="Arial" panose="020B0604020202020204" pitchFamily="34" charset="0"/>
                    <a:cs typeface="Arial" panose="020B0604020202020204" pitchFamily="34" charset="0"/>
                  </a:rPr>
                  <a:t>-2</a:t>
                </a:r>
                <a:r>
                  <a:rPr lang="it-IT" sz="2300" dirty="0" smtClean="0">
                    <a:latin typeface="Arial" panose="020B0604020202020204" pitchFamily="34" charset="0"/>
                    <a:cs typeface="Arial" panose="020B0604020202020204" pitchFamily="34" charset="0"/>
                  </a:rPr>
                  <a:t> x </a:t>
                </a:r>
                <a:r>
                  <a:rPr lang="it-IT" sz="2300" dirty="0">
                    <a:latin typeface="Arial" panose="020B0604020202020204" pitchFamily="34" charset="0"/>
                    <a:cs typeface="Arial" panose="020B0604020202020204" pitchFamily="34" charset="0"/>
                  </a:rPr>
                  <a:t>3.1 x </a:t>
                </a:r>
                <a:r>
                  <a:rPr lang="it-IT" sz="2300" dirty="0" smtClean="0">
                    <a:latin typeface="Arial" panose="020B0604020202020204" pitchFamily="34" charset="0"/>
                    <a:cs typeface="Arial" panose="020B0604020202020204" pitchFamily="34" charset="0"/>
                  </a:rPr>
                  <a:t>10</a:t>
                </a:r>
                <a:r>
                  <a:rPr lang="it-IT" sz="2300" baseline="30000" dirty="0" smtClean="0">
                    <a:latin typeface="Arial" panose="020B0604020202020204" pitchFamily="34" charset="0"/>
                    <a:cs typeface="Arial" panose="020B0604020202020204" pitchFamily="34" charset="0"/>
                  </a:rPr>
                  <a:t>-3</a:t>
                </a:r>
              </a:p>
              <a:p>
                <a:pPr marL="514350" indent="-514350">
                  <a:buClr>
                    <a:srgbClr val="C00000"/>
                  </a:buClr>
                  <a:buFont typeface="+mj-lt"/>
                  <a:buAutoNum type="arabicPeriod" startAt="3"/>
                  <a:tabLst>
                    <a:tab pos="2908300" algn="l"/>
                    <a:tab pos="3309938" algn="l"/>
                  </a:tabLst>
                </a:pPr>
                <a:r>
                  <a:rPr lang="en-US" sz="2300" dirty="0">
                    <a:latin typeface="Arial" panose="020B0604020202020204" pitchFamily="34" charset="0"/>
                    <a:cs typeface="Arial" panose="020B0604020202020204" pitchFamily="34" charset="0"/>
                  </a:rPr>
                  <a:t>Giving your answers in standard </a:t>
                </a:r>
                <a:r>
                  <a:rPr lang="en-US" sz="2300" dirty="0" smtClean="0">
                    <a:latin typeface="Arial" panose="020B0604020202020204" pitchFamily="34" charset="0"/>
                    <a:cs typeface="Arial" panose="020B0604020202020204" pitchFamily="34" charset="0"/>
                  </a:rPr>
                  <a:t>form, work </a:t>
                </a:r>
                <a:r>
                  <a:rPr lang="en-US" sz="2300" dirty="0">
                    <a:latin typeface="Arial" panose="020B0604020202020204" pitchFamily="34" charset="0"/>
                    <a:cs typeface="Arial" panose="020B0604020202020204" pitchFamily="34" charset="0"/>
                  </a:rPr>
                  <a:t>out</a:t>
                </a:r>
              </a:p>
              <a:p>
                <a:pPr marL="971550" lvl="1" indent="-514350">
                  <a:lnSpc>
                    <a:spcPts val="4300"/>
                  </a:lnSpc>
                  <a:buClr>
                    <a:srgbClr val="C00000"/>
                  </a:buClr>
                  <a:buFont typeface="+mj-lt"/>
                  <a:buAutoNum type="alphaLcPeriod"/>
                  <a:tabLst>
                    <a:tab pos="2000250" algn="l"/>
                    <a:tab pos="2400300" algn="l"/>
                    <a:tab pos="3543300" algn="l"/>
                    <a:tab pos="3657600" algn="l"/>
                    <a:tab pos="3943350" algn="l"/>
                  </a:tabLst>
                </a:pP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1" smtClean="0">
                            <a:latin typeface="Cambria Math" panose="02040503050406030204" pitchFamily="18" charset="0"/>
                            <a:cs typeface="Arial" panose="020B0604020202020204" pitchFamily="34" charset="0"/>
                          </a:rPr>
                          <m:t>6 </m:t>
                        </m:r>
                        <m:r>
                          <a:rPr lang="en-US" sz="2300" b="0" i="1" smtClean="0">
                            <a:latin typeface="Cambria Math" panose="02040503050406030204" pitchFamily="18" charset="0"/>
                            <a:cs typeface="Arial" panose="020B0604020202020204" pitchFamily="34" charset="0"/>
                          </a:rPr>
                          <m:t>𝑥</m:t>
                        </m:r>
                        <m:r>
                          <a:rPr lang="en-US" sz="2300" b="0" i="1" smtClean="0">
                            <a:latin typeface="Cambria Math" panose="02040503050406030204" pitchFamily="18" charset="0"/>
                            <a:cs typeface="Arial" panose="020B0604020202020204" pitchFamily="34" charset="0"/>
                          </a:rPr>
                          <m:t> 108</m:t>
                        </m:r>
                      </m:num>
                      <m:den>
                        <m:r>
                          <a:rPr lang="en-US" sz="2300" b="0" i="1" smtClean="0">
                            <a:latin typeface="Cambria Math" panose="02040503050406030204" pitchFamily="18" charset="0"/>
                            <a:cs typeface="Arial" panose="020B0604020202020204" pitchFamily="34" charset="0"/>
                          </a:rPr>
                          <m:t>6 </m:t>
                        </m:r>
                        <m:r>
                          <a:rPr lang="en-US" sz="2300" b="0" i="1" smtClean="0">
                            <a:latin typeface="Cambria Math" panose="02040503050406030204" pitchFamily="18" charset="0"/>
                            <a:cs typeface="Arial" panose="020B0604020202020204" pitchFamily="34" charset="0"/>
                          </a:rPr>
                          <m:t>𝑥</m:t>
                        </m:r>
                        <m:r>
                          <a:rPr lang="en-US" sz="2300" b="0" i="1" smtClean="0">
                            <a:latin typeface="Cambria Math" panose="02040503050406030204" pitchFamily="18" charset="0"/>
                            <a:cs typeface="Arial" panose="020B0604020202020204" pitchFamily="34" charset="0"/>
                          </a:rPr>
                          <m:t> 102</m:t>
                        </m:r>
                      </m:den>
                    </m:f>
                  </m:oMath>
                </a14:m>
                <a:r>
                  <a:rPr lang="en-US" sz="2300" dirty="0" smtClean="0">
                    <a:latin typeface="Arial" panose="020B0604020202020204" pitchFamily="34" charset="0"/>
                    <a:cs typeface="Arial" panose="020B0604020202020204" pitchFamily="34" charset="0"/>
                  </a:rPr>
                  <a:t> 	b. 	</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1" smtClean="0">
                            <a:latin typeface="Cambria Math" panose="02040503050406030204" pitchFamily="18" charset="0"/>
                            <a:cs typeface="Arial" panose="020B0604020202020204" pitchFamily="34" charset="0"/>
                          </a:rPr>
                          <m:t>9</m:t>
                        </m:r>
                        <m:r>
                          <a:rPr lang="en-US" sz="2300" i="1">
                            <a:latin typeface="Cambria Math" panose="02040503050406030204" pitchFamily="18" charset="0"/>
                            <a:cs typeface="Arial" panose="020B0604020202020204" pitchFamily="34" charset="0"/>
                          </a:rPr>
                          <m:t> </m:t>
                        </m:r>
                        <m:r>
                          <a:rPr lang="en-US" sz="2300" i="1">
                            <a:latin typeface="Cambria Math" panose="02040503050406030204" pitchFamily="18" charset="0"/>
                            <a:cs typeface="Arial" panose="020B0604020202020204" pitchFamily="34" charset="0"/>
                          </a:rPr>
                          <m:t>𝑥</m:t>
                        </m:r>
                        <m:r>
                          <a:rPr lang="en-US" sz="2300" i="1">
                            <a:latin typeface="Cambria Math" panose="02040503050406030204" pitchFamily="18" charset="0"/>
                            <a:cs typeface="Arial" panose="020B0604020202020204" pitchFamily="34" charset="0"/>
                          </a:rPr>
                          <m:t> 10−7</m:t>
                        </m:r>
                      </m:num>
                      <m:den>
                        <m:r>
                          <a:rPr lang="en-US" sz="2300" b="0" i="1" smtClean="0">
                            <a:latin typeface="Cambria Math" panose="02040503050406030204" pitchFamily="18" charset="0"/>
                            <a:cs typeface="Arial" panose="020B0604020202020204" pitchFamily="34" charset="0"/>
                          </a:rPr>
                          <m:t>3</m:t>
                        </m:r>
                        <m:r>
                          <a:rPr lang="en-US" sz="2300" i="1">
                            <a:latin typeface="Cambria Math" panose="02040503050406030204" pitchFamily="18" charset="0"/>
                            <a:cs typeface="Arial" panose="020B0604020202020204" pitchFamily="34" charset="0"/>
                          </a:rPr>
                          <m:t> </m:t>
                        </m:r>
                        <m:r>
                          <a:rPr lang="en-US" sz="2300" i="1">
                            <a:latin typeface="Cambria Math" panose="02040503050406030204" pitchFamily="18" charset="0"/>
                            <a:cs typeface="Arial" panose="020B0604020202020204" pitchFamily="34" charset="0"/>
                          </a:rPr>
                          <m:t>𝑥</m:t>
                        </m:r>
                        <m:r>
                          <a:rPr lang="en-US" sz="2300" i="1">
                            <a:latin typeface="Cambria Math" panose="02040503050406030204" pitchFamily="18" charset="0"/>
                            <a:cs typeface="Arial" panose="020B0604020202020204" pitchFamily="34" charset="0"/>
                          </a:rPr>
                          <m:t> 10−4</m:t>
                        </m:r>
                      </m:den>
                    </m:f>
                  </m:oMath>
                </a14:m>
                <a:r>
                  <a:rPr lang="en-US" sz="2300" dirty="0" smtClean="0">
                    <a:latin typeface="Arial" panose="020B0604020202020204" pitchFamily="34" charset="0"/>
                    <a:cs typeface="Arial" panose="020B0604020202020204" pitchFamily="34" charset="0"/>
                  </a:rPr>
                  <a:t>	c. </a:t>
                </a:r>
                <a:r>
                  <a:rPr lang="en-US" sz="2300" dirty="0">
                    <a:latin typeface="Arial" panose="020B0604020202020204" pitchFamily="34" charset="0"/>
                    <a:cs typeface="Arial" panose="020B0604020202020204" pitchFamily="34" charset="0"/>
                  </a:rPr>
                  <a:t>	</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1" smtClean="0">
                            <a:latin typeface="Cambria Math" panose="02040503050406030204" pitchFamily="18" charset="0"/>
                            <a:cs typeface="Arial" panose="020B0604020202020204" pitchFamily="34" charset="0"/>
                          </a:rPr>
                          <m:t>3</m:t>
                        </m:r>
                        <m:r>
                          <a:rPr lang="en-US" sz="2300" i="1">
                            <a:latin typeface="Cambria Math" panose="02040503050406030204" pitchFamily="18" charset="0"/>
                            <a:cs typeface="Arial" panose="020B0604020202020204" pitchFamily="34" charset="0"/>
                          </a:rPr>
                          <m:t> </m:t>
                        </m:r>
                        <m:r>
                          <a:rPr lang="en-US" sz="2300" i="1">
                            <a:latin typeface="Cambria Math" panose="02040503050406030204" pitchFamily="18" charset="0"/>
                            <a:cs typeface="Arial" panose="020B0604020202020204" pitchFamily="34" charset="0"/>
                          </a:rPr>
                          <m:t>𝑥</m:t>
                        </m:r>
                        <m:r>
                          <a:rPr lang="en-US" sz="2300" i="1">
                            <a:latin typeface="Cambria Math" panose="02040503050406030204" pitchFamily="18" charset="0"/>
                            <a:cs typeface="Arial" panose="020B0604020202020204" pitchFamily="34" charset="0"/>
                          </a:rPr>
                          <m:t> 109</m:t>
                        </m:r>
                      </m:num>
                      <m:den>
                        <m:r>
                          <a:rPr lang="en-US" sz="2300" b="0" i="1" smtClean="0">
                            <a:latin typeface="Cambria Math" panose="02040503050406030204" pitchFamily="18" charset="0"/>
                            <a:cs typeface="Arial" panose="020B0604020202020204" pitchFamily="34" charset="0"/>
                          </a:rPr>
                          <m:t>6</m:t>
                        </m:r>
                        <m:r>
                          <a:rPr lang="en-US" sz="2300" i="1">
                            <a:latin typeface="Cambria Math" panose="02040503050406030204" pitchFamily="18" charset="0"/>
                            <a:cs typeface="Arial" panose="020B0604020202020204" pitchFamily="34" charset="0"/>
                          </a:rPr>
                          <m:t> </m:t>
                        </m:r>
                        <m:r>
                          <a:rPr lang="en-US" sz="2300" i="1">
                            <a:latin typeface="Cambria Math" panose="02040503050406030204" pitchFamily="18" charset="0"/>
                            <a:cs typeface="Arial" panose="020B0604020202020204" pitchFamily="34" charset="0"/>
                          </a:rPr>
                          <m:t>𝑥</m:t>
                        </m:r>
                        <m:r>
                          <a:rPr lang="en-US" sz="2300" i="1">
                            <a:latin typeface="Cambria Math" panose="02040503050406030204" pitchFamily="18" charset="0"/>
                            <a:cs typeface="Arial" panose="020B0604020202020204" pitchFamily="34" charset="0"/>
                          </a:rPr>
                          <m:t> 105</m:t>
                        </m:r>
                      </m:den>
                    </m:f>
                  </m:oMath>
                </a14:m>
                <a:endParaRPr lang="en-US" sz="2300" dirty="0">
                  <a:latin typeface="Arial" panose="020B0604020202020204" pitchFamily="34" charset="0"/>
                  <a:cs typeface="Arial" panose="020B0604020202020204" pitchFamily="34" charset="0"/>
                </a:endParaRPr>
              </a:p>
              <a:p>
                <a:pPr marL="971550" lvl="1" indent="-514350">
                  <a:lnSpc>
                    <a:spcPts val="4300"/>
                  </a:lnSpc>
                  <a:buClr>
                    <a:srgbClr val="C00000"/>
                  </a:buClr>
                  <a:buFont typeface="+mj-lt"/>
                  <a:buAutoNum type="alphaLcPeriod" startAt="4"/>
                  <a:tabLst>
                    <a:tab pos="2908300" algn="l"/>
                    <a:tab pos="3309938" algn="l"/>
                  </a:tabLst>
                </a:pPr>
                <a:r>
                  <a:rPr lang="en-US" sz="2300" dirty="0" smtClean="0">
                    <a:latin typeface="Arial" panose="020B0604020202020204" pitchFamily="34" charset="0"/>
                    <a:cs typeface="Arial" panose="020B0604020202020204" pitchFamily="34" charset="0"/>
                  </a:rPr>
                  <a:t>6.4 </a:t>
                </a:r>
                <a:r>
                  <a:rPr lang="en-US" sz="2300" dirty="0">
                    <a:latin typeface="Arial" panose="020B0604020202020204" pitchFamily="34" charset="0"/>
                    <a:cs typeface="Arial" panose="020B0604020202020204" pitchFamily="34" charset="0"/>
                  </a:rPr>
                  <a:t>x 10</a:t>
                </a:r>
                <a:r>
                  <a:rPr lang="en-US" sz="2300" baseline="30000" dirty="0">
                    <a:latin typeface="Arial" panose="020B0604020202020204" pitchFamily="34" charset="0"/>
                    <a:cs typeface="Arial" panose="020B0604020202020204" pitchFamily="34" charset="0"/>
                  </a:rPr>
                  <a:t>4</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2 x </a:t>
                </a:r>
                <a:r>
                  <a:rPr lang="en-US" sz="2300" dirty="0" smtClean="0">
                    <a:latin typeface="Arial" panose="020B0604020202020204" pitchFamily="34" charset="0"/>
                    <a:cs typeface="Arial" panose="020B0604020202020204" pitchFamily="34" charset="0"/>
                  </a:rPr>
                  <a:t>10</a:t>
                </a:r>
                <a:r>
                  <a:rPr lang="en-US" sz="2300" baseline="30000" dirty="0" smtClean="0">
                    <a:latin typeface="Arial" panose="020B0604020202020204" pitchFamily="34" charset="0"/>
                    <a:cs typeface="Arial" panose="020B0604020202020204" pitchFamily="34" charset="0"/>
                  </a:rPr>
                  <a:t>-2</a:t>
                </a:r>
                <a:endParaRPr lang="en-US" sz="2300" baseline="30000" dirty="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4"/>
                  <a:tabLst>
                    <a:tab pos="2908300" algn="l"/>
                    <a:tab pos="3309938" algn="l"/>
                  </a:tabLst>
                </a:pPr>
                <a:r>
                  <a:rPr lang="en-US" sz="2300" dirty="0" smtClean="0">
                    <a:latin typeface="Arial" panose="020B0604020202020204" pitchFamily="34" charset="0"/>
                    <a:cs typeface="Arial" panose="020B0604020202020204" pitchFamily="34" charset="0"/>
                  </a:rPr>
                  <a:t>7.59 </a:t>
                </a:r>
                <a:r>
                  <a:rPr lang="en-US" sz="2300" dirty="0">
                    <a:latin typeface="Arial" panose="020B0604020202020204" pitchFamily="34" charset="0"/>
                    <a:cs typeface="Arial" panose="020B0604020202020204" pitchFamily="34" charset="0"/>
                  </a:rPr>
                  <a:t>x 10</a:t>
                </a:r>
                <a:r>
                  <a:rPr lang="en-US" sz="2300" baseline="30000" dirty="0">
                    <a:latin typeface="Arial" panose="020B0604020202020204" pitchFamily="34" charset="0"/>
                    <a:cs typeface="Arial" panose="020B0604020202020204" pitchFamily="34" charset="0"/>
                  </a:rPr>
                  <a:t>5</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1 x 10</a:t>
                </a:r>
                <a:r>
                  <a:rPr lang="en-US" sz="2300" baseline="30000" dirty="0">
                    <a:latin typeface="Arial" panose="020B0604020202020204" pitchFamily="34" charset="0"/>
                    <a:cs typeface="Arial" panose="020B0604020202020204" pitchFamily="34" charset="0"/>
                  </a:rPr>
                  <a:t>2</a:t>
                </a:r>
              </a:p>
              <a:p>
                <a:pPr marL="971550" lvl="1" indent="-514350">
                  <a:buClr>
                    <a:srgbClr val="C00000"/>
                  </a:buClr>
                  <a:buFont typeface="+mj-lt"/>
                  <a:buAutoNum type="alphaLcPeriod" startAt="4"/>
                  <a:tabLst>
                    <a:tab pos="2908300" algn="l"/>
                    <a:tab pos="3309938" algn="l"/>
                  </a:tabLst>
                </a:pPr>
                <a:r>
                  <a:rPr lang="en-US" sz="2300" dirty="0" smtClean="0">
                    <a:latin typeface="Arial" panose="020B0604020202020204" pitchFamily="34" charset="0"/>
                    <a:cs typeface="Arial" panose="020B0604020202020204" pitchFamily="34" charset="0"/>
                  </a:rPr>
                  <a:t>3.5 </a:t>
                </a:r>
                <a:r>
                  <a:rPr lang="en-US" sz="2300" dirty="0">
                    <a:latin typeface="Arial" panose="020B0604020202020204" pitchFamily="34" charset="0"/>
                    <a:cs typeface="Arial" panose="020B0604020202020204" pitchFamily="34" charset="0"/>
                  </a:rPr>
                  <a:t>x </a:t>
                </a:r>
                <a:r>
                  <a:rPr lang="en-US" sz="2300" dirty="0" smtClean="0">
                    <a:latin typeface="Arial" panose="020B0604020202020204" pitchFamily="34" charset="0"/>
                    <a:cs typeface="Arial" panose="020B0604020202020204" pitchFamily="34" charset="0"/>
                  </a:rPr>
                  <a:t>10</a:t>
                </a:r>
                <a:r>
                  <a:rPr lang="en-US" sz="2300" baseline="30000" dirty="0" smtClean="0">
                    <a:latin typeface="Arial" panose="020B0604020202020204" pitchFamily="34" charset="0"/>
                    <a:cs typeface="Arial" panose="020B0604020202020204" pitchFamily="34" charset="0"/>
                  </a:rPr>
                  <a:t>-3</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5 x </a:t>
                </a:r>
                <a:r>
                  <a:rPr lang="en-US" sz="2300" dirty="0" smtClean="0">
                    <a:latin typeface="Arial" panose="020B0604020202020204" pitchFamily="34" charset="0"/>
                    <a:cs typeface="Arial" panose="020B0604020202020204" pitchFamily="34" charset="0"/>
                  </a:rPr>
                  <a:t>10</a:t>
                </a:r>
                <a:r>
                  <a:rPr lang="en-US" sz="2300" baseline="30000" dirty="0" smtClean="0">
                    <a:latin typeface="Arial" panose="020B0604020202020204" pitchFamily="34" charset="0"/>
                    <a:cs typeface="Arial" panose="020B0604020202020204" pitchFamily="34" charset="0"/>
                  </a:rPr>
                  <a:t>-6</a:t>
                </a:r>
              </a:p>
            </p:txBody>
          </p:sp>
        </mc:Choice>
        <mc:Fallback>
          <p:sp>
            <p:nvSpPr>
              <p:cNvPr id="3" name="Rectangle 2"/>
              <p:cNvSpPr>
                <a:spLocks noRot="1" noChangeAspect="1" noMove="1" noResize="1" noEditPoints="1" noAdjustHandles="1" noChangeArrowheads="1" noChangeShapeType="1" noTextEdit="1"/>
              </p:cNvSpPr>
              <p:nvPr/>
            </p:nvSpPr>
            <p:spPr>
              <a:xfrm>
                <a:off x="287524" y="1196752"/>
                <a:ext cx="5220580" cy="5442516"/>
              </a:xfrm>
              <a:prstGeom prst="rect">
                <a:avLst/>
              </a:prstGeom>
              <a:blipFill rotWithShape="0">
                <a:blip r:embed="rId4"/>
                <a:stretch>
                  <a:fillRect l="-1400" t="-784" b="-1456"/>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6" cstate="print">
            <a:lum contrast="26000"/>
            <a:extLst>
              <a:ext uri="{28A0092B-C50C-407E-A947-70E740481C1C}">
                <a14:useLocalDpi xmlns:a14="http://schemas.microsoft.com/office/drawing/2010/main" val="0"/>
              </a:ext>
            </a:extLst>
          </a:blip>
          <a:srcRect l="5373" t="2233" r="6882" b="3711"/>
          <a:stretch/>
        </p:blipFill>
        <p:spPr>
          <a:xfrm>
            <a:off x="4427984" y="2132856"/>
            <a:ext cx="1080120" cy="1249551"/>
          </a:xfrm>
          <a:prstGeom prst="rect">
            <a:avLst/>
          </a:prstGeom>
          <a:noFill/>
          <a:ln w="9525">
            <a:noFill/>
            <a:miter lim="800000"/>
            <a:headEnd/>
            <a:tailEnd/>
          </a:ln>
          <a:effectLst/>
        </p:spPr>
      </p:pic>
    </p:spTree>
    <p:extLst>
      <p:ext uri="{BB962C8B-B14F-4D97-AF65-F5344CB8AC3E}">
        <p14:creationId xmlns:p14="http://schemas.microsoft.com/office/powerpoint/2010/main" val="1793361814"/>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151</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87524" y="1196752"/>
                <a:ext cx="5220580" cy="4044697"/>
              </a:xfrm>
              <a:prstGeom prst="rect">
                <a:avLst/>
              </a:prstGeom>
            </p:spPr>
            <p:txBody>
              <a:bodyPr wrap="square">
                <a:spAutoFit/>
              </a:bodyPr>
              <a:lstStyle/>
              <a:p>
                <a:pPr marL="457200" indent="-457200">
                  <a:buClr>
                    <a:srgbClr val="C00000"/>
                  </a:buClr>
                  <a:buFont typeface="+mj-lt"/>
                  <a:buAutoNum type="arabicPeriod" startAt="5"/>
                  <a:tabLst>
                    <a:tab pos="2908300" algn="l"/>
                    <a:tab pos="3309938" algn="l"/>
                  </a:tabLst>
                </a:pPr>
                <a:r>
                  <a:rPr lang="en-US" sz="2700" dirty="0" smtClean="0">
                    <a:latin typeface="Arial" panose="020B0604020202020204" pitchFamily="34" charset="0"/>
                    <a:cs typeface="Arial" panose="020B0604020202020204" pitchFamily="34" charset="0"/>
                  </a:rPr>
                  <a:t>Use a calculator to work out these calculations.</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Give </a:t>
                </a:r>
                <a:r>
                  <a:rPr lang="en-US" sz="2700" dirty="0">
                    <a:latin typeface="Arial" panose="020B0604020202020204" pitchFamily="34" charset="0"/>
                    <a:cs typeface="Arial" panose="020B0604020202020204" pitchFamily="34" charset="0"/>
                  </a:rPr>
                  <a:t>your answers to 3 </a:t>
                </a:r>
                <a:r>
                  <a:rPr lang="en-US" sz="2700" dirty="0" err="1">
                    <a:latin typeface="Arial" panose="020B0604020202020204" pitchFamily="34" charset="0"/>
                    <a:cs typeface="Arial" panose="020B0604020202020204" pitchFamily="34" charset="0"/>
                  </a:rPr>
                  <a:t>s.f.</a:t>
                </a:r>
                <a:endParaRPr lang="en-US" sz="27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908300" algn="l"/>
                    <a:tab pos="3309938" algn="l"/>
                  </a:tabLst>
                </a:pPr>
                <a:r>
                  <a:rPr lang="en-US" sz="2700" dirty="0" smtClean="0">
                    <a:latin typeface="Arial" panose="020B0604020202020204" pitchFamily="34" charset="0"/>
                    <a:cs typeface="Arial" panose="020B0604020202020204" pitchFamily="34" charset="0"/>
                  </a:rPr>
                  <a:t>3.6 </a:t>
                </a:r>
                <a:r>
                  <a:rPr lang="en-US" sz="2700" dirty="0">
                    <a:latin typeface="Arial" panose="020B0604020202020204" pitchFamily="34" charset="0"/>
                    <a:cs typeface="Arial" panose="020B0604020202020204" pitchFamily="34" charset="0"/>
                  </a:rPr>
                  <a:t>x 10</a:t>
                </a:r>
                <a:r>
                  <a:rPr lang="en-US" sz="2700" baseline="30000" dirty="0">
                    <a:latin typeface="Arial" panose="020B0604020202020204" pitchFamily="34" charset="0"/>
                    <a:cs typeface="Arial" panose="020B0604020202020204" pitchFamily="34" charset="0"/>
                  </a:rPr>
                  <a:t>4</a:t>
                </a:r>
                <a:r>
                  <a:rPr lang="en-US" sz="2700" dirty="0">
                    <a:latin typeface="Arial" panose="020B0604020202020204" pitchFamily="34" charset="0"/>
                    <a:cs typeface="Arial" panose="020B0604020202020204" pitchFamily="34" charset="0"/>
                  </a:rPr>
                  <a:t> x 6.1 x 10</a:t>
                </a:r>
                <a:r>
                  <a:rPr lang="en-US" sz="2700" baseline="30000" dirty="0">
                    <a:latin typeface="Arial" panose="020B0604020202020204" pitchFamily="34" charset="0"/>
                    <a:cs typeface="Arial" panose="020B0604020202020204" pitchFamily="34" charset="0"/>
                  </a:rPr>
                  <a:t>5</a:t>
                </a:r>
              </a:p>
              <a:p>
                <a:pPr marL="914400" lvl="1" indent="-457200">
                  <a:buClr>
                    <a:srgbClr val="C00000"/>
                  </a:buClr>
                  <a:buFont typeface="+mj-lt"/>
                  <a:buAutoNum type="alphaLcPeriod"/>
                  <a:tabLst>
                    <a:tab pos="2908300" algn="l"/>
                    <a:tab pos="3309938" algn="l"/>
                  </a:tabLst>
                </a:pPr>
                <a:r>
                  <a:rPr lang="en-US" sz="2700" dirty="0" smtClean="0">
                    <a:latin typeface="Arial" panose="020B0604020202020204" pitchFamily="34" charset="0"/>
                    <a:cs typeface="Arial" panose="020B0604020202020204" pitchFamily="34" charset="0"/>
                  </a:rPr>
                  <a:t>2.9 </a:t>
                </a:r>
                <a:r>
                  <a:rPr lang="en-US" sz="2700" dirty="0">
                    <a:latin typeface="Arial" panose="020B0604020202020204" pitchFamily="34" charset="0"/>
                    <a:cs typeface="Arial" panose="020B0604020202020204" pitchFamily="34" charset="0"/>
                  </a:rPr>
                  <a:t>x </a:t>
                </a:r>
                <a:r>
                  <a:rPr lang="en-US" sz="2700" dirty="0" smtClean="0">
                    <a:latin typeface="Arial" panose="020B0604020202020204" pitchFamily="34" charset="0"/>
                    <a:cs typeface="Arial" panose="020B0604020202020204" pitchFamily="34" charset="0"/>
                  </a:rPr>
                  <a:t>10</a:t>
                </a:r>
                <a:r>
                  <a:rPr lang="en-US" sz="2700" baseline="30000" dirty="0" smtClean="0">
                    <a:latin typeface="Arial" panose="020B0604020202020204" pitchFamily="34" charset="0"/>
                    <a:cs typeface="Arial" panose="020B0604020202020204" pitchFamily="34" charset="0"/>
                  </a:rPr>
                  <a:t>8</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x 8.25 x </a:t>
                </a:r>
                <a:r>
                  <a:rPr lang="en-US" sz="2700" dirty="0" smtClean="0">
                    <a:latin typeface="Arial" panose="020B0604020202020204" pitchFamily="34" charset="0"/>
                    <a:cs typeface="Arial" panose="020B0604020202020204" pitchFamily="34" charset="0"/>
                  </a:rPr>
                  <a:t>10</a:t>
                </a:r>
                <a:r>
                  <a:rPr lang="en-US" sz="2700" baseline="30000" dirty="0" smtClean="0">
                    <a:latin typeface="Arial" panose="020B0604020202020204" pitchFamily="34" charset="0"/>
                    <a:cs typeface="Arial" panose="020B0604020202020204" pitchFamily="34" charset="0"/>
                  </a:rPr>
                  <a:t>-3</a:t>
                </a:r>
                <a:endParaRPr lang="en-US" sz="2700" baseline="300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908300" algn="l"/>
                    <a:tab pos="3309938" algn="l"/>
                  </a:tabLst>
                </a:pPr>
                <a:r>
                  <a:rPr lang="en-US" sz="2700" dirty="0" smtClean="0">
                    <a:latin typeface="Arial" panose="020B0604020202020204" pitchFamily="34" charset="0"/>
                    <a:cs typeface="Arial" panose="020B0604020202020204" pitchFamily="34" charset="0"/>
                  </a:rPr>
                  <a:t>4.8 </a:t>
                </a:r>
                <a:r>
                  <a:rPr lang="en-US" sz="2700" dirty="0">
                    <a:latin typeface="Arial" panose="020B0604020202020204" pitchFamily="34" charset="0"/>
                    <a:cs typeface="Arial" panose="020B0604020202020204" pitchFamily="34" charset="0"/>
                  </a:rPr>
                  <a:t>x </a:t>
                </a:r>
                <a:r>
                  <a:rPr lang="en-US" sz="2700" dirty="0" smtClean="0">
                    <a:latin typeface="Arial" panose="020B0604020202020204" pitchFamily="34" charset="0"/>
                    <a:cs typeface="Arial" panose="020B0604020202020204" pitchFamily="34" charset="0"/>
                  </a:rPr>
                  <a:t>10</a:t>
                </a:r>
                <a:r>
                  <a:rPr lang="en-US" sz="2700" baseline="30000" dirty="0" smtClean="0">
                    <a:latin typeface="Arial" panose="020B0604020202020204" pitchFamily="34" charset="0"/>
                    <a:cs typeface="Arial" panose="020B0604020202020204" pitchFamily="34" charset="0"/>
                  </a:rPr>
                  <a:t>-2</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x 7.2 x </a:t>
                </a:r>
                <a:r>
                  <a:rPr lang="en-US" sz="2700" dirty="0" smtClean="0">
                    <a:latin typeface="Arial" panose="020B0604020202020204" pitchFamily="34" charset="0"/>
                    <a:cs typeface="Arial" panose="020B0604020202020204" pitchFamily="34" charset="0"/>
                  </a:rPr>
                  <a:t>10</a:t>
                </a:r>
                <a:r>
                  <a:rPr lang="en-US" sz="2700" baseline="30000" dirty="0" smtClean="0">
                    <a:latin typeface="Arial" panose="020B0604020202020204" pitchFamily="34" charset="0"/>
                    <a:cs typeface="Arial" panose="020B0604020202020204" pitchFamily="34" charset="0"/>
                  </a:rPr>
                  <a:t>-4</a:t>
                </a:r>
                <a:endParaRPr lang="en-US" sz="2700" baseline="300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908300" algn="l"/>
                    <a:tab pos="3309938" algn="l"/>
                  </a:tabLst>
                </a:pP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rPr>
                  <a:t>6.3 x 10</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(4.4 x 10</a:t>
                </a:r>
                <a:r>
                  <a:rPr lang="en-US" sz="2700" baseline="30000" dirty="0">
                    <a:latin typeface="Arial" panose="020B0604020202020204" pitchFamily="34" charset="0"/>
                    <a:cs typeface="Arial" panose="020B0604020202020204" pitchFamily="34" charset="0"/>
                  </a:rPr>
                  <a:t>7</a:t>
                </a:r>
                <a:r>
                  <a:rPr lang="en-US" sz="2700" dirty="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2908300" algn="l"/>
                    <a:tab pos="3309938" algn="l"/>
                  </a:tabLst>
                </a:pP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rPr>
                  <a:t>1.8 x 10</a:t>
                </a:r>
                <a:r>
                  <a:rPr lang="en-US" sz="2700" baseline="30000" dirty="0">
                    <a:latin typeface="Arial" panose="020B0604020202020204" pitchFamily="34" charset="0"/>
                    <a:cs typeface="Arial" panose="020B0604020202020204" pitchFamily="34" charset="0"/>
                  </a:rPr>
                  <a:t>5</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(8.51 x </a:t>
                </a:r>
                <a:r>
                  <a:rPr lang="en-US" sz="2700" dirty="0" smtClean="0">
                    <a:latin typeface="Arial" panose="020B0604020202020204" pitchFamily="34" charset="0"/>
                    <a:cs typeface="Arial" panose="020B0604020202020204" pitchFamily="34" charset="0"/>
                  </a:rPr>
                  <a:t>10</a:t>
                </a:r>
                <a:r>
                  <a:rPr lang="en-US" sz="2700" baseline="30000" dirty="0" smtClean="0">
                    <a:latin typeface="Arial" panose="020B0604020202020204" pitchFamily="34" charset="0"/>
                    <a:cs typeface="Arial" panose="020B0604020202020204" pitchFamily="34" charset="0"/>
                  </a:rPr>
                  <a:t>-3</a:t>
                </a:r>
                <a:r>
                  <a:rPr lang="en-US" sz="2700" dirty="0">
                    <a:latin typeface="Arial" panose="020B0604020202020204" pitchFamily="34" charset="0"/>
                    <a:cs typeface="Arial" panose="020B0604020202020204" pitchFamily="34" charset="0"/>
                  </a:rPr>
                  <a:t>)</a:t>
                </a:r>
              </a:p>
              <a:p>
                <a:pPr marL="914400" lvl="1" indent="-457200">
                  <a:lnSpc>
                    <a:spcPts val="4900"/>
                  </a:lnSpc>
                  <a:buClr>
                    <a:srgbClr val="C00000"/>
                  </a:buClr>
                  <a:buFont typeface="+mj-lt"/>
                  <a:buAutoNum type="alphaLcPeriod"/>
                  <a:tabLst>
                    <a:tab pos="2908300" algn="l"/>
                    <a:tab pos="3309938" algn="l"/>
                  </a:tabLst>
                </a:pP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1.65 </m:t>
                        </m:r>
                        <m:r>
                          <a:rPr lang="en-US" sz="3200" b="0" i="1" smtClean="0">
                            <a:latin typeface="Cambria Math" panose="02040503050406030204" pitchFamily="18" charset="0"/>
                            <a:cs typeface="Arial" panose="020B0604020202020204" pitchFamily="34" charset="0"/>
                          </a:rPr>
                          <m:t>𝑥</m:t>
                        </m:r>
                        <m:r>
                          <a:rPr lang="en-US" sz="3200" b="0" i="1" smtClean="0">
                            <a:latin typeface="Cambria Math" panose="02040503050406030204" pitchFamily="18" charset="0"/>
                            <a:cs typeface="Arial" panose="020B0604020202020204" pitchFamily="34" charset="0"/>
                          </a:rPr>
                          <m:t> 10</m:t>
                        </m:r>
                        <m:r>
                          <a:rPr lang="en-US" sz="2800" baseline="30000">
                            <a:latin typeface="Cambria Math" panose="02040503050406030204" pitchFamily="18" charset="0"/>
                            <a:cs typeface="Arial" panose="020B0604020202020204" pitchFamily="34" charset="0"/>
                          </a:rPr>
                          <m:t>_</m:t>
                        </m:r>
                        <m:r>
                          <a:rPr lang="en-US" sz="2800" b="0" i="0" baseline="30000" smtClean="0">
                            <a:latin typeface="Cambria Math" panose="02040503050406030204" pitchFamily="18" charset="0"/>
                            <a:cs typeface="Arial" panose="020B0604020202020204" pitchFamily="34" charset="0"/>
                          </a:rPr>
                          <m:t>5</m:t>
                        </m:r>
                      </m:num>
                      <m:den>
                        <m:r>
                          <a:rPr lang="en-US" sz="3200" b="0" i="1" smtClean="0">
                            <a:latin typeface="Cambria Math" panose="02040503050406030204" pitchFamily="18" charset="0"/>
                            <a:cs typeface="Arial" panose="020B0604020202020204" pitchFamily="34" charset="0"/>
                          </a:rPr>
                          <m:t>5.9 </m:t>
                        </m:r>
                        <m:r>
                          <a:rPr lang="en-US" sz="3200" b="0" i="1" smtClean="0">
                            <a:latin typeface="Cambria Math" panose="02040503050406030204" pitchFamily="18" charset="0"/>
                            <a:cs typeface="Arial" panose="020B0604020202020204" pitchFamily="34" charset="0"/>
                          </a:rPr>
                          <m:t>𝑥</m:t>
                        </m:r>
                        <m:r>
                          <a:rPr lang="en-US" sz="3200" b="0" i="1" smtClean="0">
                            <a:latin typeface="Cambria Math" panose="02040503050406030204" pitchFamily="18" charset="0"/>
                            <a:cs typeface="Arial" panose="020B0604020202020204" pitchFamily="34" charset="0"/>
                          </a:rPr>
                          <m:t> 106</m:t>
                        </m:r>
                      </m:den>
                    </m:f>
                  </m:oMath>
                </a14:m>
                <a:r>
                  <a:rPr lang="en-US" sz="2700" dirty="0" smtClean="0">
                    <a:latin typeface="Arial" panose="020B0604020202020204" pitchFamily="34" charset="0"/>
                    <a:cs typeface="Arial" panose="020B0604020202020204" pitchFamily="34" charset="0"/>
                  </a:rPr>
                  <a:t>	</a:t>
                </a:r>
                <a:endParaRPr lang="en-US" sz="2700" baseline="30000" dirty="0" smtClean="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87524" y="1196752"/>
                <a:ext cx="5220580" cy="4044697"/>
              </a:xfrm>
              <a:prstGeom prst="rect">
                <a:avLst/>
              </a:prstGeom>
              <a:blipFill rotWithShape="0">
                <a:blip r:embed="rId4"/>
                <a:stretch>
                  <a:fillRect l="-1984" t="-1205"/>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7" name="Rectangle 6"/>
          <p:cNvSpPr/>
          <p:nvPr/>
        </p:nvSpPr>
        <p:spPr>
          <a:xfrm flipH="1">
            <a:off x="251520" y="5325015"/>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To round a standard form number to 3 significant figures, only round the number part.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963683"/>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151</a:t>
            </a:r>
            <a:endParaRPr lang="en-GB" sz="1400" b="1" dirty="0">
              <a:latin typeface="Calibri" panose="020F0502020204030204" pitchFamily="34" charset="0"/>
            </a:endParaRPr>
          </a:p>
        </p:txBody>
      </p:sp>
      <p:sp>
        <p:nvSpPr>
          <p:cNvPr id="3" name="Rectangle 2"/>
          <p:cNvSpPr/>
          <p:nvPr/>
        </p:nvSpPr>
        <p:spPr>
          <a:xfrm>
            <a:off x="287524" y="1196752"/>
            <a:ext cx="5220580" cy="2677656"/>
          </a:xfrm>
          <a:prstGeom prst="rect">
            <a:avLst/>
          </a:prstGeom>
        </p:spPr>
        <p:txBody>
          <a:bodyPr wrap="square">
            <a:spAutoFit/>
          </a:bodyPr>
          <a:lstStyle/>
          <a:p>
            <a:pPr marL="514350" indent="-514350">
              <a:buClr>
                <a:srgbClr val="C00000"/>
              </a:buClr>
              <a:buFont typeface="+mj-lt"/>
              <a:buAutoNum type="arabicPeriod" startAt="6"/>
              <a:tabLst>
                <a:tab pos="2908300" algn="l"/>
                <a:tab pos="3309938"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How many </a:t>
            </a:r>
            <a:endParaRPr lang="en-US" sz="24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908300" algn="l"/>
                <a:tab pos="3309938" algn="l"/>
              </a:tabLst>
            </a:pPr>
            <a:r>
              <a:rPr lang="en-US" sz="2400" dirty="0" smtClean="0">
                <a:latin typeface="Arial" panose="020B0604020202020204" pitchFamily="34" charset="0"/>
                <a:cs typeface="Arial" panose="020B0604020202020204" pitchFamily="34" charset="0"/>
              </a:rPr>
              <a:t>MW </a:t>
            </a:r>
            <a:r>
              <a:rPr lang="en-US" sz="2400" dirty="0">
                <a:latin typeface="Arial" panose="020B0604020202020204" pitchFamily="34" charset="0"/>
                <a:cs typeface="Arial" panose="020B0604020202020204" pitchFamily="34" charset="0"/>
              </a:rPr>
              <a:t>in 1 GW </a:t>
            </a:r>
            <a:endParaRPr lang="en-US" sz="24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908300" algn="l"/>
                <a:tab pos="3309938" algn="l"/>
              </a:tabLst>
            </a:pPr>
            <a:r>
              <a:rPr lang="en-US" sz="2400" dirty="0" smtClean="0">
                <a:latin typeface="Arial" panose="020B0604020202020204" pitchFamily="34" charset="0"/>
                <a:cs typeface="Arial" panose="020B0604020202020204" pitchFamily="34" charset="0"/>
              </a:rPr>
              <a:t>nm </a:t>
            </a:r>
            <a:r>
              <a:rPr lang="en-US" sz="2400" dirty="0">
                <a:latin typeface="Arial" panose="020B0604020202020204" pitchFamily="34" charset="0"/>
                <a:cs typeface="Arial" panose="020B0604020202020204" pitchFamily="34" charset="0"/>
              </a:rPr>
              <a:t>in 1 mm </a:t>
            </a:r>
            <a:endParaRPr lang="en-US" sz="24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908300" algn="l"/>
                <a:tab pos="3309938" algn="l"/>
              </a:tabLst>
            </a:pPr>
            <a:r>
              <a:rPr lang="en-US" sz="2400" dirty="0" smtClean="0">
                <a:latin typeface="Arial" panose="020B0604020202020204" pitchFamily="34" charset="0"/>
                <a:cs typeface="Arial" panose="020B0604020202020204" pitchFamily="34" charset="0"/>
              </a:rPr>
              <a:t>mg </a:t>
            </a:r>
            <a:r>
              <a:rPr lang="en-US" sz="2400" dirty="0">
                <a:latin typeface="Arial" panose="020B0604020202020204" pitchFamily="34" charset="0"/>
                <a:cs typeface="Arial" panose="020B0604020202020204" pitchFamily="34" charset="0"/>
              </a:rPr>
              <a:t>in 1 Mg?</a:t>
            </a:r>
          </a:p>
          <a:p>
            <a:pPr marL="457200" indent="-457200">
              <a:buClr>
                <a:srgbClr val="C00000"/>
              </a:buClr>
              <a:buFont typeface="+mj-lt"/>
              <a:buAutoNum type="arabicPeriod" startAt="6"/>
              <a:tabLst>
                <a:tab pos="2908300" algn="l"/>
                <a:tab pos="3309938"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b="1" dirty="0">
                <a:solidFill>
                  <a:srgbClr val="FF0000"/>
                </a:solidFill>
                <a:latin typeface="Arial" panose="020B0604020202020204" pitchFamily="34" charset="0"/>
                <a:cs typeface="Arial" panose="020B0604020202020204" pitchFamily="34" charset="0"/>
              </a:rPr>
              <a:t>/ P</a:t>
            </a:r>
            <a:r>
              <a:rPr lang="en-US" sz="2400" dirty="0">
                <a:latin typeface="Arial" panose="020B0604020202020204" pitchFamily="34" charset="0"/>
                <a:cs typeface="Arial" panose="020B0604020202020204" pitchFamily="34" charset="0"/>
              </a:rPr>
              <a:t> Bamboo grows at a rate of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10</a:t>
            </a:r>
            <a:r>
              <a:rPr lang="en-US" sz="2400" baseline="30000" dirty="0" smtClean="0">
                <a:latin typeface="Arial" panose="020B0604020202020204" pitchFamily="34" charset="0"/>
                <a:cs typeface="Arial" panose="020B0604020202020204" pitchFamily="34" charset="0"/>
              </a:rPr>
              <a:t>-3 </a:t>
            </a:r>
            <a:r>
              <a:rPr lang="en-US" sz="2400" dirty="0" smtClean="0">
                <a:latin typeface="Arial" panose="020B0604020202020204" pitchFamily="34" charset="0"/>
                <a:cs typeface="Arial" panose="020B0604020202020204" pitchFamily="34" charset="0"/>
              </a:rPr>
              <a:t>m </a:t>
            </a:r>
            <a:r>
              <a:rPr lang="en-US" sz="2400" dirty="0">
                <a:latin typeface="Arial" panose="020B0604020202020204" pitchFamily="34" charset="0"/>
                <a:cs typeface="Arial" panose="020B0604020202020204" pitchFamily="34" charset="0"/>
              </a:rPr>
              <a:t>per </a:t>
            </a:r>
            <a:r>
              <a:rPr lang="en-US" sz="2400" dirty="0" smtClean="0">
                <a:latin typeface="Arial" panose="020B0604020202020204" pitchFamily="34" charset="0"/>
                <a:cs typeface="Arial" panose="020B0604020202020204" pitchFamily="34" charset="0"/>
              </a:rPr>
              <a:t>hour. How much will it grow in one week?</a:t>
            </a:r>
            <a:endParaRPr lang="en-US" sz="2400" baseline="300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8" name="Group 7"/>
          <p:cNvGrpSpPr/>
          <p:nvPr/>
        </p:nvGrpSpPr>
        <p:grpSpPr>
          <a:xfrm>
            <a:off x="305905" y="3861048"/>
            <a:ext cx="5130191" cy="2695619"/>
            <a:chOff x="3483872" y="1089031"/>
            <a:chExt cx="5264592" cy="2695619"/>
          </a:xfrm>
        </p:grpSpPr>
        <p:sp>
          <p:nvSpPr>
            <p:cNvPr id="9" name="Round Diagonal Corner Rectangle 8"/>
            <p:cNvSpPr/>
            <p:nvPr/>
          </p:nvSpPr>
          <p:spPr>
            <a:xfrm>
              <a:off x="3491880" y="1089031"/>
              <a:ext cx="5256584" cy="266429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3563889" y="1666250"/>
                  <a:ext cx="5095139" cy="2118400"/>
                </a:xfrm>
                <a:prstGeom prst="rect">
                  <a:avLst/>
                </a:prstGeom>
              </p:spPr>
              <p:txBody>
                <a:bodyPr wrap="square">
                  <a:spAutoFit/>
                </a:bodyPr>
                <a:lstStyle/>
                <a:p>
                  <a:pPr>
                    <a:spcAft>
                      <a:spcPts val="0"/>
                    </a:spcAft>
                    <a:tabLst>
                      <a:tab pos="4972050" algn="r"/>
                    </a:tabLst>
                  </a:pPr>
                  <a:r>
                    <a:rPr lang="en-US" sz="2400" dirty="0" smtClean="0"/>
                    <a:t>Work out</a:t>
                  </a:r>
                </a:p>
                <a:p>
                  <a:pPr marL="457200" indent="-457200">
                    <a:spcAft>
                      <a:spcPts val="0"/>
                    </a:spcAft>
                    <a:buClr>
                      <a:srgbClr val="C00000"/>
                    </a:buClr>
                    <a:buFont typeface="+mj-lt"/>
                    <a:buAutoNum type="alphaLcPeriod"/>
                    <a:tabLst>
                      <a:tab pos="4972050" algn="r"/>
                    </a:tabLst>
                  </a:pPr>
                  <a:r>
                    <a:rPr lang="en-US" sz="2400" dirty="0" smtClean="0"/>
                    <a:t>7 </a:t>
                  </a:r>
                  <a:r>
                    <a:rPr lang="en-US" sz="2400" dirty="0"/>
                    <a:t>x 104 x 3 x 108 </a:t>
                  </a:r>
                  <a:r>
                    <a:rPr lang="en-US" sz="2400" dirty="0" smtClean="0"/>
                    <a:t>	</a:t>
                  </a:r>
                  <a:r>
                    <a:rPr lang="en-US" sz="2400" b="1" dirty="0" smtClean="0"/>
                    <a:t>(</a:t>
                  </a:r>
                  <a:r>
                    <a:rPr lang="en-US" sz="2400" b="1" dirty="0"/>
                    <a:t>2 marks)</a:t>
                  </a:r>
                </a:p>
                <a:p>
                  <a:pPr marL="457200" indent="-457200">
                    <a:spcAft>
                      <a:spcPts val="0"/>
                    </a:spcAft>
                    <a:buClr>
                      <a:srgbClr val="C00000"/>
                    </a:buClr>
                    <a:buFont typeface="+mj-lt"/>
                    <a:buAutoNum type="alphaLcPeriod"/>
                    <a:tabLst>
                      <a:tab pos="4972050" algn="r"/>
                    </a:tabLst>
                  </a:pPr>
                  <a14:m>
                    <m:oMath xmlns:m="http://schemas.openxmlformats.org/officeDocument/2006/math">
                      <m:f>
                        <m:fPr>
                          <m:ctrlPr>
                            <a:rPr lang="en-US" sz="240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2</m:t>
                          </m:r>
                        </m:num>
                        <m:den>
                          <m:r>
                            <a:rPr lang="en-US" sz="2400" b="0" i="0" smtClean="0">
                              <a:latin typeface="Cambria Math" panose="02040503050406030204" pitchFamily="18" charset="0"/>
                              <a:cs typeface="Arial" panose="020B0604020202020204" pitchFamily="34" charset="0"/>
                            </a:rPr>
                            <m:t>5</m:t>
                          </m:r>
                        </m:den>
                      </m:f>
                    </m:oMath>
                  </a14:m>
                  <a:r>
                    <a:rPr lang="en-US" sz="2400" dirty="0" smtClean="0"/>
                    <a:t> x </a:t>
                  </a:r>
                  <a14:m>
                    <m:oMath xmlns:m="http://schemas.openxmlformats.org/officeDocument/2006/math">
                      <m:f>
                        <m:fPr>
                          <m:ctrlPr>
                            <a:rPr lang="en-US" sz="240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10</m:t>
                          </m:r>
                          <m:r>
                            <a:rPr lang="en-US" sz="2400" b="0" i="0" baseline="30000" smtClean="0">
                              <a:latin typeface="Cambria Math" panose="02040503050406030204" pitchFamily="18" charset="0"/>
                              <a:cs typeface="Arial" panose="020B0604020202020204" pitchFamily="34" charset="0"/>
                            </a:rPr>
                            <m:t>5</m:t>
                          </m:r>
                        </m:num>
                        <m:den>
                          <m:r>
                            <a:rPr lang="en-US" sz="2400" b="0" i="0" smtClean="0">
                              <a:latin typeface="Cambria Math" panose="02040503050406030204" pitchFamily="18" charset="0"/>
                              <a:cs typeface="Arial" panose="020B0604020202020204" pitchFamily="34" charset="0"/>
                            </a:rPr>
                            <m:t>10</m:t>
                          </m:r>
                          <m:r>
                            <a:rPr lang="en-US" sz="2400" b="0" i="0" baseline="30000" smtClean="0">
                              <a:latin typeface="Cambria Math" panose="02040503050406030204" pitchFamily="18" charset="0"/>
                              <a:cs typeface="Arial" panose="020B0604020202020204" pitchFamily="34" charset="0"/>
                            </a:rPr>
                            <m:t>_2</m:t>
                          </m:r>
                        </m:den>
                      </m:f>
                    </m:oMath>
                  </a14:m>
                  <a:r>
                    <a:rPr lang="en-US" sz="2400" dirty="0" smtClean="0"/>
                    <a:t> 	</a:t>
                  </a:r>
                  <a:r>
                    <a:rPr lang="en-US" sz="2400" b="1" dirty="0" smtClean="0"/>
                    <a:t>(</a:t>
                  </a:r>
                  <a:r>
                    <a:rPr lang="en-US" sz="2400" b="1" dirty="0"/>
                    <a:t>2 marks)</a:t>
                  </a:r>
                </a:p>
                <a:p>
                  <a:pPr marL="457200" indent="-457200">
                    <a:spcAft>
                      <a:spcPts val="0"/>
                    </a:spcAft>
                    <a:buClr>
                      <a:srgbClr val="C00000"/>
                    </a:buClr>
                    <a:buFont typeface="+mj-lt"/>
                    <a:buAutoNum type="alphaLcPeriod"/>
                    <a:tabLst>
                      <a:tab pos="4972050" algn="r"/>
                    </a:tabLst>
                  </a:pPr>
                  <a:r>
                    <a:rPr lang="en-US" sz="2400" dirty="0" smtClean="0"/>
                    <a:t>Give </a:t>
                  </a:r>
                  <a:r>
                    <a:rPr lang="en-US" sz="2400" dirty="0"/>
                    <a:t>your answers in standard form.</a:t>
                  </a:r>
                  <a:endParaRPr lang="en-US" sz="2400" b="1" dirty="0"/>
                </a:p>
              </p:txBody>
            </p:sp>
          </mc:Choice>
          <mc:Fallback>
            <p:sp>
              <p:nvSpPr>
                <p:cNvPr id="11" name="Rectangle 10"/>
                <p:cNvSpPr>
                  <a:spLocks noRot="1" noChangeAspect="1" noMove="1" noResize="1" noEditPoints="1" noAdjustHandles="1" noChangeArrowheads="1" noChangeShapeType="1" noTextEdit="1"/>
                </p:cNvSpPr>
                <p:nvPr/>
              </p:nvSpPr>
              <p:spPr>
                <a:xfrm>
                  <a:off x="3563889" y="1666250"/>
                  <a:ext cx="5095139" cy="2118400"/>
                </a:xfrm>
                <a:prstGeom prst="rect">
                  <a:avLst/>
                </a:prstGeom>
                <a:blipFill rotWithShape="0">
                  <a:blip r:embed="rId5"/>
                  <a:stretch>
                    <a:fillRect l="-1966" t="-2011" r="-1843" b="-5172"/>
                  </a:stretch>
                </a:blipFill>
              </p:spPr>
              <p:txBody>
                <a:bodyPr/>
                <a:lstStyle/>
                <a:p>
                  <a:r>
                    <a:rPr lang="en-US">
                      <a:noFill/>
                    </a:rPr>
                    <a:t> </a:t>
                  </a:r>
                </a:p>
              </p:txBody>
            </p:sp>
          </mc:Fallback>
        </mc:AlternateContent>
      </p:grpSp>
    </p:spTree>
    <p:extLst>
      <p:ext uri="{BB962C8B-B14F-4D97-AF65-F5344CB8AC3E}">
        <p14:creationId xmlns:p14="http://schemas.microsoft.com/office/powerpoint/2010/main" val="3073576154"/>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151</a:t>
            </a:r>
            <a:endParaRPr lang="en-GB" sz="1400" b="1" dirty="0">
              <a:latin typeface="Calibri" panose="020F0502020204030204" pitchFamily="34" charset="0"/>
            </a:endParaRPr>
          </a:p>
        </p:txBody>
      </p:sp>
      <p:sp>
        <p:nvSpPr>
          <p:cNvPr id="3" name="Rectangle 2"/>
          <p:cNvSpPr/>
          <p:nvPr/>
        </p:nvSpPr>
        <p:spPr>
          <a:xfrm>
            <a:off x="287524" y="1196752"/>
            <a:ext cx="5220580" cy="5478423"/>
          </a:xfrm>
          <a:prstGeom prst="rect">
            <a:avLst/>
          </a:prstGeom>
        </p:spPr>
        <p:txBody>
          <a:bodyPr wrap="square">
            <a:spAutoFit/>
          </a:bodyPr>
          <a:lstStyle/>
          <a:p>
            <a:pPr marL="514350" indent="-514350">
              <a:buClr>
                <a:srgbClr val="C00000"/>
              </a:buClr>
              <a:buFont typeface="+mj-lt"/>
              <a:buAutoNum type="arabicPeriod" startAt="9"/>
              <a:tabLst>
                <a:tab pos="2908300" algn="l"/>
                <a:tab pos="3309938" algn="l"/>
              </a:tabLst>
            </a:pPr>
            <a:r>
              <a:rPr lang="en-US" sz="2500" dirty="0">
                <a:solidFill>
                  <a:srgbClr val="C00000"/>
                </a:solidFill>
                <a:latin typeface="Arial" panose="020B0604020202020204" pitchFamily="34" charset="0"/>
                <a:cs typeface="Arial" panose="020B0604020202020204" pitchFamily="34" charset="0"/>
              </a:rPr>
              <a:t>a</a:t>
            </a:r>
            <a:r>
              <a:rPr lang="en-US" sz="2500" dirty="0" smtClean="0">
                <a:solidFill>
                  <a:srgbClr val="C00000"/>
                </a:solidFill>
                <a:latin typeface="Arial" panose="020B0604020202020204" pitchFamily="34" charset="0"/>
                <a:cs typeface="Arial" panose="020B0604020202020204" pitchFamily="34" charset="0"/>
              </a:rPr>
              <a:t>.</a:t>
            </a:r>
            <a:r>
              <a:rPr lang="en-US" sz="2500" dirty="0" smtClean="0">
                <a:latin typeface="Arial" panose="020B0604020202020204" pitchFamily="34" charset="0"/>
                <a:cs typeface="Arial" panose="020B0604020202020204" pitchFamily="34" charset="0"/>
              </a:rPr>
              <a:t>  Workout</a:t>
            </a:r>
            <a:endParaRPr lang="en-US" sz="25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2908300" algn="l"/>
                <a:tab pos="3309938" algn="l"/>
              </a:tabLst>
            </a:pPr>
            <a:r>
              <a:rPr lang="en-US" sz="2500" dirty="0" smtClean="0">
                <a:latin typeface="Arial" panose="020B0604020202020204" pitchFamily="34" charset="0"/>
                <a:cs typeface="Arial" panose="020B0604020202020204" pitchFamily="34" charset="0"/>
              </a:rPr>
              <a:t>4 </a:t>
            </a:r>
            <a:r>
              <a:rPr lang="en-US" sz="2500" dirty="0">
                <a:latin typeface="Arial" panose="020B0604020202020204" pitchFamily="34" charset="0"/>
                <a:cs typeface="Arial" panose="020B0604020202020204" pitchFamily="34" charset="0"/>
              </a:rPr>
              <a:t>x 10</a:t>
            </a:r>
            <a:r>
              <a:rPr lang="en-US" sz="2500" baseline="30000" dirty="0">
                <a:latin typeface="Arial" panose="020B0604020202020204" pitchFamily="34" charset="0"/>
                <a:cs typeface="Arial" panose="020B0604020202020204" pitchFamily="34" charset="0"/>
              </a:rPr>
              <a:t>7</a:t>
            </a:r>
            <a:r>
              <a:rPr lang="en-US" sz="2500" dirty="0">
                <a:latin typeface="Arial" panose="020B0604020202020204" pitchFamily="34" charset="0"/>
                <a:cs typeface="Arial" panose="020B0604020202020204" pitchFamily="34" charset="0"/>
              </a:rPr>
              <a:t> + 5 x 10</a:t>
            </a:r>
            <a:r>
              <a:rPr lang="en-US" sz="2500" baseline="30000" dirty="0">
                <a:latin typeface="Arial" panose="020B0604020202020204" pitchFamily="34" charset="0"/>
                <a:cs typeface="Arial" panose="020B0604020202020204" pitchFamily="34" charset="0"/>
              </a:rPr>
              <a:t>6</a:t>
            </a:r>
          </a:p>
          <a:p>
            <a:pPr marL="1428750" lvl="2" indent="-514350">
              <a:buClr>
                <a:srgbClr val="C00000"/>
              </a:buClr>
              <a:buFont typeface="+mj-lt"/>
              <a:buAutoNum type="romanLcPeriod"/>
              <a:tabLst>
                <a:tab pos="2908300" algn="l"/>
                <a:tab pos="3309938" algn="l"/>
              </a:tabLst>
            </a:pPr>
            <a:r>
              <a:rPr lang="en-US" sz="2500" dirty="0" smtClean="0">
                <a:latin typeface="Arial" panose="020B0604020202020204" pitchFamily="34" charset="0"/>
                <a:cs typeface="Arial" panose="020B0604020202020204" pitchFamily="34" charset="0"/>
              </a:rPr>
              <a:t>9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5</a:t>
            </a:r>
            <a:r>
              <a:rPr lang="en-US" sz="2500" dirty="0" smtClean="0">
                <a:latin typeface="Arial" panose="020B0604020202020204" pitchFamily="34" charset="0"/>
                <a:cs typeface="Arial" panose="020B0604020202020204" pitchFamily="34" charset="0"/>
              </a:rPr>
              <a:t> + </a:t>
            </a:r>
            <a:r>
              <a:rPr lang="en-US" sz="2500" dirty="0">
                <a:latin typeface="Arial" panose="020B0604020202020204" pitchFamily="34" charset="0"/>
                <a:cs typeface="Arial" panose="020B0604020202020204" pitchFamily="34" charset="0"/>
              </a:rPr>
              <a:t>4 x 10</a:t>
            </a:r>
            <a:r>
              <a:rPr lang="en-US" sz="2500" baseline="30000" dirty="0">
                <a:latin typeface="Arial" panose="020B0604020202020204" pitchFamily="34" charset="0"/>
                <a:cs typeface="Arial" panose="020B0604020202020204" pitchFamily="34" charset="0"/>
              </a:rPr>
              <a:t>3</a:t>
            </a:r>
          </a:p>
          <a:p>
            <a:pPr marL="1428750" lvl="2" indent="-514350">
              <a:buClr>
                <a:srgbClr val="C00000"/>
              </a:buClr>
              <a:buFont typeface="+mj-lt"/>
              <a:buAutoNum type="romanLcPeriod"/>
              <a:tabLst>
                <a:tab pos="2908300" algn="l"/>
                <a:tab pos="3309938" algn="l"/>
              </a:tabLst>
            </a:pPr>
            <a:r>
              <a:rPr lang="en-US" sz="2500" dirty="0" smtClean="0">
                <a:latin typeface="Arial" panose="020B0604020202020204" pitchFamily="34" charset="0"/>
                <a:cs typeface="Arial" panose="020B0604020202020204" pitchFamily="34" charset="0"/>
              </a:rPr>
              <a:t>2.5 </a:t>
            </a:r>
            <a:r>
              <a:rPr lang="en-US" sz="2500" dirty="0">
                <a:latin typeface="Arial" panose="020B0604020202020204" pitchFamily="34" charset="0"/>
                <a:cs typeface="Arial" panose="020B0604020202020204" pitchFamily="34" charset="0"/>
              </a:rPr>
              <a:t>x l0</a:t>
            </a:r>
            <a:r>
              <a:rPr lang="en-US" sz="2500" baseline="30000" dirty="0">
                <a:latin typeface="Arial" panose="020B0604020202020204" pitchFamily="34" charset="0"/>
                <a:cs typeface="Arial" panose="020B0604020202020204" pitchFamily="34" charset="0"/>
              </a:rPr>
              <a:t>-4</a:t>
            </a:r>
            <a:r>
              <a:rPr lang="en-US" sz="2500" dirty="0">
                <a:latin typeface="Arial" panose="020B0604020202020204" pitchFamily="34" charset="0"/>
                <a:cs typeface="Arial" panose="020B0604020202020204" pitchFamily="34" charset="0"/>
              </a:rPr>
              <a:t> + 7.3 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-3</a:t>
            </a:r>
            <a:endParaRPr lang="en-US" sz="2500" baseline="300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2908300" algn="l"/>
                <a:tab pos="3309938" algn="l"/>
              </a:tabLst>
            </a:pPr>
            <a:r>
              <a:rPr lang="en-US" sz="2500" dirty="0" smtClean="0">
                <a:latin typeface="Arial" panose="020B0604020202020204" pitchFamily="34" charset="0"/>
                <a:cs typeface="Arial" panose="020B0604020202020204" pitchFamily="34" charset="0"/>
              </a:rPr>
              <a:t>6.1 </a:t>
            </a:r>
            <a:r>
              <a:rPr lang="en-US" sz="2500" dirty="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-4</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+ 3.8 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-6</a:t>
            </a:r>
            <a:endParaRPr lang="en-US" sz="2500" baseline="300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2908300" algn="l"/>
                <a:tab pos="3309938" algn="l"/>
              </a:tabLst>
            </a:pPr>
            <a:r>
              <a:rPr lang="en-US" sz="2500" dirty="0" smtClean="0">
                <a:latin typeface="Arial" panose="020B0604020202020204" pitchFamily="34" charset="0"/>
                <a:cs typeface="Arial" panose="020B0604020202020204" pitchFamily="34" charset="0"/>
              </a:rPr>
              <a:t>1.05 </a:t>
            </a:r>
            <a:r>
              <a:rPr lang="en-US" sz="2500" dirty="0">
                <a:latin typeface="Arial" panose="020B0604020202020204" pitchFamily="34" charset="0"/>
                <a:cs typeface="Arial" panose="020B0604020202020204" pitchFamily="34" charset="0"/>
              </a:rPr>
              <a:t>x 10</a:t>
            </a:r>
            <a:r>
              <a:rPr lang="en-US" sz="2500" baseline="30000" dirty="0">
                <a:latin typeface="Arial" panose="020B0604020202020204" pitchFamily="34" charset="0"/>
                <a:cs typeface="Arial" panose="020B0604020202020204" pitchFamily="34" charset="0"/>
              </a:rPr>
              <a:t>6</a:t>
            </a:r>
            <a:r>
              <a:rPr lang="en-US" sz="2500" dirty="0">
                <a:latin typeface="Arial" panose="020B0604020202020204" pitchFamily="34" charset="0"/>
                <a:cs typeface="Arial" panose="020B0604020202020204" pitchFamily="34" charset="0"/>
              </a:rPr>
              <a:t> + 2.4 x 10</a:t>
            </a:r>
            <a:r>
              <a:rPr lang="en-US" sz="2500" baseline="30000" dirty="0">
                <a:latin typeface="Arial" panose="020B0604020202020204" pitchFamily="34" charset="0"/>
                <a:cs typeface="Arial" panose="020B0604020202020204" pitchFamily="34" charset="0"/>
              </a:rPr>
              <a:t>2</a:t>
            </a:r>
          </a:p>
          <a:p>
            <a:pPr marL="1428750" lvl="2" indent="-514350">
              <a:buClr>
                <a:srgbClr val="C00000"/>
              </a:buClr>
              <a:buFont typeface="+mj-lt"/>
              <a:buAutoNum type="romanLcPeriod"/>
              <a:tabLst>
                <a:tab pos="2908300" algn="l"/>
                <a:tab pos="3309938" algn="l"/>
              </a:tabLst>
            </a:pPr>
            <a:r>
              <a:rPr lang="en-US" sz="2500" dirty="0" smtClean="0">
                <a:latin typeface="Arial" panose="020B0604020202020204" pitchFamily="34" charset="0"/>
                <a:cs typeface="Arial" panose="020B0604020202020204" pitchFamily="34" charset="0"/>
              </a:rPr>
              <a:t>4.15 </a:t>
            </a:r>
            <a:r>
              <a:rPr lang="en-US" sz="2500" dirty="0">
                <a:latin typeface="Arial" panose="020B0604020202020204" pitchFamily="34" charset="0"/>
                <a:cs typeface="Arial" panose="020B0604020202020204" pitchFamily="34" charset="0"/>
              </a:rPr>
              <a:t>x 10</a:t>
            </a:r>
            <a:r>
              <a:rPr lang="en-US" sz="2500" baseline="30000" dirty="0">
                <a:latin typeface="Arial" panose="020B0604020202020204" pitchFamily="34" charset="0"/>
                <a:cs typeface="Arial" panose="020B0604020202020204" pitchFamily="34" charset="0"/>
              </a:rPr>
              <a:t>18</a:t>
            </a:r>
            <a:r>
              <a:rPr lang="en-US" sz="2500" dirty="0">
                <a:latin typeface="Arial" panose="020B0604020202020204" pitchFamily="34" charset="0"/>
                <a:cs typeface="Arial" panose="020B0604020202020204" pitchFamily="34" charset="0"/>
              </a:rPr>
              <a:t> + 4.15 x 10</a:t>
            </a:r>
            <a:r>
              <a:rPr lang="en-US" sz="2500" baseline="30000" dirty="0">
                <a:latin typeface="Arial" panose="020B0604020202020204" pitchFamily="34" charset="0"/>
                <a:cs typeface="Arial" panose="020B0604020202020204" pitchFamily="34" charset="0"/>
              </a:rPr>
              <a:t>17</a:t>
            </a:r>
          </a:p>
          <a:p>
            <a:pPr marL="971550" lvl="1" indent="-514350">
              <a:buClr>
                <a:srgbClr val="C00000"/>
              </a:buClr>
              <a:buFont typeface="+mj-lt"/>
              <a:buAutoNum type="alphaLcPeriod" startAt="2"/>
              <a:tabLst>
                <a:tab pos="2908300" algn="l"/>
                <a:tab pos="3309938" algn="l"/>
              </a:tabLst>
            </a:pPr>
            <a:r>
              <a:rPr lang="en-US" sz="2500" dirty="0" smtClean="0">
                <a:latin typeface="Arial" panose="020B0604020202020204" pitchFamily="34" charset="0"/>
                <a:cs typeface="Arial" panose="020B0604020202020204" pitchFamily="34" charset="0"/>
              </a:rPr>
              <a:t>Check </a:t>
            </a:r>
            <a:r>
              <a:rPr lang="en-US" sz="2500" dirty="0">
                <a:latin typeface="Arial" panose="020B0604020202020204" pitchFamily="34" charset="0"/>
                <a:cs typeface="Arial" panose="020B0604020202020204" pitchFamily="34" charset="0"/>
              </a:rPr>
              <a:t>your answers to part </a:t>
            </a:r>
            <a:r>
              <a:rPr lang="en-US" sz="2500" b="1" dirty="0">
                <a:latin typeface="Arial" panose="020B0604020202020204" pitchFamily="34" charset="0"/>
                <a:cs typeface="Arial" panose="020B0604020202020204" pitchFamily="34" charset="0"/>
              </a:rPr>
              <a:t>a</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using a </a:t>
            </a:r>
            <a:r>
              <a:rPr lang="en-US" sz="2500" dirty="0">
                <a:latin typeface="Arial" panose="020B0604020202020204" pitchFamily="34" charset="0"/>
                <a:cs typeface="Arial" panose="020B0604020202020204" pitchFamily="34" charset="0"/>
              </a:rPr>
              <a:t>calculator</a:t>
            </a:r>
            <a:r>
              <a:rPr lang="en-US" sz="25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11"/>
              <a:tabLst>
                <a:tab pos="2908300" algn="l"/>
                <a:tab pos="3309938" algn="l"/>
              </a:tabLst>
            </a:pPr>
            <a:r>
              <a:rPr lang="en-US" sz="2500" dirty="0">
                <a:latin typeface="Arial" panose="020B0604020202020204" pitchFamily="34" charset="0"/>
                <a:cs typeface="Arial" panose="020B0604020202020204" pitchFamily="34" charset="0"/>
              </a:rPr>
              <a:t>Use a calculator to work out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5.3 </a:t>
            </a:r>
            <a:r>
              <a:rPr lang="en-US" sz="2500" dirty="0">
                <a:latin typeface="Arial" panose="020B0604020202020204" pitchFamily="34" charset="0"/>
                <a:cs typeface="Arial" panose="020B0604020202020204" pitchFamily="34" charset="0"/>
              </a:rPr>
              <a:t>x 10</a:t>
            </a:r>
            <a:r>
              <a:rPr lang="en-US" sz="2500" baseline="30000" dirty="0">
                <a:latin typeface="Arial" panose="020B0604020202020204" pitchFamily="34" charset="0"/>
                <a:cs typeface="Arial" panose="020B0604020202020204" pitchFamily="34" charset="0"/>
              </a:rPr>
              <a:t>8</a:t>
            </a:r>
            <a:r>
              <a:rPr lang="en-US" sz="2500" dirty="0">
                <a:latin typeface="Arial" panose="020B0604020202020204" pitchFamily="34" charset="0"/>
                <a:cs typeface="Arial" panose="020B0604020202020204" pitchFamily="34" charset="0"/>
              </a:rPr>
              <a:t> - 9.2 x 10</a:t>
            </a:r>
            <a:r>
              <a:rPr lang="en-US" sz="2500" baseline="30000" dirty="0">
                <a:latin typeface="Arial" panose="020B0604020202020204" pitchFamily="34" charset="0"/>
                <a:cs typeface="Arial" panose="020B0604020202020204" pitchFamily="34" charset="0"/>
              </a:rPr>
              <a:t>5</a:t>
            </a:r>
            <a:r>
              <a:rPr lang="en-US" sz="2500" dirty="0">
                <a:latin typeface="Arial" panose="020B0604020202020204" pitchFamily="34" charset="0"/>
                <a:cs typeface="Arial" panose="020B0604020202020204" pitchFamily="34" charset="0"/>
              </a:rPr>
              <a:t>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8.4 </a:t>
            </a:r>
            <a:r>
              <a:rPr lang="en-US" sz="2500" dirty="0">
                <a:latin typeface="Arial" panose="020B0604020202020204" pitchFamily="34" charset="0"/>
                <a:cs typeface="Arial" panose="020B0604020202020204" pitchFamily="34" charset="0"/>
              </a:rPr>
              <a:t>x 10</a:t>
            </a:r>
            <a:r>
              <a:rPr lang="en-US" sz="2500" baseline="30000" dirty="0">
                <a:latin typeface="Arial" panose="020B0604020202020204" pitchFamily="34" charset="0"/>
                <a:cs typeface="Arial" panose="020B0604020202020204" pitchFamily="34" charset="0"/>
              </a:rPr>
              <a:t>-6</a:t>
            </a:r>
            <a:r>
              <a:rPr lang="en-US" sz="2500" dirty="0">
                <a:latin typeface="Arial" panose="020B0604020202020204" pitchFamily="34" charset="0"/>
                <a:cs typeface="Arial" panose="020B0604020202020204" pitchFamily="34" charset="0"/>
              </a:rPr>
              <a:t> + 3.59 x </a:t>
            </a:r>
            <a:r>
              <a:rPr lang="en-US" sz="2500" dirty="0" smtClean="0">
                <a:latin typeface="Arial" panose="020B0604020202020204" pitchFamily="34" charset="0"/>
                <a:cs typeface="Arial" panose="020B0604020202020204" pitchFamily="34" charset="0"/>
              </a:rPr>
              <a:t>10</a:t>
            </a:r>
            <a:r>
              <a:rPr lang="en-US" sz="2500" baseline="30000" dirty="0" smtClean="0">
                <a:latin typeface="Arial" panose="020B0604020202020204" pitchFamily="34" charset="0"/>
                <a:cs typeface="Arial" panose="020B0604020202020204" pitchFamily="34" charset="0"/>
              </a:rPr>
              <a:t>-10</a:t>
            </a:r>
            <a:r>
              <a:rPr lang="en-US" sz="25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a:tabLst>
                <a:tab pos="2908300" algn="l"/>
                <a:tab pos="3309938" algn="l"/>
              </a:tabLst>
            </a:pPr>
            <a:r>
              <a:rPr lang="en-US" sz="2500" dirty="0" smtClean="0">
                <a:latin typeface="Arial" panose="020B0604020202020204" pitchFamily="34" charset="0"/>
                <a:cs typeface="Arial" panose="020B0604020202020204" pitchFamily="34" charset="0"/>
              </a:rPr>
              <a:t>1.7 </a:t>
            </a:r>
            <a:r>
              <a:rPr lang="en-US" sz="2500" dirty="0">
                <a:latin typeface="Arial" panose="020B0604020202020204" pitchFamily="34" charset="0"/>
                <a:cs typeface="Arial" panose="020B0604020202020204" pitchFamily="34" charset="0"/>
              </a:rPr>
              <a:t>x 10</a:t>
            </a:r>
            <a:r>
              <a:rPr lang="en-US" sz="2500" baseline="30000" dirty="0">
                <a:latin typeface="Arial" panose="020B0604020202020204" pitchFamily="34" charset="0"/>
                <a:cs typeface="Arial" panose="020B0604020202020204" pitchFamily="34" charset="0"/>
              </a:rPr>
              <a:t>7</a:t>
            </a:r>
            <a:r>
              <a:rPr lang="en-US" sz="2500" dirty="0">
                <a:latin typeface="Arial" panose="020B0604020202020204" pitchFamily="34" charset="0"/>
                <a:cs typeface="Arial" panose="020B0604020202020204" pitchFamily="34" charset="0"/>
              </a:rPr>
              <a:t> + 6.231 </a:t>
            </a:r>
            <a:r>
              <a:rPr lang="en-US" sz="2500" dirty="0" smtClean="0">
                <a:latin typeface="Arial" panose="020B0604020202020204" pitchFamily="34" charset="0"/>
                <a:cs typeface="Arial" panose="020B0604020202020204" pitchFamily="34" charset="0"/>
              </a:rPr>
              <a:t>x 10</a:t>
            </a:r>
            <a:r>
              <a:rPr lang="en-US" sz="2500" baseline="30000" dirty="0" smtClean="0">
                <a:latin typeface="Arial" panose="020B0604020202020204" pitchFamily="34" charset="0"/>
                <a:cs typeface="Arial" panose="020B0604020202020204" pitchFamily="34" charset="0"/>
              </a:rPr>
              <a:t>9 </a:t>
            </a:r>
            <a:r>
              <a:rPr lang="en-US" sz="2500" dirty="0" smtClean="0">
                <a:latin typeface="Arial" panose="020B0604020202020204" pitchFamily="34" charset="0"/>
                <a:cs typeface="Arial" panose="020B0604020202020204" pitchFamily="34" charset="0"/>
              </a:rPr>
              <a:t>- 9.42 x 10</a:t>
            </a:r>
            <a:r>
              <a:rPr lang="en-US" sz="2500" baseline="30000" dirty="0" smtClean="0">
                <a:latin typeface="Arial" panose="020B0604020202020204" pitchFamily="34" charset="0"/>
                <a:cs typeface="Arial" panose="020B0604020202020204" pitchFamily="34" charset="0"/>
              </a:rPr>
              <a:t>8</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6000"/>
            <a:extLst>
              <a:ext uri="{28A0092B-C50C-407E-A947-70E740481C1C}">
                <a14:useLocalDpi xmlns:a14="http://schemas.microsoft.com/office/drawing/2010/main" val="0"/>
              </a:ext>
            </a:extLst>
          </a:blip>
          <a:srcRect l="5992" t="2490" r="5755" b="3293"/>
          <a:stretch/>
        </p:blipFill>
        <p:spPr>
          <a:xfrm>
            <a:off x="4572000" y="1196752"/>
            <a:ext cx="936104" cy="1078555"/>
          </a:xfrm>
          <a:prstGeom prst="rect">
            <a:avLst/>
          </a:prstGeom>
          <a:noFill/>
          <a:ln w="9525">
            <a:noFill/>
            <a:miter lim="800000"/>
            <a:headEnd/>
            <a:tailEnd/>
          </a:ln>
          <a:effectLst/>
        </p:spPr>
      </p:pic>
    </p:spTree>
    <p:extLst>
      <p:ext uri="{BB962C8B-B14F-4D97-AF65-F5344CB8AC3E}">
        <p14:creationId xmlns:p14="http://schemas.microsoft.com/office/powerpoint/2010/main" val="180038085"/>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17.2 – Circumference of a Circle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138</a:t>
            </a:r>
            <a:endParaRPr lang="en-GB" sz="1400" b="1" dirty="0">
              <a:latin typeface="Calibri" panose="020F0502020204030204" pitchFamily="34" charset="0"/>
            </a:endParaRPr>
          </a:p>
        </p:txBody>
      </p:sp>
      <p:sp>
        <p:nvSpPr>
          <p:cNvPr id="3" name="Rectangle 2"/>
          <p:cNvSpPr/>
          <p:nvPr/>
        </p:nvSpPr>
        <p:spPr>
          <a:xfrm>
            <a:off x="251520" y="1196752"/>
            <a:ext cx="5256584" cy="5284524"/>
          </a:xfrm>
          <a:prstGeom prst="rect">
            <a:avLst/>
          </a:prstGeom>
        </p:spPr>
        <p:txBody>
          <a:bodyPr wrap="square">
            <a:spAutoFit/>
          </a:bodyPr>
          <a:lstStyle/>
          <a:p>
            <a:pPr marL="457200" indent="-457200">
              <a:buClr>
                <a:srgbClr val="C00000"/>
              </a:buClr>
              <a:buFont typeface="+mj-lt"/>
              <a:buAutoNum type="arabicPeriod"/>
              <a:tabLst>
                <a:tab pos="804863" algn="l"/>
              </a:tabLst>
            </a:pPr>
            <a:r>
              <a:rPr lang="en-US" sz="2410" dirty="0" smtClean="0">
                <a:solidFill>
                  <a:srgbClr val="C00000"/>
                </a:solidFill>
                <a:latin typeface="Arial" panose="020B0604020202020204" pitchFamily="34" charset="0"/>
                <a:cs typeface="Arial" panose="020B0604020202020204" pitchFamily="34" charset="0"/>
              </a:rPr>
              <a:t>a.</a:t>
            </a:r>
            <a:r>
              <a:rPr lang="en-US" sz="2410" dirty="0" smtClean="0">
                <a:latin typeface="Arial" panose="020B0604020202020204" pitchFamily="34" charset="0"/>
                <a:cs typeface="Arial" panose="020B0604020202020204" pitchFamily="34" charset="0"/>
              </a:rPr>
              <a:t> </a:t>
            </a:r>
            <a:r>
              <a:rPr lang="en-US" sz="2410" dirty="0">
                <a:latin typeface="Arial" panose="020B0604020202020204" pitchFamily="34" charset="0"/>
                <a:cs typeface="Arial" panose="020B0604020202020204" pitchFamily="34" charset="0"/>
              </a:rPr>
              <a:t>What is the smallest value that </a:t>
            </a:r>
            <a:r>
              <a:rPr lang="en-US" sz="2410" dirty="0" smtClean="0">
                <a:latin typeface="Arial" panose="020B0604020202020204" pitchFamily="34" charset="0"/>
                <a:cs typeface="Arial" panose="020B0604020202020204" pitchFamily="34" charset="0"/>
              </a:rPr>
              <a:t>	can </a:t>
            </a:r>
            <a:r>
              <a:rPr lang="en-US" sz="2410" dirty="0">
                <a:latin typeface="Arial" panose="020B0604020202020204" pitchFamily="34" charset="0"/>
                <a:cs typeface="Arial" panose="020B0604020202020204" pitchFamily="34" charset="0"/>
              </a:rPr>
              <a:t>be rounded up to</a:t>
            </a:r>
          </a:p>
          <a:p>
            <a:pPr marL="1314450" lvl="2" indent="-400050">
              <a:buClr>
                <a:srgbClr val="C00000"/>
              </a:buClr>
              <a:buFont typeface="+mj-lt"/>
              <a:buAutoNum type="romanLcPeriod"/>
              <a:tabLst>
                <a:tab pos="804863" algn="l"/>
              </a:tabLst>
            </a:pPr>
            <a:r>
              <a:rPr lang="en-US" sz="2410" dirty="0" smtClean="0">
                <a:latin typeface="Arial" panose="020B0604020202020204" pitchFamily="34" charset="0"/>
                <a:cs typeface="Arial" panose="020B0604020202020204" pitchFamily="34" charset="0"/>
              </a:rPr>
              <a:t>7 </a:t>
            </a:r>
            <a:r>
              <a:rPr lang="en-US" sz="2410" dirty="0">
                <a:latin typeface="Arial" panose="020B0604020202020204" pitchFamily="34" charset="0"/>
                <a:cs typeface="Arial" panose="020B0604020202020204" pitchFamily="34" charset="0"/>
              </a:rPr>
              <a:t>m to the nearest m</a:t>
            </a:r>
          </a:p>
          <a:p>
            <a:pPr marL="1314450" lvl="2" indent="-400050">
              <a:buClr>
                <a:srgbClr val="C00000"/>
              </a:buClr>
              <a:buFont typeface="+mj-lt"/>
              <a:buAutoNum type="romanLcPeriod"/>
              <a:tabLst>
                <a:tab pos="804863" algn="l"/>
              </a:tabLst>
            </a:pPr>
            <a:r>
              <a:rPr lang="en-US" sz="2410" dirty="0" smtClean="0">
                <a:latin typeface="Arial" panose="020B0604020202020204" pitchFamily="34" charset="0"/>
                <a:cs typeface="Arial" panose="020B0604020202020204" pitchFamily="34" charset="0"/>
              </a:rPr>
              <a:t>15cm </a:t>
            </a:r>
            <a:r>
              <a:rPr lang="en-US" sz="2410" dirty="0">
                <a:latin typeface="Arial" panose="020B0604020202020204" pitchFamily="34" charset="0"/>
                <a:cs typeface="Arial" panose="020B0604020202020204" pitchFamily="34" charset="0"/>
              </a:rPr>
              <a:t>to the nearest cm</a:t>
            </a:r>
          </a:p>
          <a:p>
            <a:pPr marL="1314450" lvl="2" indent="-400050">
              <a:buClr>
                <a:srgbClr val="C00000"/>
              </a:buClr>
              <a:buFont typeface="+mj-lt"/>
              <a:buAutoNum type="romanLcPeriod"/>
              <a:tabLst>
                <a:tab pos="804863" algn="l"/>
              </a:tabLst>
            </a:pPr>
            <a:r>
              <a:rPr lang="en-US" sz="2410" dirty="0" smtClean="0">
                <a:latin typeface="Arial" panose="020B0604020202020204" pitchFamily="34" charset="0"/>
                <a:cs typeface="Arial" panose="020B0604020202020204" pitchFamily="34" charset="0"/>
              </a:rPr>
              <a:t>12 </a:t>
            </a:r>
            <a:r>
              <a:rPr lang="en-US" sz="2410" dirty="0">
                <a:latin typeface="Arial" panose="020B0604020202020204" pitchFamily="34" charset="0"/>
                <a:cs typeface="Arial" panose="020B0604020202020204" pitchFamily="34" charset="0"/>
              </a:rPr>
              <a:t>mm to the nearest mm?</a:t>
            </a:r>
          </a:p>
          <a:p>
            <a:pPr marL="857250" lvl="1" indent="-400050">
              <a:buClr>
                <a:srgbClr val="C00000"/>
              </a:buClr>
              <a:buFont typeface="+mj-lt"/>
              <a:buAutoNum type="alphaLcPeriod" startAt="2"/>
            </a:pPr>
            <a:r>
              <a:rPr lang="en-US" sz="2410" dirty="0" smtClean="0">
                <a:latin typeface="Arial" panose="020B0604020202020204" pitchFamily="34" charset="0"/>
                <a:cs typeface="Arial" panose="020B0604020202020204" pitchFamily="34" charset="0"/>
              </a:rPr>
              <a:t>Write </a:t>
            </a:r>
            <a:r>
              <a:rPr lang="en-US" sz="2410" dirty="0">
                <a:latin typeface="Arial" panose="020B0604020202020204" pitchFamily="34" charset="0"/>
                <a:cs typeface="Arial" panose="020B0604020202020204" pitchFamily="34" charset="0"/>
              </a:rPr>
              <a:t>a value that rounds down to</a:t>
            </a:r>
          </a:p>
          <a:p>
            <a:pPr marL="1314450" lvl="2" indent="-400050">
              <a:buClr>
                <a:srgbClr val="C00000"/>
              </a:buClr>
              <a:buFont typeface="+mj-lt"/>
              <a:buAutoNum type="romanLcPeriod"/>
              <a:tabLst>
                <a:tab pos="804863" algn="l"/>
              </a:tabLst>
            </a:pPr>
            <a:r>
              <a:rPr lang="en-US" sz="2410" dirty="0" smtClean="0">
                <a:latin typeface="Arial" panose="020B0604020202020204" pitchFamily="34" charset="0"/>
                <a:cs typeface="Arial" panose="020B0604020202020204" pitchFamily="34" charset="0"/>
              </a:rPr>
              <a:t>12cm </a:t>
            </a:r>
            <a:r>
              <a:rPr lang="en-US" sz="2410" dirty="0">
                <a:latin typeface="Arial" panose="020B0604020202020204" pitchFamily="34" charset="0"/>
                <a:cs typeface="Arial" panose="020B0604020202020204" pitchFamily="34" charset="0"/>
              </a:rPr>
              <a:t>to the nearest cm</a:t>
            </a:r>
          </a:p>
          <a:p>
            <a:pPr marL="1314450" lvl="2" indent="-400050">
              <a:buClr>
                <a:srgbClr val="C00000"/>
              </a:buClr>
              <a:buFont typeface="+mj-lt"/>
              <a:buAutoNum type="romanLcPeriod"/>
              <a:tabLst>
                <a:tab pos="804863" algn="l"/>
              </a:tabLst>
            </a:pPr>
            <a:r>
              <a:rPr lang="en-US" sz="2410" dirty="0" smtClean="0">
                <a:latin typeface="Arial" panose="020B0604020202020204" pitchFamily="34" charset="0"/>
                <a:cs typeface="Arial" panose="020B0604020202020204" pitchFamily="34" charset="0"/>
              </a:rPr>
              <a:t>35 </a:t>
            </a:r>
            <a:r>
              <a:rPr lang="en-US" sz="2410" dirty="0">
                <a:latin typeface="Arial" panose="020B0604020202020204" pitchFamily="34" charset="0"/>
                <a:cs typeface="Arial" panose="020B0604020202020204" pitchFamily="34" charset="0"/>
              </a:rPr>
              <a:t>km to the nearest km</a:t>
            </a:r>
          </a:p>
          <a:p>
            <a:pPr marL="1314450" lvl="2" indent="-400050">
              <a:buClr>
                <a:srgbClr val="C00000"/>
              </a:buClr>
              <a:buFont typeface="+mj-lt"/>
              <a:buAutoNum type="romanLcPeriod"/>
              <a:tabLst>
                <a:tab pos="804863" algn="l"/>
              </a:tabLst>
            </a:pPr>
            <a:r>
              <a:rPr lang="en-US" sz="2410" dirty="0" smtClean="0">
                <a:latin typeface="Arial" panose="020B0604020202020204" pitchFamily="34" charset="0"/>
                <a:cs typeface="Arial" panose="020B0604020202020204" pitchFamily="34" charset="0"/>
              </a:rPr>
              <a:t>107 </a:t>
            </a:r>
            <a:r>
              <a:rPr lang="en-US" sz="2410" dirty="0">
                <a:latin typeface="Arial" panose="020B0604020202020204" pitchFamily="34" charset="0"/>
                <a:cs typeface="Arial" panose="020B0604020202020204" pitchFamily="34" charset="0"/>
              </a:rPr>
              <a:t>mm to the nearest mm.</a:t>
            </a:r>
          </a:p>
          <a:p>
            <a:pPr marL="457200" indent="-457200">
              <a:buClr>
                <a:srgbClr val="C00000"/>
              </a:buClr>
              <a:buFont typeface="+mj-lt"/>
              <a:buAutoNum type="arabicPeriod"/>
              <a:tabLst>
                <a:tab pos="804863" algn="l"/>
              </a:tabLst>
            </a:pPr>
            <a:r>
              <a:rPr lang="en-US" sz="2410" dirty="0" smtClean="0">
                <a:latin typeface="Arial" panose="020B0604020202020204" pitchFamily="34" charset="0"/>
                <a:cs typeface="Arial" panose="020B0604020202020204" pitchFamily="34" charset="0"/>
              </a:rPr>
              <a:t>Martha </a:t>
            </a:r>
            <a:r>
              <a:rPr lang="en-US" sz="2410" dirty="0">
                <a:latin typeface="Arial" panose="020B0604020202020204" pitchFamily="34" charset="0"/>
                <a:cs typeface="Arial" panose="020B0604020202020204" pitchFamily="34" charset="0"/>
              </a:rPr>
              <a:t>is 127 cm tall to the nearest </a:t>
            </a:r>
            <a:r>
              <a:rPr lang="en-US" sz="2410" dirty="0" smtClean="0">
                <a:latin typeface="Arial" panose="020B0604020202020204" pitchFamily="34" charset="0"/>
                <a:cs typeface="Arial" panose="020B0604020202020204" pitchFamily="34" charset="0"/>
              </a:rPr>
              <a:t>cm.</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Write </a:t>
            </a:r>
            <a:r>
              <a:rPr lang="en-US" sz="2410" dirty="0">
                <a:latin typeface="Arial" panose="020B0604020202020204" pitchFamily="34" charset="0"/>
                <a:cs typeface="Arial" panose="020B0604020202020204" pitchFamily="34" charset="0"/>
              </a:rPr>
              <a:t>down the smallest height she could be.</a:t>
            </a:r>
          </a:p>
        </p:txBody>
      </p:sp>
    </p:spTree>
    <p:extLst>
      <p:ext uri="{BB962C8B-B14F-4D97-AF65-F5344CB8AC3E}">
        <p14:creationId xmlns:p14="http://schemas.microsoft.com/office/powerpoint/2010/main" val="1612920888"/>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151</a:t>
            </a:r>
            <a:endParaRPr lang="en-GB" sz="1400" b="1" dirty="0">
              <a:latin typeface="Calibri" panose="020F0502020204030204" pitchFamily="34" charset="0"/>
            </a:endParaRPr>
          </a:p>
        </p:txBody>
      </p:sp>
      <p:sp>
        <p:nvSpPr>
          <p:cNvPr id="3" name="Rectangle 2"/>
          <p:cNvSpPr/>
          <p:nvPr/>
        </p:nvSpPr>
        <p:spPr>
          <a:xfrm>
            <a:off x="287524" y="1196752"/>
            <a:ext cx="5220580" cy="5293757"/>
          </a:xfrm>
          <a:prstGeom prst="rect">
            <a:avLst/>
          </a:prstGeom>
        </p:spPr>
        <p:txBody>
          <a:bodyPr wrap="square">
            <a:spAutoFit/>
          </a:bodyPr>
          <a:lstStyle/>
          <a:p>
            <a:pPr marL="514350" indent="-514350">
              <a:buClr>
                <a:srgbClr val="C00000"/>
              </a:buClr>
              <a:buFont typeface="+mj-lt"/>
              <a:buAutoNum type="arabicPeriod" startAt="10"/>
              <a:tabLst>
                <a:tab pos="2908300" algn="l"/>
                <a:tab pos="3309938" algn="l"/>
              </a:tabLst>
            </a:pPr>
            <a:r>
              <a:rPr lang="en-US" sz="2600" dirty="0">
                <a:solidFill>
                  <a:srgbClr val="C00000"/>
                </a:solidFill>
                <a:latin typeface="Arial" panose="020B0604020202020204" pitchFamily="34" charset="0"/>
                <a:cs typeface="Arial" panose="020B0604020202020204" pitchFamily="34" charset="0"/>
              </a:rPr>
              <a:t>a</a:t>
            </a:r>
            <a:r>
              <a:rPr lang="en-US" sz="2600" dirty="0" smtClean="0">
                <a:solidFill>
                  <a:srgbClr val="C00000"/>
                </a:solidFill>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Workout</a:t>
            </a:r>
            <a:endParaRPr lang="en-US" sz="26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2908300" algn="l"/>
                <a:tab pos="3309938" algn="l"/>
              </a:tabLst>
            </a:pPr>
            <a:r>
              <a:rPr lang="it-IT" sz="2600" dirty="0">
                <a:latin typeface="Arial" panose="020B0604020202020204" pitchFamily="34" charset="0"/>
                <a:cs typeface="Arial" panose="020B0604020202020204" pitchFamily="34" charset="0"/>
              </a:rPr>
              <a:t>5 x 10</a:t>
            </a:r>
            <a:r>
              <a:rPr lang="it-IT" sz="2600" baseline="30000" dirty="0">
                <a:latin typeface="Arial" panose="020B0604020202020204" pitchFamily="34" charset="0"/>
                <a:cs typeface="Arial" panose="020B0604020202020204" pitchFamily="34" charset="0"/>
              </a:rPr>
              <a:t>7</a:t>
            </a:r>
            <a:r>
              <a:rPr lang="it-IT" sz="2600" dirty="0">
                <a:latin typeface="Arial" panose="020B0604020202020204" pitchFamily="34" charset="0"/>
                <a:cs typeface="Arial" panose="020B0604020202020204" pitchFamily="34" charset="0"/>
              </a:rPr>
              <a:t> - 6 x 10</a:t>
            </a:r>
            <a:r>
              <a:rPr lang="it-IT" sz="2600" baseline="30000" dirty="0">
                <a:latin typeface="Arial" panose="020B0604020202020204" pitchFamily="34" charset="0"/>
                <a:cs typeface="Arial" panose="020B0604020202020204" pitchFamily="34" charset="0"/>
              </a:rPr>
              <a:t>6</a:t>
            </a:r>
          </a:p>
          <a:p>
            <a:pPr marL="1428750" lvl="2" indent="-514350">
              <a:buClr>
                <a:srgbClr val="C00000"/>
              </a:buClr>
              <a:buFont typeface="+mj-lt"/>
              <a:buAutoNum type="romanLcPeriod"/>
              <a:tabLst>
                <a:tab pos="2908300" algn="l"/>
                <a:tab pos="3309938" algn="l"/>
              </a:tabLst>
            </a:pPr>
            <a:r>
              <a:rPr lang="it-IT" sz="2600" dirty="0" smtClean="0">
                <a:latin typeface="Arial" panose="020B0604020202020204" pitchFamily="34" charset="0"/>
                <a:cs typeface="Arial" panose="020B0604020202020204" pitchFamily="34" charset="0"/>
              </a:rPr>
              <a:t>3 </a:t>
            </a:r>
            <a:r>
              <a:rPr lang="it-IT" sz="2600" dirty="0">
                <a:latin typeface="Arial" panose="020B0604020202020204" pitchFamily="34" charset="0"/>
                <a:cs typeface="Arial" panose="020B0604020202020204" pitchFamily="34" charset="0"/>
              </a:rPr>
              <a:t>x </a:t>
            </a:r>
            <a:r>
              <a:rPr lang="it-IT" sz="2600" dirty="0" smtClean="0">
                <a:latin typeface="Arial" panose="020B0604020202020204" pitchFamily="34" charset="0"/>
                <a:cs typeface="Arial" panose="020B0604020202020204" pitchFamily="34" charset="0"/>
              </a:rPr>
              <a:t>10</a:t>
            </a:r>
            <a:r>
              <a:rPr lang="it-IT" sz="2600" baseline="30000" dirty="0" smtClean="0">
                <a:latin typeface="Arial" panose="020B0604020202020204" pitchFamily="34" charset="0"/>
                <a:cs typeface="Arial" panose="020B0604020202020204" pitchFamily="34" charset="0"/>
              </a:rPr>
              <a:t>-4</a:t>
            </a:r>
            <a:r>
              <a:rPr lang="it-IT" sz="2600" dirty="0" smtClean="0">
                <a:latin typeface="Arial" panose="020B0604020202020204" pitchFamily="34" charset="0"/>
                <a:cs typeface="Arial" panose="020B0604020202020204" pitchFamily="34" charset="0"/>
              </a:rPr>
              <a:t> </a:t>
            </a:r>
            <a:r>
              <a:rPr lang="it-IT" sz="2600" dirty="0">
                <a:latin typeface="Arial" panose="020B0604020202020204" pitchFamily="34" charset="0"/>
                <a:cs typeface="Arial" panose="020B0604020202020204" pitchFamily="34" charset="0"/>
              </a:rPr>
              <a:t>- 9 x </a:t>
            </a:r>
            <a:r>
              <a:rPr lang="it-IT" sz="2600" dirty="0" smtClean="0">
                <a:latin typeface="Arial" panose="020B0604020202020204" pitchFamily="34" charset="0"/>
                <a:cs typeface="Arial" panose="020B0604020202020204" pitchFamily="34" charset="0"/>
              </a:rPr>
              <a:t>10</a:t>
            </a:r>
            <a:r>
              <a:rPr lang="it-IT" sz="2600" baseline="30000" dirty="0" smtClean="0">
                <a:latin typeface="Arial" panose="020B0604020202020204" pitchFamily="34" charset="0"/>
                <a:cs typeface="Arial" panose="020B0604020202020204" pitchFamily="34" charset="0"/>
              </a:rPr>
              <a:t>-5</a:t>
            </a:r>
            <a:endParaRPr lang="it-IT" sz="2600" baseline="300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2908300" algn="l"/>
                <a:tab pos="3309938" algn="l"/>
              </a:tabLst>
            </a:pPr>
            <a:r>
              <a:rPr lang="it-IT" sz="2600" dirty="0" smtClean="0">
                <a:latin typeface="Arial" panose="020B0604020202020204" pitchFamily="34" charset="0"/>
                <a:cs typeface="Arial" panose="020B0604020202020204" pitchFamily="34" charset="0"/>
              </a:rPr>
              <a:t>2.8 </a:t>
            </a:r>
            <a:r>
              <a:rPr lang="it-IT" sz="2600" dirty="0">
                <a:latin typeface="Arial" panose="020B0604020202020204" pitchFamily="34" charset="0"/>
                <a:cs typeface="Arial" panose="020B0604020202020204" pitchFamily="34" charset="0"/>
              </a:rPr>
              <a:t>x </a:t>
            </a:r>
            <a:r>
              <a:rPr lang="it-IT" sz="2600" dirty="0" smtClean="0">
                <a:latin typeface="Arial" panose="020B0604020202020204" pitchFamily="34" charset="0"/>
                <a:cs typeface="Arial" panose="020B0604020202020204" pitchFamily="34" charset="0"/>
              </a:rPr>
              <a:t>10</a:t>
            </a:r>
            <a:r>
              <a:rPr lang="it-IT" sz="2600" baseline="30000" dirty="0" smtClean="0">
                <a:latin typeface="Arial" panose="020B0604020202020204" pitchFamily="34" charset="0"/>
                <a:cs typeface="Arial" panose="020B0604020202020204" pitchFamily="34" charset="0"/>
              </a:rPr>
              <a:t>8 </a:t>
            </a:r>
            <a:r>
              <a:rPr lang="it-IT" sz="2600" dirty="0" smtClean="0">
                <a:latin typeface="Arial" panose="020B0604020202020204" pitchFamily="34" charset="0"/>
                <a:cs typeface="Arial" panose="020B0604020202020204" pitchFamily="34" charset="0"/>
              </a:rPr>
              <a:t>- </a:t>
            </a:r>
            <a:r>
              <a:rPr lang="it-IT" sz="2600" dirty="0">
                <a:latin typeface="Arial" panose="020B0604020202020204" pitchFamily="34" charset="0"/>
                <a:cs typeface="Arial" panose="020B0604020202020204" pitchFamily="34" charset="0"/>
              </a:rPr>
              <a:t>7.5 x </a:t>
            </a:r>
            <a:r>
              <a:rPr lang="it-IT" sz="2600" dirty="0" smtClean="0">
                <a:latin typeface="Arial" panose="020B0604020202020204" pitchFamily="34" charset="0"/>
                <a:cs typeface="Arial" panose="020B0604020202020204" pitchFamily="34" charset="0"/>
              </a:rPr>
              <a:t>10</a:t>
            </a:r>
            <a:r>
              <a:rPr lang="it-IT" sz="2600" baseline="30000" dirty="0" smtClean="0">
                <a:latin typeface="Arial" panose="020B0604020202020204" pitchFamily="34" charset="0"/>
                <a:cs typeface="Arial" panose="020B0604020202020204" pitchFamily="34" charset="0"/>
              </a:rPr>
              <a:t>6</a:t>
            </a:r>
            <a:endParaRPr lang="it-IT" sz="2600" baseline="300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2908300" algn="l"/>
                <a:tab pos="3309938" algn="l"/>
              </a:tabLst>
            </a:pPr>
            <a:r>
              <a:rPr lang="it-IT" sz="2600" dirty="0" smtClean="0">
                <a:latin typeface="Arial" panose="020B0604020202020204" pitchFamily="34" charset="0"/>
                <a:cs typeface="Arial" panose="020B0604020202020204" pitchFamily="34" charset="0"/>
              </a:rPr>
              <a:t>4.7 </a:t>
            </a:r>
            <a:r>
              <a:rPr lang="it-IT" sz="2600" dirty="0">
                <a:latin typeface="Arial" panose="020B0604020202020204" pitchFamily="34" charset="0"/>
                <a:cs typeface="Arial" panose="020B0604020202020204" pitchFamily="34" charset="0"/>
              </a:rPr>
              <a:t>x </a:t>
            </a:r>
            <a:r>
              <a:rPr lang="it-IT" sz="2600" dirty="0" smtClean="0">
                <a:latin typeface="Arial" panose="020B0604020202020204" pitchFamily="34" charset="0"/>
                <a:cs typeface="Arial" panose="020B0604020202020204" pitchFamily="34" charset="0"/>
              </a:rPr>
              <a:t>10</a:t>
            </a:r>
            <a:r>
              <a:rPr lang="it-IT" sz="2600" baseline="30000" dirty="0" smtClean="0">
                <a:latin typeface="Arial" panose="020B0604020202020204" pitchFamily="34" charset="0"/>
                <a:cs typeface="Arial" panose="020B0604020202020204" pitchFamily="34" charset="0"/>
              </a:rPr>
              <a:t>-2</a:t>
            </a:r>
            <a:r>
              <a:rPr lang="it-IT" sz="2600" dirty="0" smtClean="0">
                <a:latin typeface="Arial" panose="020B0604020202020204" pitchFamily="34" charset="0"/>
                <a:cs typeface="Arial" panose="020B0604020202020204" pitchFamily="34" charset="0"/>
              </a:rPr>
              <a:t> </a:t>
            </a:r>
            <a:r>
              <a:rPr lang="it-IT" sz="2600" dirty="0">
                <a:latin typeface="Arial" panose="020B0604020202020204" pitchFamily="34" charset="0"/>
                <a:cs typeface="Arial" panose="020B0604020202020204" pitchFamily="34" charset="0"/>
              </a:rPr>
              <a:t>- 1.3 x </a:t>
            </a:r>
            <a:r>
              <a:rPr lang="it-IT" sz="2600" dirty="0" smtClean="0">
                <a:latin typeface="Arial" panose="020B0604020202020204" pitchFamily="34" charset="0"/>
                <a:cs typeface="Arial" panose="020B0604020202020204" pitchFamily="34" charset="0"/>
              </a:rPr>
              <a:t>10</a:t>
            </a:r>
            <a:r>
              <a:rPr lang="it-IT" sz="2600" baseline="30000" dirty="0" smtClean="0">
                <a:latin typeface="Arial" panose="020B0604020202020204" pitchFamily="34" charset="0"/>
                <a:cs typeface="Arial" panose="020B0604020202020204" pitchFamily="34" charset="0"/>
              </a:rPr>
              <a:t>-4</a:t>
            </a:r>
            <a:endParaRPr lang="it-IT" sz="2600" baseline="300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2908300" algn="l"/>
                <a:tab pos="3309938" algn="l"/>
              </a:tabLst>
            </a:pPr>
            <a:r>
              <a:rPr lang="it-IT" sz="2600" dirty="0" smtClean="0">
                <a:latin typeface="Arial" panose="020B0604020202020204" pitchFamily="34" charset="0"/>
                <a:cs typeface="Arial" panose="020B0604020202020204" pitchFamily="34" charset="0"/>
              </a:rPr>
              <a:t>7.4 </a:t>
            </a:r>
            <a:r>
              <a:rPr lang="it-IT" sz="2600" dirty="0">
                <a:latin typeface="Arial" panose="020B0604020202020204" pitchFamily="34" charset="0"/>
                <a:cs typeface="Arial" panose="020B0604020202020204" pitchFamily="34" charset="0"/>
              </a:rPr>
              <a:t>x </a:t>
            </a:r>
            <a:r>
              <a:rPr lang="it-IT" sz="2600" dirty="0" smtClean="0">
                <a:latin typeface="Arial" panose="020B0604020202020204" pitchFamily="34" charset="0"/>
                <a:cs typeface="Arial" panose="020B0604020202020204" pitchFamily="34" charset="0"/>
              </a:rPr>
              <a:t>10</a:t>
            </a:r>
            <a:r>
              <a:rPr lang="it-IT" sz="2600" baseline="30000" dirty="0" smtClean="0">
                <a:latin typeface="Arial" panose="020B0604020202020204" pitchFamily="34" charset="0"/>
                <a:cs typeface="Arial" panose="020B0604020202020204" pitchFamily="34" charset="0"/>
              </a:rPr>
              <a:t>-5</a:t>
            </a:r>
            <a:r>
              <a:rPr lang="it-IT" sz="2600" dirty="0" smtClean="0">
                <a:latin typeface="Arial" panose="020B0604020202020204" pitchFamily="34" charset="0"/>
                <a:cs typeface="Arial" panose="020B0604020202020204" pitchFamily="34" charset="0"/>
              </a:rPr>
              <a:t> </a:t>
            </a:r>
            <a:r>
              <a:rPr lang="it-IT" sz="2600" dirty="0">
                <a:latin typeface="Arial" panose="020B0604020202020204" pitchFamily="34" charset="0"/>
                <a:cs typeface="Arial" panose="020B0604020202020204" pitchFamily="34" charset="0"/>
              </a:rPr>
              <a:t>- 5.1 x </a:t>
            </a:r>
            <a:r>
              <a:rPr lang="it-IT" sz="2600" dirty="0" smtClean="0">
                <a:latin typeface="Arial" panose="020B0604020202020204" pitchFamily="34" charset="0"/>
                <a:cs typeface="Arial" panose="020B0604020202020204" pitchFamily="34" charset="0"/>
              </a:rPr>
              <a:t>10</a:t>
            </a:r>
            <a:r>
              <a:rPr lang="it-IT" sz="2600" baseline="30000" dirty="0" smtClean="0">
                <a:latin typeface="Arial" panose="020B0604020202020204" pitchFamily="34" charset="0"/>
                <a:cs typeface="Arial" panose="020B0604020202020204" pitchFamily="34" charset="0"/>
              </a:rPr>
              <a:t>-7</a:t>
            </a:r>
            <a:endParaRPr lang="it-IT" sz="2600" baseline="30000"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2908300" algn="l"/>
                <a:tab pos="3309938" algn="l"/>
              </a:tabLst>
            </a:pPr>
            <a:r>
              <a:rPr lang="it-IT" sz="2600" dirty="0" smtClean="0">
                <a:latin typeface="Arial" panose="020B0604020202020204" pitchFamily="34" charset="0"/>
                <a:cs typeface="Arial" panose="020B0604020202020204" pitchFamily="34" charset="0"/>
              </a:rPr>
              <a:t>6.66 x 1012 - 7.7 x 10</a:t>
            </a:r>
            <a:r>
              <a:rPr lang="it-IT" sz="2600" baseline="30000" dirty="0" smtClean="0">
                <a:latin typeface="Arial" panose="020B0604020202020204" pitchFamily="34" charset="0"/>
                <a:cs typeface="Arial" panose="020B0604020202020204" pitchFamily="34" charset="0"/>
              </a:rPr>
              <a:t>9</a:t>
            </a:r>
            <a:endParaRPr lang="en-US" sz="2600" baseline="30000" dirty="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2908300" algn="l"/>
                <a:tab pos="3309938" algn="l"/>
              </a:tabLst>
            </a:pPr>
            <a:r>
              <a:rPr lang="en-US" sz="2600" dirty="0" smtClean="0">
                <a:latin typeface="Arial" panose="020B0604020202020204" pitchFamily="34" charset="0"/>
                <a:cs typeface="Arial" panose="020B0604020202020204" pitchFamily="34" charset="0"/>
              </a:rPr>
              <a:t>Check </a:t>
            </a:r>
            <a:r>
              <a:rPr lang="en-US" sz="2600" dirty="0">
                <a:latin typeface="Arial" panose="020B0604020202020204" pitchFamily="34" charset="0"/>
                <a:cs typeface="Arial" panose="020B0604020202020204" pitchFamily="34" charset="0"/>
              </a:rPr>
              <a:t>your answers to part </a:t>
            </a:r>
            <a:r>
              <a:rPr lang="en-US" sz="2600" b="1" dirty="0">
                <a:latin typeface="Arial" panose="020B0604020202020204" pitchFamily="34" charset="0"/>
                <a:cs typeface="Arial" panose="020B0604020202020204" pitchFamily="34" charset="0"/>
              </a:rPr>
              <a:t>a</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using a </a:t>
            </a:r>
            <a:r>
              <a:rPr lang="en-US" sz="2600" dirty="0">
                <a:latin typeface="Arial" panose="020B0604020202020204" pitchFamily="34" charset="0"/>
                <a:cs typeface="Arial" panose="020B0604020202020204" pitchFamily="34" charset="0"/>
              </a:rPr>
              <a:t>calculator</a:t>
            </a:r>
            <a:r>
              <a:rPr lang="en-US" sz="26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13"/>
              <a:tabLst>
                <a:tab pos="2908300" algn="l"/>
                <a:tab pos="3309938" algn="l"/>
              </a:tabLst>
            </a:pPr>
            <a:r>
              <a:rPr lang="en-US" sz="2600" b="1" dirty="0">
                <a:solidFill>
                  <a:srgbClr val="FF0000"/>
                </a:solidFill>
                <a:latin typeface="Arial" panose="020B0604020202020204" pitchFamily="34" charset="0"/>
                <a:cs typeface="Arial" panose="020B0604020202020204" pitchFamily="34" charset="0"/>
              </a:rPr>
              <a:t>P</a:t>
            </a:r>
            <a:r>
              <a:rPr lang="en-US" sz="2600" dirty="0">
                <a:latin typeface="Arial" panose="020B0604020202020204" pitchFamily="34" charset="0"/>
                <a:cs typeface="Arial" panose="020B0604020202020204" pitchFamily="34" charset="0"/>
              </a:rPr>
              <a:t> The mass of one iron atom is 9.28 x </a:t>
            </a:r>
            <a:r>
              <a:rPr lang="en-US" sz="2600" dirty="0" smtClean="0">
                <a:latin typeface="Arial" panose="020B0604020202020204" pitchFamily="34" charset="0"/>
                <a:cs typeface="Arial" panose="020B0604020202020204" pitchFamily="34" charset="0"/>
              </a:rPr>
              <a:t>10</a:t>
            </a:r>
            <a:r>
              <a:rPr lang="en-US" sz="2600" baseline="30000" dirty="0" smtClean="0">
                <a:latin typeface="Arial" panose="020B0604020202020204" pitchFamily="34" charset="0"/>
                <a:cs typeface="Arial" panose="020B0604020202020204" pitchFamily="34" charset="0"/>
              </a:rPr>
              <a:t>-23</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g. How many atoms are there in one kilogram of iron?</a:t>
            </a:r>
            <a:endParaRPr lang="en-US" sz="26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131164920"/>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151</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87524" y="1196752"/>
                <a:ext cx="5220580" cy="5393784"/>
              </a:xfrm>
              <a:prstGeom prst="rect">
                <a:avLst/>
              </a:prstGeom>
            </p:spPr>
            <p:txBody>
              <a:bodyPr wrap="square">
                <a:spAutoFit/>
              </a:bodyPr>
              <a:lstStyle/>
              <a:p>
                <a:pPr marL="628650" indent="-628650">
                  <a:buClr>
                    <a:srgbClr val="C00000"/>
                  </a:buClr>
                  <a:buFont typeface="+mj-lt"/>
                  <a:buAutoNum type="arabicPeriod" startAt="11"/>
                  <a:tabLst>
                    <a:tab pos="2908300" algn="l"/>
                    <a:tab pos="3309938" algn="l"/>
                  </a:tabLst>
                </a:pPr>
                <a:r>
                  <a:rPr lang="en-US" sz="2300" dirty="0" smtClean="0">
                    <a:latin typeface="Arial" panose="020B0604020202020204" pitchFamily="34" charset="0"/>
                    <a:cs typeface="Arial" panose="020B0604020202020204" pitchFamily="34" charset="0"/>
                  </a:rPr>
                  <a:t>Use a calculator to work out </a:t>
                </a:r>
              </a:p>
              <a:p>
                <a:pPr marL="971550" lvl="1" indent="-342900">
                  <a:buClr>
                    <a:srgbClr val="C00000"/>
                  </a:buClr>
                  <a:buFont typeface="+mj-lt"/>
                  <a:buAutoNum type="alphaLcPeriod"/>
                  <a:tabLst>
                    <a:tab pos="2908300" algn="l"/>
                    <a:tab pos="3309938" algn="l"/>
                  </a:tabLst>
                </a:pPr>
                <a:r>
                  <a:rPr lang="en-US" sz="2300" dirty="0" smtClean="0">
                    <a:latin typeface="Arial" panose="020B0604020202020204" pitchFamily="34" charset="0"/>
                    <a:cs typeface="Arial" panose="020B0604020202020204" pitchFamily="34" charset="0"/>
                  </a:rPr>
                  <a:t>5.3 </a:t>
                </a:r>
                <a:r>
                  <a:rPr lang="en-US" sz="2300" dirty="0">
                    <a:latin typeface="Arial" panose="020B0604020202020204" pitchFamily="34" charset="0"/>
                    <a:cs typeface="Arial" panose="020B0604020202020204" pitchFamily="34" charset="0"/>
                  </a:rPr>
                  <a:t>x 10</a:t>
                </a:r>
                <a:r>
                  <a:rPr lang="en-US" sz="2300" baseline="30000" dirty="0">
                    <a:latin typeface="Arial" panose="020B0604020202020204" pitchFamily="34" charset="0"/>
                    <a:cs typeface="Arial" panose="020B0604020202020204" pitchFamily="34" charset="0"/>
                  </a:rPr>
                  <a:t>8</a:t>
                </a:r>
                <a:r>
                  <a:rPr lang="en-US" sz="2300" dirty="0">
                    <a:latin typeface="Arial" panose="020B0604020202020204" pitchFamily="34" charset="0"/>
                    <a:cs typeface="Arial" panose="020B0604020202020204" pitchFamily="34" charset="0"/>
                  </a:rPr>
                  <a:t> - 9.2 x 10</a:t>
                </a:r>
                <a:r>
                  <a:rPr lang="en-US" sz="2300" baseline="30000" dirty="0">
                    <a:latin typeface="Arial" panose="020B0604020202020204" pitchFamily="34" charset="0"/>
                    <a:cs typeface="Arial" panose="020B0604020202020204" pitchFamily="34" charset="0"/>
                  </a:rPr>
                  <a:t>5</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971550" lvl="1" indent="-342900">
                  <a:buClr>
                    <a:srgbClr val="C00000"/>
                  </a:buClr>
                  <a:buFont typeface="+mj-lt"/>
                  <a:buAutoNum type="alphaLcPeriod"/>
                  <a:tabLst>
                    <a:tab pos="2908300" algn="l"/>
                    <a:tab pos="3309938" algn="l"/>
                  </a:tabLst>
                </a:pPr>
                <a:r>
                  <a:rPr lang="en-US" sz="2300" dirty="0" smtClean="0">
                    <a:latin typeface="Arial" panose="020B0604020202020204" pitchFamily="34" charset="0"/>
                    <a:cs typeface="Arial" panose="020B0604020202020204" pitchFamily="34" charset="0"/>
                  </a:rPr>
                  <a:t>8.4 </a:t>
                </a:r>
                <a:r>
                  <a:rPr lang="en-US" sz="2300" dirty="0">
                    <a:latin typeface="Arial" panose="020B0604020202020204" pitchFamily="34" charset="0"/>
                    <a:cs typeface="Arial" panose="020B0604020202020204" pitchFamily="34" charset="0"/>
                  </a:rPr>
                  <a:t>x 10</a:t>
                </a:r>
                <a:r>
                  <a:rPr lang="en-US" sz="2300" baseline="30000" dirty="0">
                    <a:latin typeface="Arial" panose="020B0604020202020204" pitchFamily="34" charset="0"/>
                    <a:cs typeface="Arial" panose="020B0604020202020204" pitchFamily="34" charset="0"/>
                  </a:rPr>
                  <a:t>-6</a:t>
                </a:r>
                <a:r>
                  <a:rPr lang="en-US" sz="2300" dirty="0">
                    <a:latin typeface="Arial" panose="020B0604020202020204" pitchFamily="34" charset="0"/>
                    <a:cs typeface="Arial" panose="020B0604020202020204" pitchFamily="34" charset="0"/>
                  </a:rPr>
                  <a:t> + 3.59 x </a:t>
                </a:r>
                <a:r>
                  <a:rPr lang="en-US" sz="2300" dirty="0" smtClean="0">
                    <a:latin typeface="Arial" panose="020B0604020202020204" pitchFamily="34" charset="0"/>
                    <a:cs typeface="Arial" panose="020B0604020202020204" pitchFamily="34" charset="0"/>
                  </a:rPr>
                  <a:t>10</a:t>
                </a:r>
                <a:r>
                  <a:rPr lang="en-US" sz="2300" baseline="30000" dirty="0" smtClean="0">
                    <a:latin typeface="Arial" panose="020B0604020202020204" pitchFamily="34" charset="0"/>
                    <a:cs typeface="Arial" panose="020B0604020202020204" pitchFamily="34" charset="0"/>
                  </a:rPr>
                  <a:t>-10</a:t>
                </a:r>
                <a:r>
                  <a:rPr lang="en-US" sz="2300" dirty="0" smtClean="0">
                    <a:latin typeface="Arial" panose="020B0604020202020204" pitchFamily="34" charset="0"/>
                    <a:cs typeface="Arial" panose="020B0604020202020204" pitchFamily="34" charset="0"/>
                  </a:rPr>
                  <a:t> </a:t>
                </a:r>
              </a:p>
              <a:p>
                <a:pPr marL="971550" lvl="1" indent="-342900">
                  <a:buClr>
                    <a:srgbClr val="C00000"/>
                  </a:buClr>
                  <a:buFont typeface="+mj-lt"/>
                  <a:buAutoNum type="alphaLcPeriod"/>
                  <a:tabLst>
                    <a:tab pos="2908300" algn="l"/>
                    <a:tab pos="3309938" algn="l"/>
                  </a:tabLst>
                </a:pPr>
                <a:r>
                  <a:rPr lang="en-US" sz="2300" dirty="0" smtClean="0">
                    <a:latin typeface="Arial" panose="020B0604020202020204" pitchFamily="34" charset="0"/>
                    <a:cs typeface="Arial" panose="020B0604020202020204" pitchFamily="34" charset="0"/>
                  </a:rPr>
                  <a:t>1.7 </a:t>
                </a:r>
                <a:r>
                  <a:rPr lang="en-US" sz="2300" dirty="0">
                    <a:latin typeface="Arial" panose="020B0604020202020204" pitchFamily="34" charset="0"/>
                    <a:cs typeface="Arial" panose="020B0604020202020204" pitchFamily="34" charset="0"/>
                  </a:rPr>
                  <a:t>x 10</a:t>
                </a:r>
                <a:r>
                  <a:rPr lang="en-US" sz="2300" baseline="30000" dirty="0">
                    <a:latin typeface="Arial" panose="020B0604020202020204" pitchFamily="34" charset="0"/>
                    <a:cs typeface="Arial" panose="020B0604020202020204" pitchFamily="34" charset="0"/>
                  </a:rPr>
                  <a:t>7</a:t>
                </a:r>
                <a:r>
                  <a:rPr lang="en-US" sz="2300" dirty="0">
                    <a:latin typeface="Arial" panose="020B0604020202020204" pitchFamily="34" charset="0"/>
                    <a:cs typeface="Arial" panose="020B0604020202020204" pitchFamily="34" charset="0"/>
                  </a:rPr>
                  <a:t> + 6.231 </a:t>
                </a:r>
                <a:r>
                  <a:rPr lang="en-US" sz="2300" dirty="0" smtClean="0">
                    <a:latin typeface="Arial" panose="020B0604020202020204" pitchFamily="34" charset="0"/>
                    <a:cs typeface="Arial" panose="020B0604020202020204" pitchFamily="34" charset="0"/>
                  </a:rPr>
                  <a:t>x 10</a:t>
                </a:r>
                <a:r>
                  <a:rPr lang="en-US" sz="2300" baseline="30000" dirty="0" smtClean="0">
                    <a:latin typeface="Arial" panose="020B0604020202020204" pitchFamily="34" charset="0"/>
                    <a:cs typeface="Arial" panose="020B0604020202020204" pitchFamily="34" charset="0"/>
                  </a:rPr>
                  <a:t>9</a:t>
                </a:r>
                <a:r>
                  <a:rPr lang="en-US" sz="2300" dirty="0" smtClean="0">
                    <a:latin typeface="Arial" panose="020B0604020202020204" pitchFamily="34" charset="0"/>
                    <a:cs typeface="Arial" panose="020B0604020202020204" pitchFamily="34" charset="0"/>
                  </a:rPr>
                  <a:t> -9.42 x 10</a:t>
                </a:r>
                <a:r>
                  <a:rPr lang="en-US" sz="2300" baseline="30000" dirty="0" smtClean="0">
                    <a:latin typeface="Arial" panose="020B0604020202020204" pitchFamily="34" charset="0"/>
                    <a:cs typeface="Arial" panose="020B0604020202020204" pitchFamily="34" charset="0"/>
                  </a:rPr>
                  <a:t>8</a:t>
                </a:r>
                <a:endParaRPr lang="en-US" sz="2300" baseline="30000" dirty="0">
                  <a:latin typeface="Arial" panose="020B0604020202020204" pitchFamily="34" charset="0"/>
                  <a:cs typeface="Arial" panose="020B0604020202020204" pitchFamily="34" charset="0"/>
                </a:endParaRPr>
              </a:p>
              <a:p>
                <a:pPr marL="628650" indent="-628650">
                  <a:buClr>
                    <a:srgbClr val="C00000"/>
                  </a:buClr>
                  <a:buFont typeface="+mj-lt"/>
                  <a:buAutoNum type="arabicPeriod" startAt="11"/>
                  <a:tabLst>
                    <a:tab pos="2908300" algn="l"/>
                    <a:tab pos="3309938" algn="l"/>
                  </a:tabLst>
                </a:pPr>
                <a:r>
                  <a:rPr lang="en-US" sz="2300" dirty="0">
                    <a:latin typeface="Arial" panose="020B0604020202020204" pitchFamily="34" charset="0"/>
                    <a:cs typeface="Arial" panose="020B0604020202020204" pitchFamily="34" charset="0"/>
                  </a:rPr>
                  <a:t>Use a calculator to work out these </a:t>
                </a:r>
                <a:r>
                  <a:rPr lang="en-US" sz="2300" dirty="0" smtClean="0">
                    <a:latin typeface="Arial" panose="020B0604020202020204" pitchFamily="34" charset="0"/>
                    <a:cs typeface="Arial" panose="020B0604020202020204" pitchFamily="34" charset="0"/>
                  </a:rPr>
                  <a:t>calculations.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your answers to 3 significant figures.</a:t>
                </a:r>
              </a:p>
              <a:p>
                <a:pPr marL="914400" lvl="1" indent="-457200">
                  <a:lnSpc>
                    <a:spcPts val="5500"/>
                  </a:lnSpc>
                  <a:buClr>
                    <a:srgbClr val="C00000"/>
                  </a:buClr>
                  <a:buFont typeface="+mj-lt"/>
                  <a:buAutoNum type="alphaLcPeriod"/>
                  <a:tabLst>
                    <a:tab pos="2908300" algn="l"/>
                    <a:tab pos="3309938" algn="l"/>
                  </a:tabLst>
                </a:pPr>
                <a14:m>
                  <m:oMath xmlns:m="http://schemas.openxmlformats.org/officeDocument/2006/math">
                    <m:f>
                      <m:fPr>
                        <m:ctrlPr>
                          <a:rPr lang="en-US" sz="2700">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4.1 </m:t>
                        </m:r>
                        <m:r>
                          <m:rPr>
                            <m:sty m:val="p"/>
                          </m:rPr>
                          <a:rPr lang="en-US" sz="2700" b="0" i="0" smtClean="0">
                            <a:latin typeface="Cambria Math" panose="02040503050406030204" pitchFamily="18" charset="0"/>
                            <a:cs typeface="Arial" panose="020B0604020202020204" pitchFamily="34" charset="0"/>
                          </a:rPr>
                          <m:t>x</m:t>
                        </m:r>
                        <m:r>
                          <a:rPr lang="en-US" sz="2700" b="0" i="0" smtClean="0">
                            <a:latin typeface="Cambria Math" panose="02040503050406030204" pitchFamily="18" charset="0"/>
                            <a:cs typeface="Arial" panose="020B0604020202020204" pitchFamily="34" charset="0"/>
                          </a:rPr>
                          <m:t> 105 + 6.9 </m:t>
                        </m:r>
                        <m:r>
                          <m:rPr>
                            <m:sty m:val="p"/>
                          </m:rPr>
                          <a:rPr lang="en-US" sz="2700" b="0" i="0" smtClean="0">
                            <a:latin typeface="Cambria Math" panose="02040503050406030204" pitchFamily="18" charset="0"/>
                            <a:cs typeface="Arial" panose="020B0604020202020204" pitchFamily="34" charset="0"/>
                          </a:rPr>
                          <m:t>x</m:t>
                        </m:r>
                        <m:r>
                          <a:rPr lang="en-US" sz="2700" b="0" i="0" smtClean="0">
                            <a:latin typeface="Cambria Math" panose="02040503050406030204" pitchFamily="18" charset="0"/>
                            <a:cs typeface="Arial" panose="020B0604020202020204" pitchFamily="34" charset="0"/>
                          </a:rPr>
                          <m:t> 103</m:t>
                        </m:r>
                      </m:num>
                      <m:den>
                        <m:r>
                          <a:rPr lang="en-US" sz="2700" b="0" i="0" smtClean="0">
                            <a:latin typeface="Cambria Math" panose="02040503050406030204" pitchFamily="18" charset="0"/>
                            <a:cs typeface="Arial" panose="020B0604020202020204" pitchFamily="34" charset="0"/>
                          </a:rPr>
                          <m:t>7.5 </m:t>
                        </m:r>
                        <m:r>
                          <m:rPr>
                            <m:sty m:val="p"/>
                          </m:rPr>
                          <a:rPr lang="en-US" sz="2700" b="0" i="0" smtClean="0">
                            <a:latin typeface="Cambria Math" panose="02040503050406030204" pitchFamily="18" charset="0"/>
                            <a:cs typeface="Arial" panose="020B0604020202020204" pitchFamily="34" charset="0"/>
                          </a:rPr>
                          <m:t>x</m:t>
                        </m:r>
                        <m:r>
                          <a:rPr lang="en-US" sz="2700" b="0" i="0" smtClean="0">
                            <a:latin typeface="Cambria Math" panose="02040503050406030204" pitchFamily="18" charset="0"/>
                            <a:cs typeface="Arial" panose="020B0604020202020204" pitchFamily="34" charset="0"/>
                          </a:rPr>
                          <m:t> 102</m:t>
                        </m:r>
                      </m:den>
                    </m:f>
                  </m:oMath>
                </a14:m>
                <a:endParaRPr lang="en-US" sz="2700" dirty="0" smtClean="0">
                  <a:latin typeface="Arial" panose="020B0604020202020204" pitchFamily="34" charset="0"/>
                  <a:cs typeface="Arial" panose="020B0604020202020204" pitchFamily="34" charset="0"/>
                </a:endParaRPr>
              </a:p>
              <a:p>
                <a:pPr marL="914400" lvl="1" indent="-457200">
                  <a:lnSpc>
                    <a:spcPts val="5500"/>
                  </a:lnSpc>
                  <a:buClr>
                    <a:srgbClr val="C00000"/>
                  </a:buClr>
                  <a:buFont typeface="+mj-lt"/>
                  <a:buAutoNum type="alphaLcPeriod"/>
                  <a:tabLst>
                    <a:tab pos="2908300" algn="l"/>
                    <a:tab pos="3309938" algn="l"/>
                  </a:tabLst>
                </a:pPr>
                <a:r>
                  <a:rPr lang="en-US" sz="2300" dirty="0" smtClean="0">
                    <a:latin typeface="Arial" panose="020B0604020202020204" pitchFamily="34" charset="0"/>
                    <a:cs typeface="Arial" panose="020B0604020202020204" pitchFamily="34" charset="0"/>
                  </a:rPr>
                  <a:t>6.3 </a:t>
                </a:r>
                <a:r>
                  <a:rPr lang="en-US" sz="2300" dirty="0">
                    <a:latin typeface="Arial" panose="020B0604020202020204" pitchFamily="34" charset="0"/>
                    <a:cs typeface="Arial" panose="020B0604020202020204" pitchFamily="34" charset="0"/>
                  </a:rPr>
                  <a:t>x 10</a:t>
                </a:r>
                <a:r>
                  <a:rPr lang="en-US" sz="2300" baseline="30000" dirty="0">
                    <a:latin typeface="Arial" panose="020B0604020202020204" pitchFamily="34" charset="0"/>
                    <a:cs typeface="Arial" panose="020B0604020202020204" pitchFamily="34" charset="0"/>
                  </a:rPr>
                  <a:t>7</a:t>
                </a:r>
                <a:r>
                  <a:rPr lang="en-US" sz="2300" dirty="0">
                    <a:latin typeface="Arial" panose="020B0604020202020204" pitchFamily="34" charset="0"/>
                    <a:cs typeface="Arial" panose="020B0604020202020204" pitchFamily="34" charset="0"/>
                  </a:rPr>
                  <a:t> x 5.2 x </a:t>
                </a:r>
                <a:r>
                  <a:rPr lang="en-US" sz="2300" dirty="0" smtClean="0">
                    <a:latin typeface="Arial" panose="020B0604020202020204" pitchFamily="34" charset="0"/>
                    <a:cs typeface="Arial" panose="020B0604020202020204" pitchFamily="34" charset="0"/>
                  </a:rPr>
                  <a:t>10</a:t>
                </a:r>
                <a:r>
                  <a:rPr lang="en-US" sz="2300" baseline="30000" dirty="0" smtClean="0">
                    <a:latin typeface="Arial" panose="020B0604020202020204" pitchFamily="34" charset="0"/>
                    <a:cs typeface="Arial" panose="020B0604020202020204" pitchFamily="34" charset="0"/>
                  </a:rPr>
                  <a:t>-3</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- 8.5 x </a:t>
                </a:r>
                <a:r>
                  <a:rPr lang="en-US" sz="2300" dirty="0" smtClean="0">
                    <a:latin typeface="Arial" panose="020B0604020202020204" pitchFamily="34" charset="0"/>
                    <a:cs typeface="Arial" panose="020B0604020202020204" pitchFamily="34" charset="0"/>
                  </a:rPr>
                  <a:t>10</a:t>
                </a:r>
                <a:r>
                  <a:rPr lang="en-US" sz="2300" baseline="30000" dirty="0" smtClean="0">
                    <a:latin typeface="Arial" panose="020B0604020202020204" pitchFamily="34" charset="0"/>
                    <a:cs typeface="Arial" panose="020B0604020202020204" pitchFamily="34" charset="0"/>
                  </a:rPr>
                  <a:t>4</a:t>
                </a:r>
              </a:p>
              <a:p>
                <a:pPr marL="914400" lvl="1" indent="-457200">
                  <a:lnSpc>
                    <a:spcPts val="5500"/>
                  </a:lnSpc>
                  <a:buClr>
                    <a:srgbClr val="C00000"/>
                  </a:buClr>
                  <a:buFont typeface="+mj-lt"/>
                  <a:buAutoNum type="alphaLcPeriod"/>
                  <a:tabLst>
                    <a:tab pos="2908300" algn="l"/>
                    <a:tab pos="3309938" algn="l"/>
                  </a:tabLst>
                </a:pPr>
                <a14:m>
                  <m:oMath xmlns:m="http://schemas.openxmlformats.org/officeDocument/2006/math">
                    <m:f>
                      <m:fPr>
                        <m:ctrlPr>
                          <a:rPr lang="en-US" sz="2700">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3.9 </m:t>
                        </m:r>
                        <m:r>
                          <m:rPr>
                            <m:sty m:val="p"/>
                          </m:rPr>
                          <a:rPr lang="en-US" sz="2700" b="0" i="0" smtClean="0">
                            <a:latin typeface="Cambria Math" panose="02040503050406030204" pitchFamily="18" charset="0"/>
                            <a:cs typeface="Arial" panose="020B0604020202020204" pitchFamily="34" charset="0"/>
                          </a:rPr>
                          <m:t>x</m:t>
                        </m:r>
                        <m:r>
                          <a:rPr lang="en-US" sz="2700" b="0" i="0" smtClean="0">
                            <a:latin typeface="Cambria Math" panose="02040503050406030204" pitchFamily="18" charset="0"/>
                            <a:cs typeface="Arial" panose="020B0604020202020204" pitchFamily="34" charset="0"/>
                          </a:rPr>
                          <m:t> 104</m:t>
                        </m:r>
                      </m:num>
                      <m:den>
                        <m:r>
                          <a:rPr lang="en-US" sz="2700" b="0" i="0" smtClean="0">
                            <a:latin typeface="Cambria Math" panose="02040503050406030204" pitchFamily="18" charset="0"/>
                            <a:cs typeface="Arial" panose="020B0604020202020204" pitchFamily="34" charset="0"/>
                          </a:rPr>
                          <m:t>8.1 </m:t>
                        </m:r>
                        <m:r>
                          <m:rPr>
                            <m:sty m:val="p"/>
                          </m:rPr>
                          <a:rPr lang="en-US" sz="2700" b="0" i="0" smtClean="0">
                            <a:latin typeface="Cambria Math" panose="02040503050406030204" pitchFamily="18" charset="0"/>
                            <a:cs typeface="Arial" panose="020B0604020202020204" pitchFamily="34" charset="0"/>
                          </a:rPr>
                          <m:t>x</m:t>
                        </m:r>
                        <m:r>
                          <a:rPr lang="en-US" sz="2700" b="0" i="0" smtClean="0">
                            <a:latin typeface="Cambria Math" panose="02040503050406030204" pitchFamily="18" charset="0"/>
                            <a:cs typeface="Arial" panose="020B0604020202020204" pitchFamily="34" charset="0"/>
                          </a:rPr>
                          <m:t> 108+4.7 </m:t>
                        </m:r>
                        <m:r>
                          <m:rPr>
                            <m:sty m:val="p"/>
                          </m:rPr>
                          <a:rPr lang="en-US" sz="2700" b="0" i="0" smtClean="0">
                            <a:latin typeface="Cambria Math" panose="02040503050406030204" pitchFamily="18" charset="0"/>
                            <a:cs typeface="Arial" panose="020B0604020202020204" pitchFamily="34" charset="0"/>
                          </a:rPr>
                          <m:t>x</m:t>
                        </m:r>
                        <m:r>
                          <a:rPr lang="en-US" sz="2700" b="0" i="0" smtClean="0">
                            <a:latin typeface="Cambria Math" panose="02040503050406030204" pitchFamily="18" charset="0"/>
                            <a:cs typeface="Arial" panose="020B0604020202020204" pitchFamily="34" charset="0"/>
                          </a:rPr>
                          <m:t> 10_4</m:t>
                        </m:r>
                      </m:den>
                    </m:f>
                  </m:oMath>
                </a14:m>
                <a:endParaRPr lang="en-US" sz="2700" dirty="0"/>
              </a:p>
            </p:txBody>
          </p:sp>
        </mc:Choice>
        <mc:Fallback>
          <p:sp>
            <p:nvSpPr>
              <p:cNvPr id="3" name="Rectangle 2"/>
              <p:cNvSpPr>
                <a:spLocks noRot="1" noChangeAspect="1" noMove="1" noResize="1" noEditPoints="1" noAdjustHandles="1" noChangeArrowheads="1" noChangeShapeType="1" noTextEdit="1"/>
              </p:cNvSpPr>
              <p:nvPr/>
            </p:nvSpPr>
            <p:spPr>
              <a:xfrm>
                <a:off x="287524" y="1196752"/>
                <a:ext cx="5220580" cy="5393784"/>
              </a:xfrm>
              <a:prstGeom prst="rect">
                <a:avLst/>
              </a:prstGeom>
              <a:blipFill rotWithShape="0">
                <a:blip r:embed="rId4"/>
                <a:stretch>
                  <a:fillRect l="-1400" t="-791" r="-2917"/>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209361896"/>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151</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87524" y="1196752"/>
                <a:ext cx="5220580" cy="5480668"/>
              </a:xfrm>
              <a:prstGeom prst="rect">
                <a:avLst/>
              </a:prstGeom>
            </p:spPr>
            <p:txBody>
              <a:bodyPr wrap="square">
                <a:spAutoFit/>
              </a:bodyPr>
              <a:lstStyle/>
              <a:p>
                <a:pPr marL="514350" indent="-514350">
                  <a:buClr>
                    <a:srgbClr val="C00000"/>
                  </a:buClr>
                  <a:buFont typeface="+mj-lt"/>
                  <a:buAutoNum type="arabicPeriod" startAt="14"/>
                  <a:tabLst>
                    <a:tab pos="2908300" algn="l"/>
                    <a:tab pos="3309938" algn="l"/>
                  </a:tabLst>
                </a:pPr>
                <a:r>
                  <a:rPr lang="en-US" sz="2600" dirty="0" smtClean="0">
                    <a:latin typeface="Arial" panose="020B0604020202020204" pitchFamily="34" charset="0"/>
                    <a:cs typeface="Arial" panose="020B0604020202020204" pitchFamily="34" charset="0"/>
                  </a:rPr>
                  <a:t>The distance between Earth and the Sun is about 150 million km. </a:t>
                </a:r>
              </a:p>
              <a:p>
                <a:pPr marL="857250" lvl="1" indent="-400050">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Write </a:t>
                </a:r>
                <a:r>
                  <a:rPr lang="en-US" sz="2600" dirty="0">
                    <a:latin typeface="Arial" panose="020B0604020202020204" pitchFamily="34" charset="0"/>
                    <a:cs typeface="Arial" panose="020B0604020202020204" pitchFamily="34" charset="0"/>
                  </a:rPr>
                  <a:t>this distance in metres, </a:t>
                </a:r>
                <a:endParaRPr lang="en-US" sz="26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Write </a:t>
                </a:r>
                <a:r>
                  <a:rPr lang="en-US" sz="2600" dirty="0">
                    <a:latin typeface="Arial" panose="020B0604020202020204" pitchFamily="34" charset="0"/>
                    <a:cs typeface="Arial" panose="020B0604020202020204" pitchFamily="34" charset="0"/>
                  </a:rPr>
                  <a:t>your distance from part </a:t>
                </a:r>
                <a:r>
                  <a:rPr lang="en-US" sz="2600" b="1" dirty="0">
                    <a:latin typeface="Arial" panose="020B0604020202020204" pitchFamily="34" charset="0"/>
                    <a:cs typeface="Arial" panose="020B0604020202020204" pitchFamily="34" charset="0"/>
                  </a:rPr>
                  <a:t>a</a:t>
                </a:r>
                <a:r>
                  <a:rPr lang="en-US" sz="2600" dirty="0">
                    <a:latin typeface="Arial" panose="020B0604020202020204" pitchFamily="34" charset="0"/>
                    <a:cs typeface="Arial" panose="020B0604020202020204" pitchFamily="34" charset="0"/>
                  </a:rPr>
                  <a:t> in standard form.</a:t>
                </a:r>
              </a:p>
              <a:p>
                <a:pPr marL="857250" lvl="1" indent="-400050">
                  <a:buClr>
                    <a:srgbClr val="C00000"/>
                  </a:buClr>
                  <a:buFont typeface="+mj-lt"/>
                  <a:buAutoNum type="alphaLcPeriod"/>
                  <a:tabLst>
                    <a:tab pos="2908300" algn="l"/>
                    <a:tab pos="3309938" algn="l"/>
                  </a:tabLst>
                </a:pPr>
                <a:r>
                  <a:rPr lang="en-US" sz="2600" dirty="0" smtClean="0">
                    <a:latin typeface="Arial" panose="020B0604020202020204" pitchFamily="34" charset="0"/>
                    <a:cs typeface="Arial" panose="020B0604020202020204" pitchFamily="34" charset="0"/>
                  </a:rPr>
                  <a:t>It </a:t>
                </a:r>
                <a:r>
                  <a:rPr lang="en-US" sz="2600" dirty="0">
                    <a:latin typeface="Arial" panose="020B0604020202020204" pitchFamily="34" charset="0"/>
                    <a:cs typeface="Arial" panose="020B0604020202020204" pitchFamily="34" charset="0"/>
                  </a:rPr>
                  <a:t>takes 500 s for light to travel from the Sun to </a:t>
                </a:r>
                <a:r>
                  <a:rPr lang="en-US" sz="2600" dirty="0" smtClean="0">
                    <a:latin typeface="Arial" panose="020B0604020202020204" pitchFamily="34" charset="0"/>
                    <a:cs typeface="Arial" panose="020B0604020202020204" pitchFamily="34" charset="0"/>
                  </a:rPr>
                  <a:t>Earth.</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Use </a:t>
                </a:r>
                <a:r>
                  <a:rPr lang="en-US" sz="2600" dirty="0">
                    <a:latin typeface="Arial" panose="020B0604020202020204" pitchFamily="34" charset="0"/>
                    <a:cs typeface="Arial" panose="020B0604020202020204" pitchFamily="34" charset="0"/>
                  </a:rPr>
                  <a:t>the formula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speed </a:t>
                </a:r>
                <a:r>
                  <a:rPr lang="en-US" sz="2600" dirty="0">
                    <a:latin typeface="Arial" panose="020B0604020202020204" pitchFamily="34" charset="0"/>
                    <a:cs typeface="Arial" panose="020B0604020202020204" pitchFamily="34" charset="0"/>
                  </a:rPr>
                  <a:t>= </a:t>
                </a:r>
                <a14:m>
                  <m:oMath xmlns:m="http://schemas.openxmlformats.org/officeDocument/2006/math">
                    <m:f>
                      <m:fPr>
                        <m:ctrlPr>
                          <a:rPr lang="en-US" sz="2600">
                            <a:latin typeface="Cambria Math" panose="02040503050406030204" pitchFamily="18" charset="0"/>
                            <a:cs typeface="Arial" panose="020B0604020202020204" pitchFamily="34" charset="0"/>
                          </a:rPr>
                        </m:ctrlPr>
                      </m:fPr>
                      <m:num>
                        <m:r>
                          <m:rPr>
                            <m:sty m:val="p"/>
                          </m:rPr>
                          <a:rPr lang="en-US" sz="2600" b="0" i="0" smtClean="0">
                            <a:latin typeface="Cambria Math" panose="02040503050406030204" pitchFamily="18" charset="0"/>
                            <a:cs typeface="Arial" panose="020B0604020202020204" pitchFamily="34" charset="0"/>
                          </a:rPr>
                          <m:t>distance</m:t>
                        </m:r>
                      </m:num>
                      <m:den>
                        <m:r>
                          <m:rPr>
                            <m:sty m:val="p"/>
                          </m:rPr>
                          <a:rPr lang="en-US" sz="2600" b="0" i="0" smtClean="0">
                            <a:latin typeface="Cambria Math" panose="02040503050406030204" pitchFamily="18" charset="0"/>
                            <a:cs typeface="Arial" panose="020B0604020202020204" pitchFamily="34" charset="0"/>
                          </a:rPr>
                          <m:t>time</m:t>
                        </m:r>
                      </m:den>
                    </m:f>
                    <m:r>
                      <a:rPr lang="en-US" sz="2600" b="0" i="0" smtClean="0">
                        <a:latin typeface="Cambria Math" panose="02040503050406030204" pitchFamily="18" charset="0"/>
                        <a:cs typeface="Arial" panose="020B0604020202020204" pitchFamily="34" charset="0"/>
                      </a:rPr>
                      <m:t> </m:t>
                    </m:r>
                  </m:oMath>
                </a14:m>
                <a:r>
                  <a:rPr lang="en-US" sz="2600" dirty="0" smtClean="0">
                    <a:latin typeface="Arial" panose="020B0604020202020204" pitchFamily="34" charset="0"/>
                    <a:cs typeface="Arial" panose="020B0604020202020204" pitchFamily="34" charset="0"/>
                  </a:rPr>
                  <a:t>to </a:t>
                </a:r>
                <a:r>
                  <a:rPr lang="en-US" sz="2600" dirty="0">
                    <a:latin typeface="Arial" panose="020B0604020202020204" pitchFamily="34" charset="0"/>
                    <a:cs typeface="Arial" panose="020B0604020202020204" pitchFamily="34" charset="0"/>
                  </a:rPr>
                  <a:t>calculate an estimate for the speed of light</a:t>
                </a:r>
                <a:r>
                  <a:rPr lang="en-US" sz="2600" dirty="0" smtClean="0">
                    <a:latin typeface="Arial" panose="020B060402020202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287524" y="1196752"/>
                <a:ext cx="5220580" cy="5480668"/>
              </a:xfrm>
              <a:prstGeom prst="rect">
                <a:avLst/>
              </a:prstGeom>
              <a:blipFill rotWithShape="0">
                <a:blip r:embed="rId4"/>
                <a:stretch>
                  <a:fillRect l="-1750" t="-1001" r="-2334" b="-1891"/>
                </a:stretch>
              </a:blipFill>
            </p:spPr>
            <p:txBody>
              <a:bodyPr/>
              <a:lstStyle/>
              <a:p>
                <a:r>
                  <a:rPr 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502476769"/>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18.5 </a:t>
            </a:r>
            <a:r>
              <a:rPr lang="en-GB" sz="3200" dirty="0" smtClean="0"/>
              <a:t>– </a:t>
            </a:r>
            <a:r>
              <a:rPr lang="en-GB" sz="3200" dirty="0" smtClean="0"/>
              <a:t>Calculating With Standard Form</a:t>
            </a:r>
            <a:endParaRPr lang="en-GB" sz="32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151</a:t>
            </a:r>
            <a:endParaRPr lang="en-GB" sz="1400" b="1" dirty="0">
              <a:latin typeface="Calibri" panose="020F0502020204030204" pitchFamily="34" charset="0"/>
            </a:endParaRPr>
          </a:p>
        </p:txBody>
      </p:sp>
      <p:sp>
        <p:nvSpPr>
          <p:cNvPr id="3" name="Rectangle 2"/>
          <p:cNvSpPr/>
          <p:nvPr/>
        </p:nvSpPr>
        <p:spPr>
          <a:xfrm>
            <a:off x="287524" y="1196752"/>
            <a:ext cx="5220580" cy="5262979"/>
          </a:xfrm>
          <a:prstGeom prst="rect">
            <a:avLst/>
          </a:prstGeom>
        </p:spPr>
        <p:txBody>
          <a:bodyPr wrap="square">
            <a:spAutoFit/>
          </a:bodyPr>
          <a:lstStyle/>
          <a:p>
            <a:pPr marL="685800" indent="-685800">
              <a:buClr>
                <a:srgbClr val="C00000"/>
              </a:buClr>
              <a:buFont typeface="+mj-lt"/>
              <a:buAutoNum type="arabicPeriod" startAt="15"/>
              <a:tabLst>
                <a:tab pos="2908300" algn="l"/>
                <a:tab pos="3309938" algn="l"/>
              </a:tabLst>
            </a:pPr>
            <a:r>
              <a:rPr lang="en-US" sz="2800" b="1" dirty="0" smtClean="0">
                <a:solidFill>
                  <a:srgbClr val="FF0000"/>
                </a:solidFill>
              </a:rPr>
              <a:t>P</a:t>
            </a:r>
            <a:r>
              <a:rPr lang="en-US" sz="2800" dirty="0" smtClean="0"/>
              <a:t> </a:t>
            </a:r>
            <a:r>
              <a:rPr lang="en-US" sz="2800" dirty="0"/>
              <a:t>The closest distance from Earth to Jupiter is 5.88 x </a:t>
            </a:r>
            <a:r>
              <a:rPr lang="en-US" sz="2800" dirty="0" smtClean="0"/>
              <a:t>10</a:t>
            </a:r>
            <a:r>
              <a:rPr lang="en-US" sz="2800" baseline="30000" dirty="0" smtClean="0"/>
              <a:t>8</a:t>
            </a:r>
            <a:r>
              <a:rPr lang="en-US" sz="2800" dirty="0" smtClean="0"/>
              <a:t> km.</a:t>
            </a:r>
            <a:br>
              <a:rPr lang="en-US" sz="2800" dirty="0" smtClean="0"/>
            </a:br>
            <a:r>
              <a:rPr lang="en-US" sz="2800" dirty="0" smtClean="0"/>
              <a:t>The </a:t>
            </a:r>
            <a:r>
              <a:rPr lang="en-US" sz="2800" dirty="0"/>
              <a:t>highest speed a manned spacecraft ever achieved was 11.08 km/s, in </a:t>
            </a:r>
            <a:r>
              <a:rPr lang="en-US" sz="2800" dirty="0" smtClean="0"/>
              <a:t>1969.</a:t>
            </a:r>
            <a:br>
              <a:rPr lang="en-US" sz="2800" dirty="0" smtClean="0"/>
            </a:br>
            <a:r>
              <a:rPr lang="en-US" sz="2800" dirty="0" smtClean="0"/>
              <a:t>How </a:t>
            </a:r>
            <a:r>
              <a:rPr lang="en-US" sz="2800" dirty="0"/>
              <a:t>long would it take a spacecraft travelling at this speed to reach </a:t>
            </a:r>
            <a:r>
              <a:rPr lang="en-US" sz="2800" dirty="0" smtClean="0"/>
              <a:t>Jupiter?</a:t>
            </a:r>
            <a:br>
              <a:rPr lang="en-US" sz="2800" dirty="0" smtClean="0"/>
            </a:br>
            <a:r>
              <a:rPr lang="en-US" sz="2800" dirty="0" smtClean="0"/>
              <a:t>Give </a:t>
            </a:r>
            <a:r>
              <a:rPr lang="en-US" sz="2800" dirty="0"/>
              <a:t>your answer in days to 3 significant figures.</a:t>
            </a:r>
            <a:endParaRPr lang="en-US" sz="28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819568986"/>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152</a:t>
            </a:r>
            <a:endParaRPr lang="en-GB" sz="1400" b="1" dirty="0">
              <a:latin typeface="Calibri" panose="020F0502020204030204" pitchFamily="34" charset="0"/>
            </a:endParaRPr>
          </a:p>
        </p:txBody>
      </p:sp>
      <p:sp>
        <p:nvSpPr>
          <p:cNvPr id="3" name="Rectangle 2"/>
          <p:cNvSpPr/>
          <p:nvPr/>
        </p:nvSpPr>
        <p:spPr>
          <a:xfrm>
            <a:off x="287524" y="1196752"/>
            <a:ext cx="5220580" cy="5632311"/>
          </a:xfrm>
          <a:prstGeom prst="rect">
            <a:avLst/>
          </a:prstGeom>
        </p:spPr>
        <p:txBody>
          <a:bodyPr wrap="square">
            <a:spAutoFit/>
          </a:bodyPr>
          <a:lstStyle/>
          <a:p>
            <a:pPr>
              <a:buClr>
                <a:srgbClr val="C00000"/>
              </a:buClr>
              <a:tabLst>
                <a:tab pos="2908300" algn="l"/>
                <a:tab pos="3309938" algn="l"/>
              </a:tabLst>
            </a:pPr>
            <a:r>
              <a:rPr lang="en-US" sz="1970" b="1" dirty="0"/>
              <a:t>Solve problems using these strategies</a:t>
            </a:r>
          </a:p>
          <a:p>
            <a:pPr>
              <a:buClr>
                <a:srgbClr val="C00000"/>
              </a:buClr>
              <a:tabLst>
                <a:tab pos="2908300" algn="l"/>
                <a:tab pos="3309938" algn="l"/>
              </a:tabLst>
            </a:pPr>
            <a:r>
              <a:rPr lang="en-US" sz="1970" b="1" dirty="0"/>
              <a:t>where appropriate:</a:t>
            </a:r>
          </a:p>
          <a:p>
            <a:pPr>
              <a:buClr>
                <a:srgbClr val="C00000"/>
              </a:buClr>
              <a:tabLst>
                <a:tab pos="2908300" algn="l"/>
                <a:tab pos="3309938" algn="l"/>
              </a:tabLst>
            </a:pPr>
            <a:r>
              <a:rPr lang="en-US" sz="1970" b="1" dirty="0"/>
              <a:t>• Use </a:t>
            </a:r>
            <a:r>
              <a:rPr lang="en-US" sz="1970" b="1" dirty="0" smtClean="0"/>
              <a:t>bar models 	 • Use pictures</a:t>
            </a:r>
          </a:p>
          <a:p>
            <a:pPr>
              <a:buClr>
                <a:srgbClr val="C00000"/>
              </a:buClr>
              <a:tabLst>
                <a:tab pos="2908300" algn="l"/>
                <a:tab pos="3309938" algn="l"/>
              </a:tabLst>
            </a:pPr>
            <a:r>
              <a:rPr lang="en-US" sz="1970" b="1" dirty="0" smtClean="0"/>
              <a:t>• Use flow diagrams	 • Use formulae</a:t>
            </a:r>
          </a:p>
          <a:p>
            <a:pPr>
              <a:buClr>
                <a:srgbClr val="C00000"/>
              </a:buClr>
              <a:tabLst>
                <a:tab pos="2908300" algn="l"/>
                <a:tab pos="3309938" algn="l"/>
              </a:tabLst>
            </a:pPr>
            <a:r>
              <a:rPr lang="en-US" sz="1970" b="1" dirty="0" smtClean="0"/>
              <a:t>• </a:t>
            </a:r>
            <a:r>
              <a:rPr lang="en-US" sz="1970" b="1" dirty="0"/>
              <a:t>Use smaller </a:t>
            </a:r>
            <a:r>
              <a:rPr lang="en-US" sz="1970" b="1" dirty="0" smtClean="0"/>
              <a:t>numbers	</a:t>
            </a:r>
            <a:r>
              <a:rPr lang="en-US" sz="1970" b="1" dirty="0"/>
              <a:t> • </a:t>
            </a:r>
            <a:r>
              <a:rPr lang="en-US" sz="1970" b="1" dirty="0" smtClean="0"/>
              <a:t>Use graphs.</a:t>
            </a:r>
          </a:p>
          <a:p>
            <a:pPr>
              <a:buClr>
                <a:srgbClr val="C00000"/>
              </a:buClr>
              <a:tabLst>
                <a:tab pos="2908300" algn="l"/>
                <a:tab pos="3309938" algn="l"/>
              </a:tabLst>
            </a:pPr>
            <a:r>
              <a:rPr lang="en-US" sz="1970" b="1" dirty="0" smtClean="0"/>
              <a:t>• Use </a:t>
            </a:r>
            <a:r>
              <a:rPr lang="en-US" sz="1970" b="1" dirty="0"/>
              <a:t>x for the unknown</a:t>
            </a:r>
          </a:p>
          <a:p>
            <a:pPr>
              <a:buClr>
                <a:srgbClr val="C00000"/>
              </a:buClr>
              <a:tabLst>
                <a:tab pos="2908300" algn="l"/>
                <a:tab pos="3309938" algn="l"/>
              </a:tabLst>
            </a:pPr>
            <a:r>
              <a:rPr lang="en-US" sz="1970" b="1" dirty="0"/>
              <a:t>• Use more bar </a:t>
            </a:r>
            <a:r>
              <a:rPr lang="en-US" sz="1970" b="1" dirty="0" smtClean="0"/>
              <a:t>models</a:t>
            </a:r>
          </a:p>
          <a:p>
            <a:pPr marL="457200" indent="-457200">
              <a:buClr>
                <a:srgbClr val="C00000"/>
              </a:buClr>
              <a:buFont typeface="+mj-lt"/>
              <a:buAutoNum type="arabicPeriod"/>
              <a:tabLst>
                <a:tab pos="2908300" algn="l"/>
                <a:tab pos="3309938" algn="l"/>
              </a:tabLst>
            </a:pPr>
            <a:r>
              <a:rPr lang="en-US" sz="1970" b="1" dirty="0" smtClean="0">
                <a:solidFill>
                  <a:srgbClr val="FF0000"/>
                </a:solidFill>
              </a:rPr>
              <a:t>R</a:t>
            </a:r>
            <a:r>
              <a:rPr lang="en-US" sz="1970" dirty="0" smtClean="0"/>
              <a:t> </a:t>
            </a:r>
            <a:r>
              <a:rPr lang="en-US" sz="1970" dirty="0"/>
              <a:t>Joe has a bag of 7 balls numbered 1 to 7. Joe wants to find the number 6.</a:t>
            </a:r>
          </a:p>
          <a:p>
            <a:pPr marL="457200" indent="-457200">
              <a:buClr>
                <a:srgbClr val="C00000"/>
              </a:buClr>
              <a:buFont typeface="+mj-lt"/>
              <a:buAutoNum type="arabicPeriod"/>
              <a:tabLst>
                <a:tab pos="2908300" algn="l"/>
                <a:tab pos="3309938" algn="l"/>
              </a:tabLst>
            </a:pPr>
            <a:r>
              <a:rPr lang="en-US" sz="1970" dirty="0"/>
              <a:t>He picks out a ball.</a:t>
            </a:r>
          </a:p>
          <a:p>
            <a:pPr marL="857250" lvl="1" indent="-400050">
              <a:buClr>
                <a:srgbClr val="C00000"/>
              </a:buClr>
              <a:buFont typeface="+mj-lt"/>
              <a:buAutoNum type="alphaLcPeriod"/>
              <a:tabLst>
                <a:tab pos="2908300" algn="l"/>
                <a:tab pos="3309938" algn="l"/>
              </a:tabLst>
            </a:pPr>
            <a:r>
              <a:rPr lang="en-US" sz="1970" dirty="0" smtClean="0"/>
              <a:t>What </a:t>
            </a:r>
            <a:r>
              <a:rPr lang="en-US" sz="1970" dirty="0"/>
              <a:t>is the probability of not picking the number 6 ball?</a:t>
            </a:r>
          </a:p>
          <a:p>
            <a:pPr lvl="1">
              <a:buClr>
                <a:srgbClr val="C00000"/>
              </a:buClr>
              <a:tabLst>
                <a:tab pos="2908300" algn="l"/>
                <a:tab pos="3309938" algn="l"/>
              </a:tabLst>
            </a:pPr>
            <a:r>
              <a:rPr lang="en-US" sz="1970" dirty="0"/>
              <a:t>Joe picks out the number 5.</a:t>
            </a:r>
          </a:p>
          <a:p>
            <a:pPr lvl="1">
              <a:buClr>
                <a:srgbClr val="C00000"/>
              </a:buClr>
              <a:tabLst>
                <a:tab pos="2908300" algn="l"/>
                <a:tab pos="3309938" algn="l"/>
              </a:tabLst>
            </a:pPr>
            <a:r>
              <a:rPr lang="en-US" sz="1970" dirty="0"/>
              <a:t>He places it on the table and tries again to find the number 6 ball.</a:t>
            </a:r>
          </a:p>
          <a:p>
            <a:pPr marL="857250" lvl="1" indent="-400050">
              <a:buClr>
                <a:srgbClr val="C00000"/>
              </a:buClr>
              <a:buFont typeface="+mj-lt"/>
              <a:buAutoNum type="alphaLcPeriod" startAt="2"/>
              <a:tabLst>
                <a:tab pos="2908300" algn="l"/>
                <a:tab pos="3309938" algn="l"/>
              </a:tabLst>
            </a:pPr>
            <a:r>
              <a:rPr lang="en-US" sz="1970" dirty="0" smtClean="0"/>
              <a:t>Is </a:t>
            </a:r>
            <a:r>
              <a:rPr lang="en-US" sz="1970" dirty="0"/>
              <a:t>it more or less probable that the number 6 ball will be picked out now than before? Explain how you know</a:t>
            </a:r>
            <a:r>
              <a:rPr lang="en-US" sz="1970" dirty="0" smtClean="0"/>
              <a:t>.</a:t>
            </a:r>
            <a:endParaRPr lang="en-US" sz="197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265291819"/>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152</a:t>
            </a:r>
            <a:endParaRPr lang="en-GB" sz="1400" b="1" dirty="0">
              <a:latin typeface="Calibri" panose="020F0502020204030204" pitchFamily="34" charset="0"/>
            </a:endParaRPr>
          </a:p>
        </p:txBody>
      </p:sp>
      <p:sp>
        <p:nvSpPr>
          <p:cNvPr id="3" name="Rectangle 2"/>
          <p:cNvSpPr/>
          <p:nvPr/>
        </p:nvSpPr>
        <p:spPr>
          <a:xfrm>
            <a:off x="287524" y="1196752"/>
            <a:ext cx="5220580" cy="5170646"/>
          </a:xfrm>
          <a:prstGeom prst="rect">
            <a:avLst/>
          </a:prstGeom>
        </p:spPr>
        <p:txBody>
          <a:bodyPr wrap="square">
            <a:spAutoFit/>
          </a:bodyPr>
          <a:lstStyle/>
          <a:p>
            <a:pPr marL="457200" indent="-457200">
              <a:buClr>
                <a:srgbClr val="C00000"/>
              </a:buClr>
              <a:buFont typeface="+mj-lt"/>
              <a:buAutoNum type="arabicPeriod" startAt="2"/>
              <a:tabLst>
                <a:tab pos="2908300" algn="l"/>
                <a:tab pos="3309938" algn="l"/>
              </a:tabLst>
            </a:pPr>
            <a:r>
              <a:rPr lang="en-US" sz="2200" b="1" dirty="0">
                <a:solidFill>
                  <a:srgbClr val="FF0000"/>
                </a:solidFill>
              </a:rPr>
              <a:t>R</a:t>
            </a:r>
            <a:r>
              <a:rPr lang="en-US" sz="2200" dirty="0"/>
              <a:t> </a:t>
            </a:r>
            <a:r>
              <a:rPr lang="en-US" sz="2200" dirty="0" smtClean="0"/>
              <a:t> Paddy </a:t>
            </a:r>
            <a:r>
              <a:rPr lang="en-US" sz="2200" dirty="0"/>
              <a:t>is drawing a scale drawing of her new room so that she can see where to fit all her </a:t>
            </a:r>
            <a:r>
              <a:rPr lang="en-US" sz="2200" dirty="0" smtClean="0"/>
              <a:t>furniture.</a:t>
            </a:r>
            <a:br>
              <a:rPr lang="en-US" sz="2200" dirty="0" smtClean="0"/>
            </a:br>
            <a:r>
              <a:rPr lang="en-US" sz="2200" dirty="0" smtClean="0"/>
              <a:t>The </a:t>
            </a:r>
            <a:r>
              <a:rPr lang="en-US" sz="2200" dirty="0"/>
              <a:t>room is 345 cm x 420 </a:t>
            </a:r>
            <a:r>
              <a:rPr lang="en-US" sz="2200" dirty="0" smtClean="0"/>
              <a:t>cm.</a:t>
            </a:r>
            <a:br>
              <a:rPr lang="en-US" sz="2200" dirty="0" smtClean="0"/>
            </a:br>
            <a:r>
              <a:rPr lang="en-US" sz="2200" dirty="0" smtClean="0"/>
              <a:t>Paddy </a:t>
            </a:r>
            <a:r>
              <a:rPr lang="en-US" sz="2200" dirty="0"/>
              <a:t>uses a scale of 1:15. </a:t>
            </a:r>
            <a:endParaRPr lang="en-US" sz="2200" dirty="0" smtClean="0"/>
          </a:p>
          <a:p>
            <a:pPr marL="800100" lvl="1" indent="-342900">
              <a:buClr>
                <a:srgbClr val="C00000"/>
              </a:buClr>
              <a:buFont typeface="+mj-lt"/>
              <a:buAutoNum type="alphaLcPeriod"/>
              <a:tabLst>
                <a:tab pos="2908300" algn="l"/>
                <a:tab pos="3309938" algn="l"/>
              </a:tabLst>
            </a:pPr>
            <a:r>
              <a:rPr lang="en-US" sz="2200" dirty="0" smtClean="0"/>
              <a:t>What </a:t>
            </a:r>
            <a:r>
              <a:rPr lang="en-US" sz="2200" dirty="0"/>
              <a:t>size does she draw the room? Her bed measures 96 cm x 198 cm.</a:t>
            </a:r>
          </a:p>
          <a:p>
            <a:pPr marL="800100" lvl="1" indent="-342900">
              <a:buClr>
                <a:srgbClr val="C00000"/>
              </a:buClr>
              <a:buFont typeface="+mj-lt"/>
              <a:buAutoNum type="alphaLcPeriod"/>
              <a:tabLst>
                <a:tab pos="2908300" algn="l"/>
                <a:tab pos="3309938" algn="l"/>
              </a:tabLst>
            </a:pPr>
            <a:r>
              <a:rPr lang="en-US" sz="2200" dirty="0" smtClean="0"/>
              <a:t>What </a:t>
            </a:r>
            <a:r>
              <a:rPr lang="en-US" sz="2200" dirty="0"/>
              <a:t>size does she draw the bed?</a:t>
            </a:r>
          </a:p>
          <a:p>
            <a:pPr marL="457200" indent="-457200">
              <a:buClr>
                <a:srgbClr val="C00000"/>
              </a:buClr>
              <a:buFont typeface="+mj-lt"/>
              <a:buAutoNum type="arabicPeriod" startAt="2"/>
              <a:tabLst>
                <a:tab pos="2908300" algn="l"/>
                <a:tab pos="3309938" algn="l"/>
              </a:tabLst>
            </a:pPr>
            <a:r>
              <a:rPr lang="en-US" sz="2200" dirty="0" smtClean="0"/>
              <a:t>A </a:t>
            </a:r>
            <a:r>
              <a:rPr lang="en-US" sz="2200" dirty="0"/>
              <a:t>carpet tile measures 1 if inches x 8f </a:t>
            </a:r>
            <a:r>
              <a:rPr lang="en-US" sz="2200" dirty="0" smtClean="0"/>
              <a:t>inches. </a:t>
            </a:r>
          </a:p>
          <a:p>
            <a:pPr marL="800100" lvl="1" indent="-342900">
              <a:buClr>
                <a:srgbClr val="C00000"/>
              </a:buClr>
              <a:buFont typeface="+mj-lt"/>
              <a:buAutoNum type="alphaLcPeriod"/>
              <a:tabLst>
                <a:tab pos="2908300" algn="l"/>
                <a:tab pos="3309938" algn="l"/>
              </a:tabLst>
            </a:pPr>
            <a:r>
              <a:rPr lang="en-US" sz="2200" dirty="0" smtClean="0"/>
              <a:t>What </a:t>
            </a:r>
            <a:r>
              <a:rPr lang="en-US" sz="2200" dirty="0"/>
              <a:t>is the area of one tile? </a:t>
            </a:r>
            <a:endParaRPr lang="en-US" sz="2200" dirty="0" smtClean="0"/>
          </a:p>
          <a:p>
            <a:pPr marL="800100" lvl="1" indent="-342900">
              <a:buClr>
                <a:srgbClr val="C00000"/>
              </a:buClr>
              <a:buFont typeface="+mj-lt"/>
              <a:buAutoNum type="alphaLcPeriod"/>
              <a:tabLst>
                <a:tab pos="2908300" algn="l"/>
                <a:tab pos="3309938" algn="l"/>
              </a:tabLst>
            </a:pPr>
            <a:r>
              <a:rPr lang="en-US" sz="2200" dirty="0" smtClean="0"/>
              <a:t>How </a:t>
            </a:r>
            <a:r>
              <a:rPr lang="en-US" sz="2200" dirty="0"/>
              <a:t>many square inches will 25 tiles cover?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175740559"/>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152</a:t>
            </a:r>
            <a:endParaRPr lang="en-GB" sz="1400" b="1" dirty="0">
              <a:latin typeface="Calibri" panose="020F0502020204030204" pitchFamily="34" charset="0"/>
            </a:endParaRPr>
          </a:p>
        </p:txBody>
      </p:sp>
      <p:sp>
        <p:nvSpPr>
          <p:cNvPr id="3" name="Rectangle 2"/>
          <p:cNvSpPr/>
          <p:nvPr/>
        </p:nvSpPr>
        <p:spPr>
          <a:xfrm>
            <a:off x="287524" y="1196752"/>
            <a:ext cx="5220580" cy="3231654"/>
          </a:xfrm>
          <a:prstGeom prst="rect">
            <a:avLst/>
          </a:prstGeom>
        </p:spPr>
        <p:txBody>
          <a:bodyPr wrap="square">
            <a:spAutoFit/>
          </a:bodyPr>
          <a:lstStyle/>
          <a:p>
            <a:pPr marL="457200" indent="-457200">
              <a:buClr>
                <a:srgbClr val="C00000"/>
              </a:buClr>
              <a:buFont typeface="+mj-lt"/>
              <a:buAutoNum type="arabicPeriod" startAt="4"/>
              <a:tabLst>
                <a:tab pos="2908300" algn="l"/>
                <a:tab pos="3309938" algn="l"/>
              </a:tabLst>
            </a:pPr>
            <a:r>
              <a:rPr lang="en-US" sz="2040" b="1" dirty="0">
                <a:solidFill>
                  <a:srgbClr val="FF0000"/>
                </a:solidFill>
              </a:rPr>
              <a:t>R</a:t>
            </a:r>
            <a:r>
              <a:rPr lang="en-US" sz="2040" dirty="0"/>
              <a:t>  Ben is finding a postal tube to send a tube of biscuits to his cousin at </a:t>
            </a:r>
            <a:r>
              <a:rPr lang="en-US" sz="2040" dirty="0" smtClean="0"/>
              <a:t>college.</a:t>
            </a:r>
            <a:br>
              <a:rPr lang="en-US" sz="2040" dirty="0" smtClean="0"/>
            </a:br>
            <a:r>
              <a:rPr lang="en-US" sz="2040" dirty="0" smtClean="0"/>
              <a:t>The </a:t>
            </a:r>
            <a:r>
              <a:rPr lang="en-US" sz="2040" dirty="0"/>
              <a:t>postal tube has a circumference of 25 cm rounded to the nearest </a:t>
            </a:r>
            <a:r>
              <a:rPr lang="en-US" sz="2040" dirty="0" err="1" smtClean="0"/>
              <a:t>centimetre</a:t>
            </a:r>
            <a:r>
              <a:rPr lang="en-US" sz="2040" dirty="0" smtClean="0"/>
              <a:t>.</a:t>
            </a:r>
            <a:br>
              <a:rPr lang="en-US" sz="2040" dirty="0" smtClean="0"/>
            </a:br>
            <a:r>
              <a:rPr lang="en-US" sz="2040" dirty="0" smtClean="0"/>
              <a:t>The </a:t>
            </a:r>
            <a:r>
              <a:rPr lang="en-US" sz="2040" dirty="0"/>
              <a:t>tube of biscuits has a diameter of 8 cm rounded to the nearest </a:t>
            </a:r>
            <a:r>
              <a:rPr lang="en-US" sz="2040" dirty="0" err="1" smtClean="0"/>
              <a:t>centimetre</a:t>
            </a:r>
            <a:r>
              <a:rPr lang="en-US" sz="2040" dirty="0" smtClean="0"/>
              <a:t>.</a:t>
            </a:r>
            <a:br>
              <a:rPr lang="en-US" sz="2040" dirty="0" smtClean="0"/>
            </a:br>
            <a:r>
              <a:rPr lang="en-US" sz="2040" dirty="0" smtClean="0"/>
              <a:t>Explain </a:t>
            </a:r>
            <a:r>
              <a:rPr lang="en-US" sz="2040" dirty="0"/>
              <a:t>why Ben will have to check that the tube of biscuits fits before he buys the postal tube.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6" name="Group 5"/>
          <p:cNvGrpSpPr/>
          <p:nvPr/>
        </p:nvGrpSpPr>
        <p:grpSpPr>
          <a:xfrm>
            <a:off x="305905" y="4509120"/>
            <a:ext cx="5153103" cy="2020178"/>
            <a:chOff x="3483872" y="1089031"/>
            <a:chExt cx="5288104" cy="2020178"/>
          </a:xfrm>
        </p:grpSpPr>
        <p:sp>
          <p:nvSpPr>
            <p:cNvPr id="8" name="Round Diagonal Corner Rectangle 7"/>
            <p:cNvSpPr/>
            <p:nvPr/>
          </p:nvSpPr>
          <p:spPr>
            <a:xfrm>
              <a:off x="3515392" y="1236443"/>
              <a:ext cx="5256584" cy="187276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5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3563889" y="1666250"/>
                  <a:ext cx="5095139" cy="1442959"/>
                </a:xfrm>
                <a:prstGeom prst="rect">
                  <a:avLst/>
                </a:prstGeom>
              </p:spPr>
              <p:txBody>
                <a:bodyPr wrap="square">
                  <a:spAutoFit/>
                </a:bodyPr>
                <a:lstStyle/>
                <a:p>
                  <a:pPr>
                    <a:spcAft>
                      <a:spcPts val="0"/>
                    </a:spcAft>
                    <a:tabLst>
                      <a:tab pos="4972050" algn="r"/>
                    </a:tabLst>
                  </a:pPr>
                  <a:r>
                    <a:rPr lang="en-US" sz="2400" dirty="0" smtClean="0"/>
                    <a:t>Work out the value of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6</m:t>
                          </m:r>
                          <m:r>
                            <a:rPr lang="en-US" sz="2800" b="0" i="1" baseline="30000" smtClean="0">
                              <a:latin typeface="Cambria Math" panose="02040503050406030204" pitchFamily="18" charset="0"/>
                              <a:cs typeface="Arial" panose="020B0604020202020204" pitchFamily="34" charset="0"/>
                            </a:rPr>
                            <m:t>3</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𝑥</m:t>
                          </m:r>
                          <m:r>
                            <a:rPr lang="en-US" sz="2800" b="0" i="1" smtClean="0">
                              <a:latin typeface="Cambria Math" panose="02040503050406030204" pitchFamily="18" charset="0"/>
                              <a:cs typeface="Arial" panose="020B0604020202020204" pitchFamily="34" charset="0"/>
                            </a:rPr>
                            <m:t> 62</m:t>
                          </m:r>
                        </m:num>
                        <m:den>
                          <m:r>
                            <a:rPr lang="en-US" sz="2800" b="0" i="1" smtClean="0">
                              <a:latin typeface="Cambria Math" panose="02040503050406030204" pitchFamily="18" charset="0"/>
                              <a:cs typeface="Arial" panose="020B0604020202020204" pitchFamily="34" charset="0"/>
                            </a:rPr>
                            <m:t>6</m:t>
                          </m:r>
                          <m:r>
                            <a:rPr lang="en-US" sz="2800" b="0" i="1" baseline="30000" smtClean="0">
                              <a:latin typeface="Cambria Math" panose="02040503050406030204" pitchFamily="18" charset="0"/>
                              <a:cs typeface="Arial" panose="020B0604020202020204" pitchFamily="34" charset="0"/>
                            </a:rPr>
                            <m:t>4</m:t>
                          </m:r>
                        </m:den>
                      </m:f>
                    </m:oMath>
                  </a14:m>
                  <a:endParaRPr lang="en-US" sz="2400" dirty="0"/>
                </a:p>
                <a:p>
                  <a:pPr>
                    <a:spcAft>
                      <a:spcPts val="0"/>
                    </a:spcAft>
                    <a:tabLst>
                      <a:tab pos="4972050" algn="r"/>
                    </a:tabLst>
                  </a:pPr>
                  <a:r>
                    <a:rPr lang="en-US" sz="2400" dirty="0"/>
                    <a:t>Give your answer as a power of 6.</a:t>
                  </a:r>
                </a:p>
                <a:p>
                  <a:pPr>
                    <a:spcAft>
                      <a:spcPts val="0"/>
                    </a:spcAft>
                    <a:tabLst>
                      <a:tab pos="4972050" algn="r"/>
                    </a:tabLst>
                  </a:pPr>
                  <a:r>
                    <a:rPr lang="en-US" sz="2400" b="1" dirty="0"/>
                    <a:t>(2 marks)</a:t>
                  </a:r>
                  <a:endParaRPr lang="en-US" sz="2400" b="1" dirty="0"/>
                </a:p>
              </p:txBody>
            </p:sp>
          </mc:Choice>
          <mc:Fallback>
            <p:sp>
              <p:nvSpPr>
                <p:cNvPr id="10" name="Rectangle 9"/>
                <p:cNvSpPr>
                  <a:spLocks noRot="1" noChangeAspect="1" noMove="1" noResize="1" noEditPoints="1" noAdjustHandles="1" noChangeArrowheads="1" noChangeShapeType="1" noTextEdit="1"/>
                </p:cNvSpPr>
                <p:nvPr/>
              </p:nvSpPr>
              <p:spPr>
                <a:xfrm>
                  <a:off x="3563889" y="1666250"/>
                  <a:ext cx="5095139" cy="1442959"/>
                </a:xfrm>
                <a:prstGeom prst="rect">
                  <a:avLst/>
                </a:prstGeom>
                <a:blipFill rotWithShape="0">
                  <a:blip r:embed="rId5"/>
                  <a:stretch>
                    <a:fillRect l="-1966" b="-8861"/>
                  </a:stretch>
                </a:blipFill>
              </p:spPr>
              <p:txBody>
                <a:bodyPr/>
                <a:lstStyle/>
                <a:p>
                  <a:r>
                    <a:rPr lang="en-US">
                      <a:noFill/>
                    </a:rPr>
                    <a:t> </a:t>
                  </a:r>
                </a:p>
              </p:txBody>
            </p:sp>
          </mc:Fallback>
        </mc:AlternateContent>
      </p:grpSp>
    </p:spTree>
    <p:extLst>
      <p:ext uri="{BB962C8B-B14F-4D97-AF65-F5344CB8AC3E}">
        <p14:creationId xmlns:p14="http://schemas.microsoft.com/office/powerpoint/2010/main" val="3784367166"/>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152</a:t>
            </a:r>
            <a:endParaRPr lang="en-GB" sz="1400" b="1" dirty="0">
              <a:latin typeface="Calibri" panose="020F0502020204030204" pitchFamily="34" charset="0"/>
            </a:endParaRPr>
          </a:p>
        </p:txBody>
      </p:sp>
      <p:sp>
        <p:nvSpPr>
          <p:cNvPr id="3" name="Rectangle 2"/>
          <p:cNvSpPr/>
          <p:nvPr/>
        </p:nvSpPr>
        <p:spPr>
          <a:xfrm>
            <a:off x="287524" y="1196752"/>
            <a:ext cx="5220580" cy="5632311"/>
          </a:xfrm>
          <a:prstGeom prst="rect">
            <a:avLst/>
          </a:prstGeom>
        </p:spPr>
        <p:txBody>
          <a:bodyPr wrap="square">
            <a:spAutoFit/>
          </a:bodyPr>
          <a:lstStyle/>
          <a:p>
            <a:pPr marL="457200" indent="-457200">
              <a:buClr>
                <a:srgbClr val="C00000"/>
              </a:buClr>
              <a:buFont typeface="+mj-lt"/>
              <a:buAutoNum type="arabicPeriod" startAt="6"/>
              <a:tabLst>
                <a:tab pos="2908300" algn="l"/>
                <a:tab pos="3309938" algn="l"/>
              </a:tabLst>
            </a:pPr>
            <a:r>
              <a:rPr lang="en-US" sz="2400" dirty="0" smtClean="0"/>
              <a:t>David </a:t>
            </a:r>
            <a:r>
              <a:rPr lang="en-US" sz="2400" dirty="0"/>
              <a:t>is looking at the export figures (£) from the UK for 2014.</a:t>
            </a:r>
            <a:br>
              <a:rPr lang="en-US" sz="2400" dirty="0"/>
            </a:br>
            <a:r>
              <a:rPr lang="en-US" sz="2800" dirty="0"/>
              <a:t/>
            </a:r>
            <a:br>
              <a:rPr lang="en-US" sz="28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4000" dirty="0"/>
              <a:t/>
            </a:r>
            <a:br>
              <a:rPr lang="en-US" sz="4000" dirty="0"/>
            </a:br>
            <a:r>
              <a:rPr lang="en-US" sz="2400" dirty="0"/>
              <a:t>He gets confused by so many </a:t>
            </a:r>
            <a:r>
              <a:rPr lang="en-US" sz="2400" dirty="0" smtClean="0"/>
              <a:t>zeros. </a:t>
            </a:r>
          </a:p>
          <a:p>
            <a:pPr marL="914400" lvl="1" indent="-457200">
              <a:buClr>
                <a:srgbClr val="C00000"/>
              </a:buClr>
              <a:buFont typeface="+mj-lt"/>
              <a:buAutoNum type="alphaLcPeriod"/>
              <a:tabLst>
                <a:tab pos="2908300" algn="l"/>
                <a:tab pos="3309938" algn="l"/>
              </a:tabLst>
            </a:pPr>
            <a:r>
              <a:rPr lang="en-US" sz="2400" dirty="0" smtClean="0"/>
              <a:t>What </a:t>
            </a:r>
            <a:r>
              <a:rPr lang="en-US" sz="2400" dirty="0"/>
              <a:t>can David do to make it easier to read the numbers?</a:t>
            </a:r>
          </a:p>
          <a:p>
            <a:pPr marL="914400" lvl="1" indent="-457200">
              <a:buClr>
                <a:srgbClr val="C00000"/>
              </a:buClr>
              <a:buFont typeface="+mj-lt"/>
              <a:buAutoNum type="alphaLcPeriod"/>
              <a:tabLst>
                <a:tab pos="2908300" algn="l"/>
                <a:tab pos="3309938" algn="l"/>
              </a:tabLst>
            </a:pPr>
            <a:r>
              <a:rPr lang="en-US" sz="2400" dirty="0" smtClean="0"/>
              <a:t>Write </a:t>
            </a:r>
            <a:r>
              <a:rPr lang="en-US" sz="2400" dirty="0"/>
              <a:t>each of the figures in standard form.</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05492105"/>
              </p:ext>
            </p:extLst>
          </p:nvPr>
        </p:nvGraphicFramePr>
        <p:xfrm>
          <a:off x="287524" y="2060848"/>
          <a:ext cx="5220580" cy="2377440"/>
        </p:xfrm>
        <a:graphic>
          <a:graphicData uri="http://schemas.openxmlformats.org/drawingml/2006/table">
            <a:tbl>
              <a:tblPr firstRow="1" bandRow="1">
                <a:tableStyleId>{5C22544A-7EE6-4342-B048-85BDC9FD1C3A}</a:tableStyleId>
              </a:tblPr>
              <a:tblGrid>
                <a:gridCol w="2916324"/>
                <a:gridCol w="2304256"/>
              </a:tblGrid>
              <a:tr h="329179">
                <a:tc>
                  <a:txBody>
                    <a:bodyPr/>
                    <a:lstStyle/>
                    <a:p>
                      <a:r>
                        <a:rPr lang="en-US" sz="2000" dirty="0" smtClean="0"/>
                        <a:t>Category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Value (£)</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000" dirty="0" smtClean="0"/>
                        <a:t>Cereals</a:t>
                      </a:r>
                      <a:r>
                        <a:rPr lang="en-US" sz="2000" baseline="0" dirty="0" smtClean="0"/>
                        <a:t> and bakery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1 034 000 000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000" dirty="0" smtClean="0"/>
                        <a:t>Meat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865</a:t>
                      </a:r>
                      <a:r>
                        <a:rPr lang="en-US" sz="2000" dirty="0" smtClean="0"/>
                        <a:t> 000 000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000" dirty="0" smtClean="0"/>
                        <a:t>Dairy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780</a:t>
                      </a:r>
                      <a:r>
                        <a:rPr lang="en-US" sz="2000" dirty="0" smtClean="0"/>
                        <a:t> 000 000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000" dirty="0" smtClean="0"/>
                        <a:t>Fish and Seafood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smtClean="0"/>
                        <a:t>743</a:t>
                      </a:r>
                      <a:r>
                        <a:rPr lang="en-US" sz="2000" b="0" dirty="0" smtClean="0"/>
                        <a:t> </a:t>
                      </a:r>
                      <a:r>
                        <a:rPr lang="en-US" sz="2000" dirty="0" smtClean="0"/>
                        <a:t>000 000</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000" dirty="0" smtClean="0"/>
                        <a:t>Tea, coffee and cocoa</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468</a:t>
                      </a:r>
                      <a:r>
                        <a:rPr lang="en-US" sz="2000" dirty="0" smtClean="0"/>
                        <a:t> 000 000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63747229"/>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152</a:t>
            </a:r>
            <a:endParaRPr lang="en-GB" sz="1400" b="1" dirty="0">
              <a:latin typeface="Calibri" panose="020F0502020204030204" pitchFamily="34" charset="0"/>
            </a:endParaRPr>
          </a:p>
        </p:txBody>
      </p:sp>
      <p:sp>
        <p:nvSpPr>
          <p:cNvPr id="3" name="Rectangle 2"/>
          <p:cNvSpPr/>
          <p:nvPr/>
        </p:nvSpPr>
        <p:spPr>
          <a:xfrm>
            <a:off x="287524" y="1196752"/>
            <a:ext cx="5220580" cy="892552"/>
          </a:xfrm>
          <a:prstGeom prst="rect">
            <a:avLst/>
          </a:prstGeom>
        </p:spPr>
        <p:txBody>
          <a:bodyPr wrap="square">
            <a:spAutoFit/>
          </a:bodyPr>
          <a:lstStyle/>
          <a:p>
            <a:pPr marL="514350" indent="-514350">
              <a:buClr>
                <a:srgbClr val="C00000"/>
              </a:buClr>
              <a:buFont typeface="+mj-lt"/>
              <a:buAutoNum type="arabicPeriod" startAt="7"/>
              <a:tabLst>
                <a:tab pos="2908300" algn="l"/>
                <a:tab pos="3309938" algn="l"/>
              </a:tabLst>
            </a:pPr>
            <a:r>
              <a:rPr lang="en-US" sz="2600" dirty="0"/>
              <a:t>Order these 2014 population figures from least to greatest.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4253628148"/>
              </p:ext>
            </p:extLst>
          </p:nvPr>
        </p:nvGraphicFramePr>
        <p:xfrm>
          <a:off x="287524" y="2410544"/>
          <a:ext cx="5220580" cy="4114800"/>
        </p:xfrm>
        <a:graphic>
          <a:graphicData uri="http://schemas.openxmlformats.org/drawingml/2006/table">
            <a:tbl>
              <a:tblPr firstRow="1" bandRow="1">
                <a:tableStyleId>{5C22544A-7EE6-4342-B048-85BDC9FD1C3A}</a:tableStyleId>
              </a:tblPr>
              <a:tblGrid>
                <a:gridCol w="3276364"/>
                <a:gridCol w="1944216"/>
              </a:tblGrid>
              <a:tr h="329179">
                <a:tc>
                  <a:txBody>
                    <a:bodyPr/>
                    <a:lstStyle/>
                    <a:p>
                      <a:r>
                        <a:rPr lang="en-US" sz="2400" dirty="0" smtClean="0">
                          <a:latin typeface="Arial" panose="020B0604020202020204" pitchFamily="34" charset="0"/>
                          <a:cs typeface="Arial" panose="020B0604020202020204" pitchFamily="34" charset="0"/>
                        </a:rPr>
                        <a:t>Country</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Population</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400" dirty="0" smtClean="0">
                          <a:latin typeface="Arial" panose="020B0604020202020204" pitchFamily="34" charset="0"/>
                          <a:cs typeface="Arial" panose="020B0604020202020204" pitchFamily="34" charset="0"/>
                        </a:rPr>
                        <a:t>Pakistan</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1.85 – 10</a:t>
                      </a:r>
                      <a:r>
                        <a:rPr lang="en-US" sz="2400" baseline="30000" dirty="0" smtClean="0">
                          <a:latin typeface="Arial" panose="020B0604020202020204" pitchFamily="34" charset="0"/>
                          <a:cs typeface="Arial" panose="020B0604020202020204" pitchFamily="34" charset="0"/>
                        </a:rPr>
                        <a:t>8</a:t>
                      </a:r>
                      <a:endParaRPr lang="en-US" sz="240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400" dirty="0" smtClean="0">
                          <a:latin typeface="Arial" panose="020B0604020202020204" pitchFamily="34" charset="0"/>
                          <a:cs typeface="Arial" panose="020B0604020202020204" pitchFamily="34" charset="0"/>
                        </a:rPr>
                        <a:t>British</a:t>
                      </a:r>
                      <a:r>
                        <a:rPr lang="en-US" sz="2400" baseline="0" dirty="0" smtClean="0">
                          <a:latin typeface="Arial" panose="020B0604020202020204" pitchFamily="34" charset="0"/>
                          <a:cs typeface="Arial" panose="020B0604020202020204" pitchFamily="34" charset="0"/>
                        </a:rPr>
                        <a:t> Virgin Islands</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29 000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400" dirty="0" smtClean="0">
                          <a:latin typeface="Arial" panose="020B0604020202020204" pitchFamily="34" charset="0"/>
                          <a:cs typeface="Arial" panose="020B0604020202020204" pitchFamily="34" charset="0"/>
                        </a:rPr>
                        <a:t>Greenland</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5.7 x 10</a:t>
                      </a:r>
                      <a:r>
                        <a:rPr lang="en-US" sz="2400" baseline="30000" dirty="0" smtClean="0">
                          <a:latin typeface="Arial" panose="020B0604020202020204" pitchFamily="34" charset="0"/>
                          <a:cs typeface="Arial" panose="020B0604020202020204" pitchFamily="34" charset="0"/>
                        </a:rPr>
                        <a:t>4</a:t>
                      </a:r>
                      <a:endParaRPr lang="en-US" sz="240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400" dirty="0" smtClean="0">
                          <a:latin typeface="Arial" panose="020B0604020202020204" pitchFamily="34" charset="0"/>
                          <a:cs typeface="Arial" panose="020B0604020202020204" pitchFamily="34" charset="0"/>
                        </a:rPr>
                        <a:t>Thailand</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smtClean="0">
                          <a:latin typeface="Arial" panose="020B0604020202020204" pitchFamily="34" charset="0"/>
                          <a:cs typeface="Arial" panose="020B0604020202020204" pitchFamily="34" charset="0"/>
                        </a:rPr>
                        <a:t>6.7 x 10</a:t>
                      </a:r>
                      <a:r>
                        <a:rPr lang="en-US" sz="2400" b="0" baseline="30000" dirty="0" smtClean="0">
                          <a:latin typeface="Arial" panose="020B0604020202020204" pitchFamily="34" charset="0"/>
                          <a:cs typeface="Arial" panose="020B0604020202020204" pitchFamily="34" charset="0"/>
                        </a:rPr>
                        <a:t>7</a:t>
                      </a:r>
                      <a:endParaRPr lang="en-US" sz="2400" b="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400" dirty="0" smtClean="0">
                          <a:latin typeface="Arial" panose="020B0604020202020204" pitchFamily="34" charset="0"/>
                          <a:cs typeface="Arial" panose="020B0604020202020204" pitchFamily="34" charset="0"/>
                        </a:rPr>
                        <a:t>South Africa</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5.3 x 10</a:t>
                      </a:r>
                      <a:r>
                        <a:rPr lang="en-US" sz="2400" baseline="30000" dirty="0" smtClean="0">
                          <a:latin typeface="Arial" panose="020B0604020202020204" pitchFamily="34" charset="0"/>
                          <a:cs typeface="Arial" panose="020B0604020202020204" pitchFamily="34" charset="0"/>
                        </a:rPr>
                        <a:t>7</a:t>
                      </a:r>
                      <a:endParaRPr lang="en-US" sz="240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400" dirty="0" smtClean="0">
                          <a:latin typeface="Arial" panose="020B0604020202020204" pitchFamily="34" charset="0"/>
                          <a:cs typeface="Arial" panose="020B0604020202020204" pitchFamily="34" charset="0"/>
                        </a:rPr>
                        <a:t>USA</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3.23</a:t>
                      </a:r>
                      <a:r>
                        <a:rPr lang="en-US" sz="2400" dirty="0" smtClean="0">
                          <a:latin typeface="Arial" panose="020B0604020202020204" pitchFamily="34" charset="0"/>
                          <a:cs typeface="Arial" panose="020B0604020202020204" pitchFamily="34" charset="0"/>
                        </a:rPr>
                        <a:t> x 10</a:t>
                      </a:r>
                      <a:r>
                        <a:rPr lang="en-US" sz="2400" baseline="30000" dirty="0" smtClean="0">
                          <a:latin typeface="Arial" panose="020B0604020202020204" pitchFamily="34" charset="0"/>
                          <a:cs typeface="Arial" panose="020B0604020202020204" pitchFamily="34" charset="0"/>
                        </a:rPr>
                        <a:t>8</a:t>
                      </a:r>
                      <a:endParaRPr lang="en-US" sz="240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400" dirty="0" smtClean="0">
                          <a:latin typeface="Arial" panose="020B0604020202020204" pitchFamily="34" charset="0"/>
                          <a:cs typeface="Arial" panose="020B0604020202020204" pitchFamily="34" charset="0"/>
                        </a:rPr>
                        <a:t>Belarus</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9.3</a:t>
                      </a:r>
                      <a:r>
                        <a:rPr lang="en-US" sz="2400" dirty="0" smtClean="0">
                          <a:latin typeface="Arial" panose="020B0604020202020204" pitchFamily="34" charset="0"/>
                          <a:cs typeface="Arial" panose="020B0604020202020204" pitchFamily="34" charset="0"/>
                        </a:rPr>
                        <a:t> x 10</a:t>
                      </a:r>
                      <a:r>
                        <a:rPr lang="en-US" sz="2400" baseline="30000" dirty="0" smtClean="0">
                          <a:latin typeface="Arial" panose="020B0604020202020204" pitchFamily="34" charset="0"/>
                          <a:cs typeface="Arial" panose="020B0604020202020204" pitchFamily="34" charset="0"/>
                        </a:rPr>
                        <a:t>6</a:t>
                      </a:r>
                      <a:endParaRPr lang="en-US" sz="240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l"/>
                      <a:r>
                        <a:rPr lang="en-US" sz="2400" dirty="0" smtClean="0">
                          <a:latin typeface="Arial" panose="020B0604020202020204" pitchFamily="34" charset="0"/>
                          <a:cs typeface="Arial" panose="020B0604020202020204" pitchFamily="34" charset="0"/>
                        </a:rPr>
                        <a:t>Fiji</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887 000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02594235"/>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18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152</a:t>
            </a:r>
            <a:endParaRPr lang="en-GB" sz="1400" b="1" dirty="0">
              <a:latin typeface="Calibri" panose="020F0502020204030204" pitchFamily="34" charset="0"/>
            </a:endParaRPr>
          </a:p>
        </p:txBody>
      </p:sp>
      <p:sp>
        <p:nvSpPr>
          <p:cNvPr id="3" name="Rectangle 2"/>
          <p:cNvSpPr/>
          <p:nvPr/>
        </p:nvSpPr>
        <p:spPr>
          <a:xfrm>
            <a:off x="287524" y="1196752"/>
            <a:ext cx="5220580" cy="5509200"/>
          </a:xfrm>
          <a:prstGeom prst="rect">
            <a:avLst/>
          </a:prstGeom>
        </p:spPr>
        <p:txBody>
          <a:bodyPr wrap="square">
            <a:spAutoFit/>
          </a:bodyPr>
          <a:lstStyle/>
          <a:p>
            <a:pPr marL="457200" indent="-457200">
              <a:buClr>
                <a:srgbClr val="C00000"/>
              </a:buClr>
              <a:buFont typeface="+mj-lt"/>
              <a:buAutoNum type="arabicPeriod" startAt="8"/>
              <a:tabLst>
                <a:tab pos="2908300" algn="l"/>
                <a:tab pos="3309938" algn="l"/>
              </a:tabLst>
            </a:pPr>
            <a:r>
              <a:rPr lang="en-US" sz="2200" b="1" dirty="0">
                <a:solidFill>
                  <a:srgbClr val="FF0000"/>
                </a:solidFill>
              </a:rPr>
              <a:t>R</a:t>
            </a:r>
            <a:r>
              <a:rPr lang="en-US" sz="2200" dirty="0"/>
              <a:t> Light takes 0.000 005 seconds to travel one mile.</a:t>
            </a:r>
          </a:p>
          <a:p>
            <a:pPr marL="857250" lvl="1" indent="-400050">
              <a:buClr>
                <a:srgbClr val="C00000"/>
              </a:buClr>
              <a:buFont typeface="+mj-lt"/>
              <a:buAutoNum type="alphaLcPeriod"/>
              <a:tabLst>
                <a:tab pos="2908300" algn="l"/>
                <a:tab pos="3309938" algn="l"/>
              </a:tabLst>
            </a:pPr>
            <a:r>
              <a:rPr lang="en-US" sz="2200" dirty="0"/>
              <a:t>a Write this time in standard form, </a:t>
            </a:r>
            <a:endParaRPr lang="en-US" sz="2200" dirty="0" smtClean="0"/>
          </a:p>
          <a:p>
            <a:pPr marL="857250" lvl="1" indent="-400050">
              <a:buClr>
                <a:srgbClr val="C00000"/>
              </a:buClr>
              <a:buFont typeface="+mj-lt"/>
              <a:buAutoNum type="alphaLcPeriod"/>
              <a:tabLst>
                <a:tab pos="2908300" algn="l"/>
                <a:tab pos="3309938" algn="l"/>
              </a:tabLst>
            </a:pPr>
            <a:r>
              <a:rPr lang="en-US" sz="2200" dirty="0" smtClean="0"/>
              <a:t>Dori </a:t>
            </a:r>
            <a:r>
              <a:rPr lang="en-US" sz="2200" dirty="0"/>
              <a:t>reads that it takes light one nanosecond to travel one foot.</a:t>
            </a:r>
          </a:p>
          <a:p>
            <a:pPr lvl="1">
              <a:buClr>
                <a:srgbClr val="C00000"/>
              </a:buClr>
              <a:tabLst>
                <a:tab pos="2908300" algn="l"/>
                <a:tab pos="3309938" algn="l"/>
              </a:tabLst>
            </a:pPr>
            <a:r>
              <a:rPr lang="en-US" sz="2200" dirty="0"/>
              <a:t>Knowing that a nanosecond is one billionth of a second, how can Dori write this time in seconds in standard form?</a:t>
            </a:r>
          </a:p>
          <a:p>
            <a:pPr marL="457200" indent="-457200">
              <a:buClr>
                <a:srgbClr val="C00000"/>
              </a:buClr>
              <a:buFont typeface="+mj-lt"/>
              <a:buAutoNum type="arabicPeriod" startAt="8"/>
              <a:tabLst>
                <a:tab pos="2908300" algn="l"/>
                <a:tab pos="3309938" algn="l"/>
              </a:tabLst>
            </a:pPr>
            <a:r>
              <a:rPr lang="en-US" sz="2200" dirty="0"/>
              <a:t>An average adult human has 5.2 x </a:t>
            </a:r>
            <a:r>
              <a:rPr lang="en-US" sz="2200" dirty="0" smtClean="0"/>
              <a:t>10</a:t>
            </a:r>
            <a:r>
              <a:rPr lang="en-US" sz="2200" baseline="30000" dirty="0" smtClean="0"/>
              <a:t>6</a:t>
            </a:r>
            <a:r>
              <a:rPr lang="en-US" sz="2200" dirty="0" smtClean="0"/>
              <a:t> </a:t>
            </a:r>
            <a:r>
              <a:rPr lang="en-US" sz="2200" dirty="0"/>
              <a:t>red blood cells in one mm</a:t>
            </a:r>
            <a:r>
              <a:rPr lang="en-US" sz="2200" baseline="30000" dirty="0"/>
              <a:t>3</a:t>
            </a:r>
            <a:r>
              <a:rPr lang="en-US" sz="2200" dirty="0"/>
              <a:t> of blood. When people donate blood, about 500 ml is usually taken. This is equal to 500 000 </a:t>
            </a:r>
            <a:r>
              <a:rPr lang="en-US" sz="2200" dirty="0" smtClean="0"/>
              <a:t>mm</a:t>
            </a:r>
            <a:r>
              <a:rPr lang="en-US" sz="2200" baseline="30000" dirty="0" smtClean="0"/>
              <a:t>3</a:t>
            </a:r>
            <a:r>
              <a:rPr lang="en-US" sz="2200" dirty="0" smtClean="0"/>
              <a:t>.</a:t>
            </a:r>
            <a:br>
              <a:rPr lang="en-US" sz="2200" dirty="0" smtClean="0"/>
            </a:br>
            <a:r>
              <a:rPr lang="en-US" sz="2200" dirty="0" smtClean="0"/>
              <a:t>Approximately </a:t>
            </a:r>
            <a:r>
              <a:rPr lang="en-US" sz="2200" dirty="0"/>
              <a:t>how many red blood cells are withdrawn?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923173760"/>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6DD945F-B7B0-4691-A0D0-E2EAD6DA23B3}">
  <ds:schemaRefs>
    <ds:schemaRef ds:uri="http://schemas.microsoft.com/office/2006/documentManagement/types"/>
    <ds:schemaRef ds:uri="http://schemas.openxmlformats.org/package/2006/metadata/core-properties"/>
    <ds:schemaRef ds:uri="http://purl.org/dc/terms/"/>
    <ds:schemaRef ds:uri="http://www.w3.org/XML/1998/namespace"/>
    <ds:schemaRef ds:uri="http://purl.org/dc/dcmitype/"/>
    <ds:schemaRef ds:uri="http://purl.org/dc/elements/1.1/"/>
    <ds:schemaRef ds:uri="http://schemas.microsoft.com/office/2006/metadata/properties"/>
  </ds:schemaRefs>
</ds:datastoreItem>
</file>

<file path=customXml/itemProps2.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3.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86090</TotalTime>
  <Words>6658</Words>
  <Application>Microsoft Office PowerPoint</Application>
  <PresentationFormat>On-screen Show (4:3)</PresentationFormat>
  <Paragraphs>1970</Paragraphs>
  <Slides>199</Slides>
  <Notes>199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199</vt:i4>
      </vt:variant>
    </vt:vector>
  </HeadingPairs>
  <TitlesOfParts>
    <vt:vector size="208" baseType="lpstr">
      <vt:lpstr>Arial</vt:lpstr>
      <vt:lpstr>Calibri</vt:lpstr>
      <vt:lpstr>Cambria Math</vt:lpstr>
      <vt:lpstr>Lucida Sans Unicode</vt:lpstr>
      <vt:lpstr>Times New Roman</vt:lpstr>
      <vt:lpstr>Verdana</vt:lpstr>
      <vt:lpstr>Wingdings 2</vt:lpstr>
      <vt:lpstr>Wingdings 3</vt:lpstr>
      <vt:lpstr>Enderoth</vt:lpstr>
      <vt:lpstr>PowerPoint Presentation</vt:lpstr>
      <vt:lpstr>Contents</vt:lpstr>
      <vt:lpstr>Contents</vt:lpstr>
      <vt:lpstr>Contents</vt:lpstr>
      <vt:lpstr>17.1 – Circumference of a Circle 1</vt:lpstr>
      <vt:lpstr>17.1 – Circumference of a Circle 1</vt:lpstr>
      <vt:lpstr>17.1 – Circumference of a Circle 1</vt:lpstr>
      <vt:lpstr>17.1 – Circumference of a Circle 1</vt:lpstr>
      <vt:lpstr>17.2 – Circumference of a Circle 2</vt:lpstr>
      <vt:lpstr>17.2 – Circumference of a Circle 2</vt:lpstr>
      <vt:lpstr>17.2 – Circumference of a Circle 2</vt:lpstr>
      <vt:lpstr>17.2 – Circumference of a Circle 2</vt:lpstr>
      <vt:lpstr>17.2 – Circumference of a Circle 2</vt:lpstr>
      <vt:lpstr>17.2 – Circumference of a Circle 2</vt:lpstr>
      <vt:lpstr>17.3 – Area of a Circle</vt:lpstr>
      <vt:lpstr>17.3 – Area of a Circle</vt:lpstr>
      <vt:lpstr>17.3 – Area of a Circle</vt:lpstr>
      <vt:lpstr>17.3 – Area of a Circle</vt:lpstr>
      <vt:lpstr>17.3 – Area of a Circle</vt:lpstr>
      <vt:lpstr>17.3 – Area of a Circle</vt:lpstr>
      <vt:lpstr>17.4 – Semicircles and Sectors</vt:lpstr>
      <vt:lpstr>17.4 – Semicircles and Sectors</vt:lpstr>
      <vt:lpstr>17.4 – Semicircles and Sectors</vt:lpstr>
      <vt:lpstr>17.4 – Semicircles and Sectors</vt:lpstr>
      <vt:lpstr>17.4 – Semicircles and Sectors</vt:lpstr>
      <vt:lpstr>17.4 – Semicircles and Sectors</vt:lpstr>
      <vt:lpstr>17.4 – Semicircles and Sectors</vt:lpstr>
      <vt:lpstr>17.4 – Semicircles and Sectors</vt:lpstr>
      <vt:lpstr>17.5 – Composite 2D shapes and Cylinders</vt:lpstr>
      <vt:lpstr>17.5 – Composite 2D shapes and Cylinders</vt:lpstr>
      <vt:lpstr>17.5 – Composite 2D shapes and Cylinders</vt:lpstr>
      <vt:lpstr>17.5 – Composite 2D shapes and Cylinders</vt:lpstr>
      <vt:lpstr>17.5 – Composite 2D shapes and Cylinders</vt:lpstr>
      <vt:lpstr>17.5 – Composite 2D shapes and Cylinders</vt:lpstr>
      <vt:lpstr>17.5 – Composite 2D shapes and Cylinders</vt:lpstr>
      <vt:lpstr>17.5 – Composite 2D shapes and Cylinders</vt:lpstr>
      <vt:lpstr>17.6 – Pyramids and Cones</vt:lpstr>
      <vt:lpstr>17.6 – Pyramids and Cones</vt:lpstr>
      <vt:lpstr>17.6 – Pyramids and Cones</vt:lpstr>
      <vt:lpstr>17.6 – Pyramids and Cones</vt:lpstr>
      <vt:lpstr>17.6 – Pyramids and Cones</vt:lpstr>
      <vt:lpstr>17.6 – Pyramids and Cones</vt:lpstr>
      <vt:lpstr>17.6 – Pyramids and Cones</vt:lpstr>
      <vt:lpstr>17.7 – Spheres and Composite Solids</vt:lpstr>
      <vt:lpstr>17.7 – Spheres and Composite Solids</vt:lpstr>
      <vt:lpstr>17.7 – Spheres and Composite Solids</vt:lpstr>
      <vt:lpstr>17.7 – Spheres and Composite Solids</vt:lpstr>
      <vt:lpstr>17.7 – Spheres and Composite Solids</vt:lpstr>
      <vt:lpstr>17.7 – Spheres and Composite Solids</vt:lpstr>
      <vt:lpstr>17.7 – Spheres and Composite Solids</vt:lpstr>
      <vt:lpstr>17 – Problem Solving</vt:lpstr>
      <vt:lpstr>17 – Problem Solving</vt:lpstr>
      <vt:lpstr>17 – Problem Solving</vt:lpstr>
      <vt:lpstr>17 – Problem Solving</vt:lpstr>
      <vt:lpstr>17 – Problem Solving</vt:lpstr>
      <vt:lpstr>17 – Problem Solving</vt:lpstr>
      <vt:lpstr>17 – Problem Solving</vt:lpstr>
      <vt:lpstr>18.1 – Multiplying and Dividing Fractions</vt:lpstr>
      <vt:lpstr>18.1 – Multiplying and Dividing Fractions</vt:lpstr>
      <vt:lpstr>18.1 – Multiplying and Dividing Fractions</vt:lpstr>
      <vt:lpstr>18.1 – Multiplying and Dividing Fractions</vt:lpstr>
      <vt:lpstr>18.1 – Multiplying and Dividing Fractions</vt:lpstr>
      <vt:lpstr>18.1 – Multiplying and Dividing Fractions</vt:lpstr>
      <vt:lpstr>18.2 – The Laws of Indices</vt:lpstr>
      <vt:lpstr>18.2 – The Laws of Indices</vt:lpstr>
      <vt:lpstr>18.2 – The Laws of Indices</vt:lpstr>
      <vt:lpstr>18.2 – The Laws of Indices</vt:lpstr>
      <vt:lpstr>18.2 – The Laws of Indices</vt:lpstr>
      <vt:lpstr>18.2 – The Laws of Indices</vt:lpstr>
      <vt:lpstr>18.2 – The Laws of Indices</vt:lpstr>
      <vt:lpstr>18.3 – Writing Large Numbers in Standard Form</vt:lpstr>
      <vt:lpstr>18.3 – Writing Large Numbers in Standard Form</vt:lpstr>
      <vt:lpstr>18.3 – Writing Large Numbers in Standard Form</vt:lpstr>
      <vt:lpstr>18.3 – Writing Large Numbers in Standard Form</vt:lpstr>
      <vt:lpstr>18.3 – Writing Large Numbers in Standard Form</vt:lpstr>
      <vt:lpstr>18.3 – Writing Large Numbers in Standard Form</vt:lpstr>
      <vt:lpstr>18.3 – Writing Large Numbers in Standard Form</vt:lpstr>
      <vt:lpstr>18.3 – Writing Large Numbers in Standard Form</vt:lpstr>
      <vt:lpstr>18.4 – Writing Small Numbers in Standard Form</vt:lpstr>
      <vt:lpstr>18.4 – Writing Small Numbers in Standard Form</vt:lpstr>
      <vt:lpstr>18.4 – Writing Small Numbers in Standard Form</vt:lpstr>
      <vt:lpstr>18.4 – Writing Small Numbers in Standard Form</vt:lpstr>
      <vt:lpstr>18.4 – Writing Small Numbers in Standard Form</vt:lpstr>
      <vt:lpstr>18.4 – Writing Small Numbers in Standard Form</vt:lpstr>
      <vt:lpstr>18.5 – Calculating With Standard Form</vt:lpstr>
      <vt:lpstr>18.5 – Calculating With Standard Form</vt:lpstr>
      <vt:lpstr>18.5 – Calculating With Standard Form</vt:lpstr>
      <vt:lpstr>18.5 – Calculating With Standard Form</vt:lpstr>
      <vt:lpstr>18.5 – Calculating With Standard Form</vt:lpstr>
      <vt:lpstr>18.5 – Calculating With Standard Form</vt:lpstr>
      <vt:lpstr>18.5 – Calculating With Standard Form</vt:lpstr>
      <vt:lpstr>18.5 – Calculating With Standard Form</vt:lpstr>
      <vt:lpstr>18.5 – Calculating With Standard Form</vt:lpstr>
      <vt:lpstr>18 – Problem Solving</vt:lpstr>
      <vt:lpstr>18 – Problem Solving</vt:lpstr>
      <vt:lpstr>18 – Problem Solving</vt:lpstr>
      <vt:lpstr>18 – Problem Solving</vt:lpstr>
      <vt:lpstr>18 – Problem Solving</vt:lpstr>
      <vt:lpstr>18 – Problem Solving</vt:lpstr>
      <vt:lpstr>18 – Problem Solving</vt:lpstr>
      <vt:lpstr>19.1 – Similarity and Enlargement</vt:lpstr>
      <vt:lpstr>19.1 – Similarity and Enlargement</vt:lpstr>
      <vt:lpstr>19.1 – Similarity and Enlargement</vt:lpstr>
      <vt:lpstr>19.1 – Similarity and Enlargement</vt:lpstr>
      <vt:lpstr>19.1 – Similarity and Enlargement</vt:lpstr>
      <vt:lpstr>19.2 – More Similarity</vt:lpstr>
      <vt:lpstr>19.2 – More Similarity</vt:lpstr>
      <vt:lpstr>19.2 – More Similarity</vt:lpstr>
      <vt:lpstr>19.2 – More Similarity</vt:lpstr>
      <vt:lpstr>19.2 – More Similarity</vt:lpstr>
      <vt:lpstr>19.2 – More Similarity</vt:lpstr>
      <vt:lpstr>19.3 – Using Similarity</vt:lpstr>
      <vt:lpstr>19.3 – Using Similarity</vt:lpstr>
      <vt:lpstr>19.3 – Using Similarity</vt:lpstr>
      <vt:lpstr>19.3 – Using Similarity</vt:lpstr>
      <vt:lpstr>19.3 – Using Similarity</vt:lpstr>
      <vt:lpstr>19.3 – Using Similarity</vt:lpstr>
      <vt:lpstr>19.3 – Using Similarity</vt:lpstr>
      <vt:lpstr>19.4 – Congruence 1</vt:lpstr>
      <vt:lpstr>19.4 – Congruence 1</vt:lpstr>
      <vt:lpstr>19.4 – Congruence 1</vt:lpstr>
      <vt:lpstr>19.4 – Congruence 1</vt:lpstr>
      <vt:lpstr>19.4 – Congruence 1</vt:lpstr>
      <vt:lpstr>19.4 – Congruence 1</vt:lpstr>
      <vt:lpstr>19.4 – Congruence 1</vt:lpstr>
      <vt:lpstr>19.4 – Congruence 1</vt:lpstr>
      <vt:lpstr>19.5 – Congruence 2</vt:lpstr>
      <vt:lpstr>19.5 – Congruence 2</vt:lpstr>
      <vt:lpstr>19.5 – Congruence 2</vt:lpstr>
      <vt:lpstr>19.5 – Congruence 2</vt:lpstr>
      <vt:lpstr>19.5 – Congruence 2</vt:lpstr>
      <vt:lpstr>19.5 – Congruence 2</vt:lpstr>
      <vt:lpstr>19.5 – Congruence 2</vt:lpstr>
      <vt:lpstr>19.6 – Vectors 1</vt:lpstr>
      <vt:lpstr>19.6 – Vectors 1</vt:lpstr>
      <vt:lpstr>19.6 – Vectors 1</vt:lpstr>
      <vt:lpstr>19.6 – Vectors 1</vt:lpstr>
      <vt:lpstr>19.6 – Vectors 1</vt:lpstr>
      <vt:lpstr>19.6 – Vectors 1</vt:lpstr>
      <vt:lpstr>19.7 – Vectors 2</vt:lpstr>
      <vt:lpstr>19.7 – Vectors 2</vt:lpstr>
      <vt:lpstr>19.7 – Vectors 2</vt:lpstr>
      <vt:lpstr>19.7 – Vectors 2</vt:lpstr>
      <vt:lpstr>19 – Problem Solving</vt:lpstr>
      <vt:lpstr>19 – Problem Solving</vt:lpstr>
      <vt:lpstr>19 – Problem Solving</vt:lpstr>
      <vt:lpstr>19 – Problem Solving</vt:lpstr>
      <vt:lpstr>19 – Problem Solving</vt:lpstr>
      <vt:lpstr>19 – Problem Solving</vt:lpstr>
      <vt:lpstr>19 – Problem Solving</vt:lpstr>
      <vt:lpstr>19 – Problem Solving</vt:lpstr>
      <vt:lpstr>20.1 – Graphs of Cubic and Reciprocal Functions</vt:lpstr>
      <vt:lpstr>20.1 – Graphs of Cubic and Reciprocal Functions</vt:lpstr>
      <vt:lpstr>20.1 – Graphs of Cubic and Reciprocal Functions</vt:lpstr>
      <vt:lpstr>20.1 – Graphs of Cubic and Reciprocal Functions</vt:lpstr>
      <vt:lpstr>20.1 – Graphs of Cubic and Reciprocal Functions</vt:lpstr>
      <vt:lpstr>20.1 – Graphs of Cubic and Reciprocal Functions</vt:lpstr>
      <vt:lpstr>20.2 – Non-Linear Graphs</vt:lpstr>
      <vt:lpstr>20.2 – Non-Linear Graphs</vt:lpstr>
      <vt:lpstr>20.2 – Non-Linear Graphs</vt:lpstr>
      <vt:lpstr>20.2 – Non-Linear Graphs</vt:lpstr>
      <vt:lpstr>20.2 – Non-Linear Graphs</vt:lpstr>
      <vt:lpstr>20.2 – Non-Linear Graphs</vt:lpstr>
      <vt:lpstr>20.2 – Non-Linear Graphs</vt:lpstr>
      <vt:lpstr>20.3 – Solving Simultaneous Equations Graphically</vt:lpstr>
      <vt:lpstr>20.3 – Solving Simultaneous Equations Graphically</vt:lpstr>
      <vt:lpstr>20.3 – Solving Simultaneous Equations Graphically</vt:lpstr>
      <vt:lpstr>20.3 – Solving Simultaneous Equations Graphically</vt:lpstr>
      <vt:lpstr>20.3 – Solving Simultaneous Equations Graphically</vt:lpstr>
      <vt:lpstr>20.3 – Solving Simultaneous Equations Graphically</vt:lpstr>
      <vt:lpstr>20.4 – Solving Simultaneous Equations Algebraically</vt:lpstr>
      <vt:lpstr>20.4 – Solving Simultaneous Equations Algebraically</vt:lpstr>
      <vt:lpstr>20.4 – Solving Simultaneous Equations Algebraically</vt:lpstr>
      <vt:lpstr>20.4 – Solving Simultaneous Equations Algebraically</vt:lpstr>
      <vt:lpstr>20.4 – Solving Simultaneous Equations Algebraically</vt:lpstr>
      <vt:lpstr>20.5 – Rearranging Formulae</vt:lpstr>
      <vt:lpstr>20.5 – Rearranging Formulae</vt:lpstr>
      <vt:lpstr>20.5 – Rearranging Formulae</vt:lpstr>
      <vt:lpstr>20.5 – Rearranging Formulae</vt:lpstr>
      <vt:lpstr>20.5 – Rearranging Formulae</vt:lpstr>
      <vt:lpstr>20.5 – Rearranging Formulae</vt:lpstr>
      <vt:lpstr>20.5 – Rearranging Formulae</vt:lpstr>
      <vt:lpstr>20.5 – Rearranging Formulae</vt:lpstr>
      <vt:lpstr>20.5 – Rearranging Formulae</vt:lpstr>
      <vt:lpstr>20.5 – Rearranging Formulae</vt:lpstr>
      <vt:lpstr>20.5 – Rearranging Formulae</vt:lpstr>
      <vt:lpstr>20.6 – Proof</vt:lpstr>
      <vt:lpstr>20.6 – Proof</vt:lpstr>
      <vt:lpstr>20.6 – Proof</vt:lpstr>
      <vt:lpstr>20.6 – Proof</vt:lpstr>
      <vt:lpstr>20.6 – Proof</vt:lpstr>
      <vt:lpstr>20.6 – Proof</vt:lpstr>
      <vt:lpstr>20.6 – Proof</vt:lpstr>
      <vt:lpstr>20 – Problem Solving</vt:lpstr>
      <vt:lpstr>20 – Problem Solving</vt:lpstr>
      <vt:lpstr>20 – Problem Solving</vt:lpstr>
      <vt:lpstr>20 – Problem Solving</vt:lpstr>
      <vt:lpstr>20 – Problem Solving</vt:lpstr>
      <vt:lpstr>20 – Problem Solving</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07 - Mathematics - Unit 1-4</dc:title>
  <dc:subject>Travel and Tourism</dc:subject>
  <dc:creator>Enderoth</dc:creator>
  <cp:keywords>2</cp:keywords>
  <cp:lastModifiedBy>Enderoth</cp:lastModifiedBy>
  <cp:revision>2661</cp:revision>
  <cp:lastPrinted>2014-01-22T18:25:48Z</cp:lastPrinted>
  <dcterms:created xsi:type="dcterms:W3CDTF">2008-03-12T11:01:44Z</dcterms:created>
  <dcterms:modified xsi:type="dcterms:W3CDTF">2018-06-08T11:56:31Z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